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handoutMasterIdLst>
    <p:handoutMasterId r:id="rId15"/>
  </p:handoutMasterIdLst>
  <p:sldIdLst>
    <p:sldId id="257" r:id="rId2"/>
    <p:sldId id="265" r:id="rId3"/>
    <p:sldId id="266" r:id="rId4"/>
    <p:sldId id="267" r:id="rId5"/>
    <p:sldId id="264" r:id="rId6"/>
    <p:sldId id="263" r:id="rId7"/>
    <p:sldId id="262" r:id="rId8"/>
    <p:sldId id="258" r:id="rId9"/>
    <p:sldId id="260" r:id="rId10"/>
    <p:sldId id="268" r:id="rId11"/>
    <p:sldId id="259" r:id="rId12"/>
    <p:sldId id="261" r:id="rId13"/>
  </p:sldIdLst>
  <p:sldSz cx="12192000" cy="6858000"/>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sz="quarter" idx="1"/>
          </p:nvPr>
        </p:nvSpPr>
        <p:spPr>
          <a:xfrm>
            <a:off x="3902075" y="0"/>
            <a:ext cx="2986088" cy="501650"/>
          </a:xfrm>
          <a:prstGeom prst="rect">
            <a:avLst/>
          </a:prstGeom>
        </p:spPr>
        <p:txBody>
          <a:bodyPr vert="horz" lIns="91440" tIns="45720" rIns="91440" bIns="45720" rtlCol="0"/>
          <a:lstStyle>
            <a:lvl1pPr algn="r">
              <a:defRPr sz="1200"/>
            </a:lvl1pPr>
          </a:lstStyle>
          <a:p>
            <a:fld id="{9FADB5C4-52E2-4E69-9AC6-A426BF2205B8}" type="datetimeFigureOut">
              <a:rPr lang="sl-SI" smtClean="0"/>
              <a:t>3. 10. 2025</a:t>
            </a:fld>
            <a:endParaRPr lang="sl-SI"/>
          </a:p>
        </p:txBody>
      </p:sp>
      <p:sp>
        <p:nvSpPr>
          <p:cNvPr id="4" name="Označba mesta noge 3"/>
          <p:cNvSpPr>
            <a:spLocks noGrp="1"/>
          </p:cNvSpPr>
          <p:nvPr>
            <p:ph type="ftr" sz="quarter" idx="2"/>
          </p:nvPr>
        </p:nvSpPr>
        <p:spPr>
          <a:xfrm>
            <a:off x="0" y="9520238"/>
            <a:ext cx="2986088" cy="501650"/>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p:cNvSpPr>
            <a:spLocks noGrp="1"/>
          </p:cNvSpPr>
          <p:nvPr>
            <p:ph type="sldNum" sz="quarter" idx="3"/>
          </p:nvPr>
        </p:nvSpPr>
        <p:spPr>
          <a:xfrm>
            <a:off x="3902075" y="9520238"/>
            <a:ext cx="2986088" cy="501650"/>
          </a:xfrm>
          <a:prstGeom prst="rect">
            <a:avLst/>
          </a:prstGeom>
        </p:spPr>
        <p:txBody>
          <a:bodyPr vert="horz" lIns="91440" tIns="45720" rIns="91440" bIns="45720" rtlCol="0" anchor="b"/>
          <a:lstStyle>
            <a:lvl1pPr algn="r">
              <a:defRPr sz="1200"/>
            </a:lvl1pPr>
          </a:lstStyle>
          <a:p>
            <a:fld id="{CD29C9FE-3705-470B-B898-71E65C321C4E}" type="slidenum">
              <a:rPr lang="sl-SI" smtClean="0"/>
              <a:t>‹#›</a:t>
            </a:fld>
            <a:endParaRPr lang="sl-SI"/>
          </a:p>
        </p:txBody>
      </p:sp>
    </p:spTree>
    <p:extLst>
      <p:ext uri="{BB962C8B-B14F-4D97-AF65-F5344CB8AC3E}">
        <p14:creationId xmlns:p14="http://schemas.microsoft.com/office/powerpoint/2010/main" val="655072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fld id="{F1861080-AB0F-4B84-BF44-FCD11302FE78}" type="datetimeFigureOut">
              <a:rPr lang="sl-SI" smtClean="0"/>
              <a:t>3. 10. 2025</a:t>
            </a:fld>
            <a:endParaRPr lang="sl-SI"/>
          </a:p>
        </p:txBody>
      </p:sp>
      <p:sp>
        <p:nvSpPr>
          <p:cNvPr id="4" name="Označba mesta stranske slike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8975" y="4822825"/>
            <a:ext cx="5511800" cy="3946525"/>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značba mesta noge 5"/>
          <p:cNvSpPr>
            <a:spLocks noGrp="1"/>
          </p:cNvSpPr>
          <p:nvPr>
            <p:ph type="ftr" sz="quarter" idx="4"/>
          </p:nvPr>
        </p:nvSpPr>
        <p:spPr>
          <a:xfrm>
            <a:off x="0" y="9520238"/>
            <a:ext cx="2986088" cy="501650"/>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902075" y="9520238"/>
            <a:ext cx="2986088" cy="501650"/>
          </a:xfrm>
          <a:prstGeom prst="rect">
            <a:avLst/>
          </a:prstGeom>
        </p:spPr>
        <p:txBody>
          <a:bodyPr vert="horz" lIns="91440" tIns="45720" rIns="91440" bIns="45720" rtlCol="0" anchor="b"/>
          <a:lstStyle>
            <a:lvl1pPr algn="r">
              <a:defRPr sz="1200"/>
            </a:lvl1pPr>
          </a:lstStyle>
          <a:p>
            <a:fld id="{506A22E4-56BF-4715-9984-6EA5D9866757}" type="slidenum">
              <a:rPr lang="sl-SI" smtClean="0"/>
              <a:t>‹#›</a:t>
            </a:fld>
            <a:endParaRPr lang="sl-SI"/>
          </a:p>
        </p:txBody>
      </p:sp>
    </p:spTree>
    <p:extLst>
      <p:ext uri="{BB962C8B-B14F-4D97-AF65-F5344CB8AC3E}">
        <p14:creationId xmlns:p14="http://schemas.microsoft.com/office/powerpoint/2010/main" val="3371106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smtClean="0"/>
              <a:t>Uredite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25C42F04-ACFE-4E78-89DA-76C76077400E}"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smtClean="0"/>
              <a:t>Uredite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E93E2EE0-5CE4-48E9-A86E-06A699226A2A}"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smtClean="0"/>
              <a:t>Uredite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F8056A1-C456-402E-BE43-D8482605B473}"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smtClean="0"/>
              <a:t>Uredite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smtClean="0"/>
              <a:t>Uredite sloge besedila matrice</a:t>
            </a:r>
          </a:p>
        </p:txBody>
      </p:sp>
      <p:sp>
        <p:nvSpPr>
          <p:cNvPr id="5" name="Date Placeholder 4"/>
          <p:cNvSpPr>
            <a:spLocks noGrp="1"/>
          </p:cNvSpPr>
          <p:nvPr>
            <p:ph type="dt" sz="half" idx="10"/>
          </p:nvPr>
        </p:nvSpPr>
        <p:spPr/>
        <p:txBody>
          <a:bodyPr/>
          <a:lstStyle/>
          <a:p>
            <a:fld id="{78A50B83-B303-43CF-8264-1A47E5CFE815}"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smtClean="0"/>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smtClean="0"/>
              <a:t>Uredite sloge besedila matrice</a:t>
            </a:r>
          </a:p>
        </p:txBody>
      </p:sp>
      <p:sp>
        <p:nvSpPr>
          <p:cNvPr id="5" name="Date Placeholder 4"/>
          <p:cNvSpPr>
            <a:spLocks noGrp="1"/>
          </p:cNvSpPr>
          <p:nvPr>
            <p:ph type="dt" sz="half" idx="10"/>
          </p:nvPr>
        </p:nvSpPr>
        <p:spPr/>
        <p:txBody>
          <a:bodyPr/>
          <a:lstStyle/>
          <a:p>
            <a:fld id="{D60DB063-2A64-40A3-8532-CBF7DE56AAFE}"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smtClean="0"/>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smtClean="0"/>
              <a:t>Uredite sloge besedila matrice</a:t>
            </a:r>
          </a:p>
        </p:txBody>
      </p:sp>
      <p:sp>
        <p:nvSpPr>
          <p:cNvPr id="5" name="Date Placeholder 4"/>
          <p:cNvSpPr>
            <a:spLocks noGrp="1"/>
          </p:cNvSpPr>
          <p:nvPr>
            <p:ph type="dt" sz="half" idx="10"/>
          </p:nvPr>
        </p:nvSpPr>
        <p:spPr/>
        <p:txBody>
          <a:bodyPr/>
          <a:lstStyle/>
          <a:p>
            <a:fld id="{6E8D17F5-8DE7-471F-9971-240F63AB9F58}"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B2410649-9C29-4E9F-9D8A-C7588C8A8112}"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smtClean="0"/>
              <a:t>Uredite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138418B5-EF6A-4F20-9268-703BAE70DF80}"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smtClean="0"/>
              <a:t>Uredite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F43C9504-0084-4356-9011-C588CDDE8BE9}"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smtClean="0"/>
              <a:t>Uredite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62DE1A9-24F5-41D1-B185-6689BC8060B1}" type="datetime1">
              <a:rPr lang="sl-SI" smtClean="0"/>
              <a:t>3. 10. 2025</a:t>
            </a:fld>
            <a:endParaRPr lang="en-US" dirty="0"/>
          </a:p>
        </p:txBody>
      </p:sp>
      <p:sp>
        <p:nvSpPr>
          <p:cNvPr id="5" name="Footer Placeholder 4"/>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C82DDDF0-420B-4466-95F4-C45AA731F096}"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sl-SI" smtClean="0"/>
              <a:t>Uredite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1FB3751C-DB75-4443-BC3C-DAD783950A38}" type="datetime1">
              <a:rPr lang="sl-SI" smtClean="0"/>
              <a:t>3. 10. 2025</a:t>
            </a:fld>
            <a:endParaRPr lang="en-US" dirty="0"/>
          </a:p>
        </p:txBody>
      </p:sp>
      <p:sp>
        <p:nvSpPr>
          <p:cNvPr id="8" name="Footer Placeholder 7"/>
          <p:cNvSpPr>
            <a:spLocks noGrp="1"/>
          </p:cNvSpPr>
          <p:nvPr>
            <p:ph type="ftr" sz="quarter" idx="11"/>
          </p:nvPr>
        </p:nvSpPr>
        <p:spPr/>
        <p:txBody>
          <a:bodyPr/>
          <a:lstStyle/>
          <a:p>
            <a:r>
              <a:rPr lang="en-US" smtClean="0"/>
              <a:t>TDM 2024/25                                                                       Tanja Z. Furman</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203CF8EE-D579-4AA3-ACDA-1F7D16F42ADB}" type="datetime1">
              <a:rPr lang="sl-SI" smtClean="0"/>
              <a:t>3. 10. 2025</a:t>
            </a:fld>
            <a:endParaRPr lang="en-US" dirty="0"/>
          </a:p>
        </p:txBody>
      </p:sp>
      <p:sp>
        <p:nvSpPr>
          <p:cNvPr id="4" name="Footer Placeholder 3"/>
          <p:cNvSpPr>
            <a:spLocks noGrp="1"/>
          </p:cNvSpPr>
          <p:nvPr>
            <p:ph type="ftr" sz="quarter" idx="11"/>
          </p:nvPr>
        </p:nvSpPr>
        <p:spPr/>
        <p:txBody>
          <a:bodyPr/>
          <a:lstStyle/>
          <a:p>
            <a:r>
              <a:rPr lang="en-US" smtClean="0"/>
              <a:t>TDM 2024/25                                                                       Tanja Z. Furman</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742D3-9493-4C28-BB4C-2F5DCCE1CBE7}" type="datetime1">
              <a:rPr lang="sl-SI" smtClean="0"/>
              <a:t>3. 10. 2025</a:t>
            </a:fld>
            <a:endParaRPr lang="en-US" dirty="0"/>
          </a:p>
        </p:txBody>
      </p:sp>
      <p:sp>
        <p:nvSpPr>
          <p:cNvPr id="3" name="Footer Placeholder 2"/>
          <p:cNvSpPr>
            <a:spLocks noGrp="1"/>
          </p:cNvSpPr>
          <p:nvPr>
            <p:ph type="ftr" sz="quarter" idx="11"/>
          </p:nvPr>
        </p:nvSpPr>
        <p:spPr/>
        <p:txBody>
          <a:bodyPr/>
          <a:lstStyle/>
          <a:p>
            <a:r>
              <a:rPr lang="en-US" smtClean="0"/>
              <a:t>TDM 2024/25                                                                       Tanja Z. Furman</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smtClean="0"/>
              <a:t>Uredite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1B011A4A-560C-4973-B3AC-E4E74B7C4F72}"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C8F51BB2-1DB5-429F-94D8-922C6E850C63}" type="datetime1">
              <a:rPr lang="sl-SI" smtClean="0"/>
              <a:t>3. 10. 2025</a:t>
            </a:fld>
            <a:endParaRPr lang="en-US" dirty="0"/>
          </a:p>
        </p:txBody>
      </p:sp>
      <p:sp>
        <p:nvSpPr>
          <p:cNvPr id="6" name="Footer Placeholder 5"/>
          <p:cNvSpPr>
            <a:spLocks noGrp="1"/>
          </p:cNvSpPr>
          <p:nvPr>
            <p:ph type="ftr" sz="quarter" idx="11"/>
          </p:nvPr>
        </p:nvSpPr>
        <p:spPr/>
        <p:txBody>
          <a:bodyPr/>
          <a:lstStyle/>
          <a:p>
            <a:r>
              <a:rPr lang="en-US" smtClean="0"/>
              <a:t>TDM 2024/25                                                                       Tanja Z. Furman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smtClean="0"/>
              <a:t>Uredite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308E145-5B67-4D3D-9F42-597B6B8A4F26}" type="datetime1">
              <a:rPr lang="sl-SI" smtClean="0"/>
              <a:t>3. 10. 2025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TDM 2024/25                                                                       Tanja Z. Furman</a:t>
            </a:r>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793967" y="624110"/>
            <a:ext cx="9710646" cy="1280890"/>
          </a:xfrm>
        </p:spPr>
        <p:txBody>
          <a:bodyPr/>
          <a:lstStyle/>
          <a:p>
            <a:r>
              <a:rPr lang="sl-SI" dirty="0" smtClean="0"/>
              <a:t>Shema turističnega sistema in turističnih subjektov v turistični destinaciji</a:t>
            </a:r>
            <a:endParaRPr lang="sl-SI" dirty="0"/>
          </a:p>
        </p:txBody>
      </p:sp>
      <p:sp>
        <p:nvSpPr>
          <p:cNvPr id="3" name="Označba mesta vsebine 2"/>
          <p:cNvSpPr>
            <a:spLocks noGrp="1"/>
          </p:cNvSpPr>
          <p:nvPr>
            <p:ph idx="1"/>
          </p:nvPr>
        </p:nvSpPr>
        <p:spPr>
          <a:xfrm>
            <a:off x="1724298" y="2046513"/>
            <a:ext cx="10068774" cy="4260157"/>
          </a:xfrm>
        </p:spPr>
        <p:txBody>
          <a:bodyPr>
            <a:normAutofit/>
          </a:bodyPr>
          <a:lstStyle/>
          <a:p>
            <a:r>
              <a:rPr lang="sl-SI" sz="2400" b="1" dirty="0" smtClean="0"/>
              <a:t>Dejavnost TURIZMA zahteva nujne povezave </a:t>
            </a:r>
            <a:r>
              <a:rPr lang="sl-SI" sz="2400" dirty="0" smtClean="0"/>
              <a:t>s svojim gospodarskim, ekološkim, socialnim in političnim okoljem, če želi ohraniti svoj konkurenčni položaj na globalnem turističnem trgu.</a:t>
            </a:r>
          </a:p>
          <a:p>
            <a:endParaRPr lang="sl-SI" sz="2400" dirty="0"/>
          </a:p>
          <a:p>
            <a:r>
              <a:rPr lang="sl-SI" sz="2400" dirty="0" smtClean="0"/>
              <a:t>Le malokatera </a:t>
            </a:r>
            <a:r>
              <a:rPr lang="sl-SI" sz="2400" smtClean="0"/>
              <a:t>gospodarska dejavnost </a:t>
            </a:r>
            <a:r>
              <a:rPr lang="sl-SI" sz="2400" dirty="0" smtClean="0"/>
              <a:t>je tako </a:t>
            </a:r>
            <a:r>
              <a:rPr lang="sl-SI" sz="2400" b="1" dirty="0" smtClean="0"/>
              <a:t>močno prepletena z drugimi gospodarskimi panogami, javnim sektorjem</a:t>
            </a:r>
            <a:r>
              <a:rPr lang="sl-SI" sz="2400" b="1" smtClean="0"/>
              <a:t>, naravno, </a:t>
            </a:r>
            <a:r>
              <a:rPr lang="sl-SI" sz="2400" b="1" dirty="0" smtClean="0"/>
              <a:t>kulturno dediščino in družbenimi dejavnostmi</a:t>
            </a:r>
            <a:r>
              <a:rPr lang="sl-SI" sz="2400" dirty="0" smtClean="0"/>
              <a:t>, kot je turistično gospodarstvo.</a:t>
            </a:r>
          </a:p>
        </p:txBody>
      </p:sp>
      <p:sp>
        <p:nvSpPr>
          <p:cNvPr id="4" name="Označba mesta datuma 3"/>
          <p:cNvSpPr>
            <a:spLocks noGrp="1"/>
          </p:cNvSpPr>
          <p:nvPr>
            <p:ph type="dt" sz="half" idx="10"/>
          </p:nvPr>
        </p:nvSpPr>
        <p:spPr/>
        <p:txBody>
          <a:bodyPr/>
          <a:lstStyle/>
          <a:p>
            <a:fld id="{A9707240-9A5D-44DF-90E2-DD44E58CD3AD}"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073928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Nove oblike turizma</a:t>
            </a:r>
            <a:endParaRPr lang="sl-SI" dirty="0"/>
          </a:p>
        </p:txBody>
      </p:sp>
      <p:sp>
        <p:nvSpPr>
          <p:cNvPr id="3" name="Označba mesta vsebine 2"/>
          <p:cNvSpPr>
            <a:spLocks noGrp="1"/>
          </p:cNvSpPr>
          <p:nvPr>
            <p:ph idx="1"/>
          </p:nvPr>
        </p:nvSpPr>
        <p:spPr/>
        <p:txBody>
          <a:bodyPr>
            <a:normAutofit/>
          </a:bodyPr>
          <a:lstStyle/>
          <a:p>
            <a:r>
              <a:rPr lang="sl-SI" sz="3600" dirty="0" smtClean="0"/>
              <a:t>COOLCATION</a:t>
            </a:r>
          </a:p>
          <a:p>
            <a:r>
              <a:rPr lang="sl-SI" sz="3600" dirty="0" smtClean="0"/>
              <a:t>APITURIZEM</a:t>
            </a:r>
          </a:p>
          <a:p>
            <a:r>
              <a:rPr lang="sl-SI" sz="3600" smtClean="0"/>
              <a:t>PAMETNI TURIZEM</a:t>
            </a:r>
            <a:endParaRPr lang="sl-SI" sz="3600" dirty="0"/>
          </a:p>
        </p:txBody>
      </p:sp>
      <p:sp>
        <p:nvSpPr>
          <p:cNvPr id="4" name="Označba mesta datuma 3"/>
          <p:cNvSpPr>
            <a:spLocks noGrp="1"/>
          </p:cNvSpPr>
          <p:nvPr>
            <p:ph type="dt" sz="half" idx="10"/>
          </p:nvPr>
        </p:nvSpPr>
        <p:spPr/>
        <p:txBody>
          <a:bodyPr/>
          <a:lstStyle/>
          <a:p>
            <a:fld id="{F43C9504-0084-4356-9011-C588CDDE8BE9}"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073257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Ciljne skupine turistov</a:t>
            </a:r>
            <a:endParaRPr lang="sl-SI" dirty="0"/>
          </a:p>
        </p:txBody>
      </p:sp>
      <p:sp>
        <p:nvSpPr>
          <p:cNvPr id="3" name="Označba mesta vsebine 2"/>
          <p:cNvSpPr>
            <a:spLocks noGrp="1"/>
          </p:cNvSpPr>
          <p:nvPr>
            <p:ph idx="1"/>
          </p:nvPr>
        </p:nvSpPr>
        <p:spPr>
          <a:xfrm>
            <a:off x="1748118" y="1488142"/>
            <a:ext cx="9547411" cy="3917576"/>
          </a:xfrm>
        </p:spPr>
        <p:txBody>
          <a:bodyPr>
            <a:normAutofit/>
          </a:bodyPr>
          <a:lstStyle/>
          <a:p>
            <a:r>
              <a:rPr lang="sl-SI" sz="2400" b="1" dirty="0" smtClean="0"/>
              <a:t>Otroci </a:t>
            </a:r>
            <a:r>
              <a:rPr lang="sl-SI" sz="2400" dirty="0" smtClean="0"/>
              <a:t>potujejo z odraslimi</a:t>
            </a:r>
          </a:p>
          <a:p>
            <a:r>
              <a:rPr lang="sl-SI" sz="2400" b="1" dirty="0" smtClean="0"/>
              <a:t>Mladi</a:t>
            </a:r>
            <a:r>
              <a:rPr lang="sl-SI" sz="2400" dirty="0" smtClean="0"/>
              <a:t>, ki potujejo brez staršev (10-18 let),</a:t>
            </a:r>
          </a:p>
          <a:p>
            <a:r>
              <a:rPr lang="sl-SI" sz="2400" b="1" dirty="0" smtClean="0"/>
              <a:t>Mlajši </a:t>
            </a:r>
            <a:r>
              <a:rPr lang="sl-SI" sz="2400" dirty="0" smtClean="0"/>
              <a:t>dopustniki brez otrok (18-29 let),</a:t>
            </a:r>
          </a:p>
          <a:p>
            <a:r>
              <a:rPr lang="sl-SI" sz="2400" b="1" dirty="0" smtClean="0"/>
              <a:t>Skupine moških ali žensk </a:t>
            </a:r>
            <a:r>
              <a:rPr lang="sl-SI" sz="2400" dirty="0" smtClean="0"/>
              <a:t>(25-45 let),</a:t>
            </a:r>
          </a:p>
          <a:p>
            <a:r>
              <a:rPr lang="sl-SI" sz="2400" b="1" dirty="0" smtClean="0"/>
              <a:t>Družine</a:t>
            </a:r>
            <a:r>
              <a:rPr lang="sl-SI" sz="2400" dirty="0" smtClean="0"/>
              <a:t> (30-44 let),</a:t>
            </a:r>
          </a:p>
          <a:p>
            <a:r>
              <a:rPr lang="sl-SI" sz="2400" b="1" dirty="0" smtClean="0"/>
              <a:t>Starejši zaposleni </a:t>
            </a:r>
            <a:r>
              <a:rPr lang="sl-SI" sz="2400" dirty="0" smtClean="0"/>
              <a:t>(45-59 let),</a:t>
            </a:r>
          </a:p>
          <a:p>
            <a:r>
              <a:rPr lang="sl-SI" sz="2400" b="1" dirty="0" smtClean="0"/>
              <a:t>Seniorji </a:t>
            </a:r>
            <a:r>
              <a:rPr lang="sl-SI" sz="2400" dirty="0" smtClean="0"/>
              <a:t>z relativno dobrim zdravstvenim stanjem (60-69 let),</a:t>
            </a:r>
          </a:p>
          <a:p>
            <a:r>
              <a:rPr lang="sl-SI" sz="2400" b="1" dirty="0" smtClean="0"/>
              <a:t>Starejši seniorji </a:t>
            </a:r>
            <a:r>
              <a:rPr lang="sl-SI" sz="2400" dirty="0" smtClean="0"/>
              <a:t>(nad 70 let).</a:t>
            </a:r>
            <a:endParaRPr lang="sl-SI" dirty="0" smtClean="0"/>
          </a:p>
          <a:p>
            <a:endParaRPr lang="sl-SI" dirty="0"/>
          </a:p>
          <a:p>
            <a:pPr marL="0" indent="0">
              <a:buNone/>
            </a:pPr>
            <a:endParaRPr lang="sl-SI" dirty="0" smtClean="0"/>
          </a:p>
        </p:txBody>
      </p:sp>
      <p:sp>
        <p:nvSpPr>
          <p:cNvPr id="4" name="Označba mesta datuma 3"/>
          <p:cNvSpPr>
            <a:spLocks noGrp="1"/>
          </p:cNvSpPr>
          <p:nvPr>
            <p:ph type="dt" sz="half" idx="10"/>
          </p:nvPr>
        </p:nvSpPr>
        <p:spPr/>
        <p:txBody>
          <a:bodyPr/>
          <a:lstStyle/>
          <a:p>
            <a:fld id="{10704697-CD7F-4A86-85F7-2DBA3AB63440}"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868805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6208" y="624110"/>
            <a:ext cx="8911687" cy="1280890"/>
          </a:xfrm>
        </p:spPr>
        <p:txBody>
          <a:bodyPr/>
          <a:lstStyle/>
          <a:p>
            <a:r>
              <a:rPr lang="sl-SI" dirty="0" smtClean="0"/>
              <a:t>                  Učna situacija:</a:t>
            </a:r>
            <a:endParaRPr lang="sl-SI" dirty="0"/>
          </a:p>
        </p:txBody>
      </p:sp>
      <p:sp>
        <p:nvSpPr>
          <p:cNvPr id="3" name="Označba mesta vsebine 2"/>
          <p:cNvSpPr>
            <a:spLocks noGrp="1"/>
          </p:cNvSpPr>
          <p:nvPr>
            <p:ph idx="1"/>
          </p:nvPr>
        </p:nvSpPr>
        <p:spPr>
          <a:xfrm>
            <a:off x="2717075" y="1560780"/>
            <a:ext cx="9309462" cy="4569657"/>
          </a:xfrm>
        </p:spPr>
        <p:txBody>
          <a:bodyPr>
            <a:noAutofit/>
          </a:bodyPr>
          <a:lstStyle/>
          <a:p>
            <a:r>
              <a:rPr lang="sl-SI" sz="2000" b="1" dirty="0" smtClean="0"/>
              <a:t>VAJA 2: </a:t>
            </a:r>
            <a:r>
              <a:rPr lang="sl-SI" sz="2000" dirty="0" smtClean="0"/>
              <a:t>Turistična destinacija </a:t>
            </a:r>
          </a:p>
          <a:p>
            <a:pPr lvl="1"/>
            <a:r>
              <a:rPr lang="sl-SI" sz="2000" dirty="0" smtClean="0"/>
              <a:t>O obisku kakšne destinacije sanjate?</a:t>
            </a:r>
          </a:p>
          <a:p>
            <a:pPr lvl="1"/>
            <a:r>
              <a:rPr lang="sl-SI" sz="2000" dirty="0" smtClean="0"/>
              <a:t>Poročanje dijakov o pričakovanjih na sanjskih destinacijah.</a:t>
            </a:r>
          </a:p>
          <a:p>
            <a:pPr lvl="1"/>
            <a:endParaRPr lang="sl-SI" sz="2000" dirty="0" smtClean="0"/>
          </a:p>
          <a:p>
            <a:r>
              <a:rPr lang="sl-SI" sz="2000" b="1" dirty="0" smtClean="0"/>
              <a:t>VAJA 3: </a:t>
            </a:r>
            <a:r>
              <a:rPr lang="sl-SI" sz="2000" dirty="0" smtClean="0"/>
              <a:t>Menedžment turističnih destinacij za ciljne skupine:</a:t>
            </a:r>
          </a:p>
          <a:p>
            <a:pPr lvl="1"/>
            <a:r>
              <a:rPr lang="sl-SI" sz="2000" b="1" dirty="0" smtClean="0"/>
              <a:t>Pričakovanja ciljne skupine glede destinacije</a:t>
            </a:r>
            <a:r>
              <a:rPr lang="sl-SI" sz="2000" dirty="0" smtClean="0"/>
              <a:t> (SEDAJ in v PRIHODNOSTI):</a:t>
            </a:r>
          </a:p>
          <a:p>
            <a:pPr lvl="2"/>
            <a:r>
              <a:rPr lang="sl-SI" sz="2000" dirty="0"/>
              <a:t>MLADI brez otrok (18-29 let)</a:t>
            </a:r>
          </a:p>
          <a:p>
            <a:pPr lvl="2"/>
            <a:r>
              <a:rPr lang="sl-SI" sz="2000" dirty="0" smtClean="0"/>
              <a:t>MLADE DRUŽINE (30-44 let)</a:t>
            </a:r>
          </a:p>
          <a:p>
            <a:pPr lvl="2"/>
            <a:r>
              <a:rPr lang="sl-SI" sz="2000" dirty="0" smtClean="0"/>
              <a:t>SENIORJI (nad 60 let)</a:t>
            </a:r>
          </a:p>
        </p:txBody>
      </p:sp>
      <p:sp>
        <p:nvSpPr>
          <p:cNvPr id="4" name="Označba mesta datuma 3"/>
          <p:cNvSpPr>
            <a:spLocks noGrp="1"/>
          </p:cNvSpPr>
          <p:nvPr>
            <p:ph type="dt" sz="half" idx="10"/>
          </p:nvPr>
        </p:nvSpPr>
        <p:spPr/>
        <p:txBody>
          <a:bodyPr/>
          <a:lstStyle/>
          <a:p>
            <a:fld id="{6FD5CE9C-78FE-4B0D-8B28-3BFA78164EE4}"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254709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624110"/>
            <a:ext cx="8911687" cy="656050"/>
          </a:xfrm>
        </p:spPr>
        <p:txBody>
          <a:bodyPr/>
          <a:lstStyle/>
          <a:p>
            <a:r>
              <a:rPr lang="sl-SI" dirty="0" smtClean="0"/>
              <a:t>Primeri shem turističnega sistema</a:t>
            </a:r>
            <a:endParaRPr lang="sl-SI" dirty="0"/>
          </a:p>
        </p:txBody>
      </p:sp>
      <p:pic>
        <p:nvPicPr>
          <p:cNvPr id="7" name="Označba mesta vsebine 6"/>
          <p:cNvPicPr>
            <a:picLocks noGrp="1" noChangeAspect="1"/>
          </p:cNvPicPr>
          <p:nvPr>
            <p:ph idx="1"/>
          </p:nvPr>
        </p:nvPicPr>
        <p:blipFill>
          <a:blip r:embed="rId2"/>
          <a:stretch>
            <a:fillRect/>
          </a:stretch>
        </p:blipFill>
        <p:spPr>
          <a:xfrm>
            <a:off x="1533393" y="1816173"/>
            <a:ext cx="5515375" cy="3778250"/>
          </a:xfrm>
          <a:prstGeom prst="rect">
            <a:avLst/>
          </a:prstGeom>
        </p:spPr>
      </p:pic>
      <p:sp>
        <p:nvSpPr>
          <p:cNvPr id="4" name="Označba mesta datuma 3"/>
          <p:cNvSpPr>
            <a:spLocks noGrp="1"/>
          </p:cNvSpPr>
          <p:nvPr>
            <p:ph type="dt" sz="half" idx="10"/>
          </p:nvPr>
        </p:nvSpPr>
        <p:spPr/>
        <p:txBody>
          <a:bodyPr/>
          <a:lstStyle/>
          <a:p>
            <a:fld id="{93F373AE-05EF-4A57-A115-1D3DA71F40BE}"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8" name="Slika 7"/>
          <p:cNvPicPr>
            <a:picLocks noChangeAspect="1"/>
          </p:cNvPicPr>
          <p:nvPr/>
        </p:nvPicPr>
        <p:blipFill>
          <a:blip r:embed="rId3"/>
          <a:stretch>
            <a:fillRect/>
          </a:stretch>
        </p:blipFill>
        <p:spPr>
          <a:xfrm>
            <a:off x="7472448" y="1335279"/>
            <a:ext cx="4030576" cy="4795158"/>
          </a:xfrm>
          <a:prstGeom prst="rect">
            <a:avLst/>
          </a:prstGeom>
        </p:spPr>
      </p:pic>
    </p:spTree>
    <p:extLst>
      <p:ext uri="{BB962C8B-B14F-4D97-AF65-F5344CB8AC3E}">
        <p14:creationId xmlns:p14="http://schemas.microsoft.com/office/powerpoint/2010/main" val="902031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624110"/>
            <a:ext cx="8911687" cy="656050"/>
          </a:xfrm>
        </p:spPr>
        <p:txBody>
          <a:bodyPr/>
          <a:lstStyle/>
          <a:p>
            <a:r>
              <a:rPr lang="sl-SI" dirty="0" smtClean="0"/>
              <a:t>Primeri shem turističnega sistema</a:t>
            </a:r>
            <a:endParaRPr lang="sl-SI" dirty="0"/>
          </a:p>
        </p:txBody>
      </p:sp>
      <p:sp>
        <p:nvSpPr>
          <p:cNvPr id="4" name="Označba mesta datuma 3"/>
          <p:cNvSpPr>
            <a:spLocks noGrp="1"/>
          </p:cNvSpPr>
          <p:nvPr>
            <p:ph type="dt" sz="half" idx="10"/>
          </p:nvPr>
        </p:nvSpPr>
        <p:spPr/>
        <p:txBody>
          <a:bodyPr/>
          <a:lstStyle/>
          <a:p>
            <a:fld id="{B9E8056A-9637-4392-9F20-02528E14B420}"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10" name="Označba mesta vsebine 9"/>
          <p:cNvPicPr>
            <a:picLocks noGrp="1" noChangeAspect="1"/>
          </p:cNvPicPr>
          <p:nvPr>
            <p:ph idx="1"/>
          </p:nvPr>
        </p:nvPicPr>
        <p:blipFill>
          <a:blip r:embed="rId2"/>
          <a:stretch>
            <a:fillRect/>
          </a:stretch>
        </p:blipFill>
        <p:spPr>
          <a:xfrm>
            <a:off x="6716446" y="1883973"/>
            <a:ext cx="4918205" cy="3837280"/>
          </a:xfrm>
          <a:prstGeom prst="rect">
            <a:avLst/>
          </a:prstGeom>
        </p:spPr>
      </p:pic>
      <p:pic>
        <p:nvPicPr>
          <p:cNvPr id="9" name="Slika 8"/>
          <p:cNvPicPr>
            <a:picLocks noChangeAspect="1"/>
          </p:cNvPicPr>
          <p:nvPr/>
        </p:nvPicPr>
        <p:blipFill>
          <a:blip r:embed="rId3"/>
          <a:stretch>
            <a:fillRect/>
          </a:stretch>
        </p:blipFill>
        <p:spPr>
          <a:xfrm>
            <a:off x="1184366" y="1883973"/>
            <a:ext cx="4754171" cy="3863684"/>
          </a:xfrm>
          <a:prstGeom prst="rect">
            <a:avLst/>
          </a:prstGeom>
        </p:spPr>
      </p:pic>
    </p:spTree>
    <p:extLst>
      <p:ext uri="{BB962C8B-B14F-4D97-AF65-F5344CB8AC3E}">
        <p14:creationId xmlns:p14="http://schemas.microsoft.com/office/powerpoint/2010/main" val="358496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624110"/>
            <a:ext cx="8911687" cy="656050"/>
          </a:xfrm>
        </p:spPr>
        <p:txBody>
          <a:bodyPr/>
          <a:lstStyle/>
          <a:p>
            <a:r>
              <a:rPr lang="sl-SI" dirty="0" smtClean="0"/>
              <a:t>Primeri shem turističnega sistema</a:t>
            </a:r>
            <a:endParaRPr lang="sl-SI" dirty="0"/>
          </a:p>
        </p:txBody>
      </p:sp>
      <p:sp>
        <p:nvSpPr>
          <p:cNvPr id="4" name="Označba mesta datuma 3"/>
          <p:cNvSpPr>
            <a:spLocks noGrp="1"/>
          </p:cNvSpPr>
          <p:nvPr>
            <p:ph type="dt" sz="half" idx="10"/>
          </p:nvPr>
        </p:nvSpPr>
        <p:spPr/>
        <p:txBody>
          <a:bodyPr/>
          <a:lstStyle/>
          <a:p>
            <a:fld id="{10BE350E-3D2A-4682-89EA-1B1B97077504}"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7" name="Označba mesta vsebine 6"/>
          <p:cNvPicPr>
            <a:picLocks noGrp="1" noChangeAspect="1"/>
          </p:cNvPicPr>
          <p:nvPr>
            <p:ph idx="1"/>
          </p:nvPr>
        </p:nvPicPr>
        <p:blipFill>
          <a:blip r:embed="rId2"/>
          <a:stretch>
            <a:fillRect/>
          </a:stretch>
        </p:blipFill>
        <p:spPr>
          <a:xfrm>
            <a:off x="2420983" y="1367099"/>
            <a:ext cx="7300782" cy="4191189"/>
          </a:xfrm>
          <a:prstGeom prst="rect">
            <a:avLst/>
          </a:prstGeom>
        </p:spPr>
      </p:pic>
    </p:spTree>
    <p:extLst>
      <p:ext uri="{BB962C8B-B14F-4D97-AF65-F5344CB8AC3E}">
        <p14:creationId xmlns:p14="http://schemas.microsoft.com/office/powerpoint/2010/main" val="1986332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6208" y="624110"/>
            <a:ext cx="8911687" cy="1280890"/>
          </a:xfrm>
        </p:spPr>
        <p:txBody>
          <a:bodyPr/>
          <a:lstStyle/>
          <a:p>
            <a:r>
              <a:rPr lang="sl-SI" dirty="0" smtClean="0"/>
              <a:t>                  Učna situacija:</a:t>
            </a:r>
            <a:endParaRPr lang="sl-SI" dirty="0"/>
          </a:p>
        </p:txBody>
      </p:sp>
      <p:sp>
        <p:nvSpPr>
          <p:cNvPr id="3" name="Označba mesta vsebine 2"/>
          <p:cNvSpPr>
            <a:spLocks noGrp="1"/>
          </p:cNvSpPr>
          <p:nvPr>
            <p:ph idx="1"/>
          </p:nvPr>
        </p:nvSpPr>
        <p:spPr>
          <a:xfrm>
            <a:off x="2717075" y="1560780"/>
            <a:ext cx="8159931" cy="2288409"/>
          </a:xfrm>
        </p:spPr>
        <p:txBody>
          <a:bodyPr>
            <a:noAutofit/>
          </a:bodyPr>
          <a:lstStyle/>
          <a:p>
            <a:r>
              <a:rPr lang="sl-SI" sz="2000" b="1" dirty="0" smtClean="0"/>
              <a:t>UČNI LIST 1: </a:t>
            </a:r>
          </a:p>
          <a:p>
            <a:pPr marL="0" indent="0">
              <a:buNone/>
            </a:pPr>
            <a:endParaRPr lang="sl-SI" sz="2000" dirty="0" smtClean="0"/>
          </a:p>
          <a:p>
            <a:pPr lvl="1"/>
            <a:r>
              <a:rPr lang="sl-SI" sz="2000" dirty="0" smtClean="0"/>
              <a:t>Prikaz SPLOŠNI PRIKAZ sheme turističnega sistema po </a:t>
            </a:r>
            <a:r>
              <a:rPr lang="sl-SI" sz="2000" dirty="0" err="1" smtClean="0"/>
              <a:t>Beundersu</a:t>
            </a:r>
            <a:r>
              <a:rPr lang="sl-SI" sz="2000" smtClean="0"/>
              <a:t>, 2004.</a:t>
            </a:r>
            <a:endParaRPr lang="sl-SI" sz="2000" dirty="0" smtClean="0"/>
          </a:p>
          <a:p>
            <a:pPr marL="457200" lvl="1" indent="0">
              <a:buNone/>
            </a:pPr>
            <a:endParaRPr lang="sl-SI" sz="2000" dirty="0" smtClean="0"/>
          </a:p>
          <a:p>
            <a:pPr lvl="1"/>
            <a:r>
              <a:rPr lang="sl-SI" sz="2000" b="1" dirty="0" smtClean="0"/>
              <a:t>IZRIS </a:t>
            </a:r>
            <a:r>
              <a:rPr lang="sl-SI" sz="2000" b="1" dirty="0"/>
              <a:t>sheme turističnega </a:t>
            </a:r>
            <a:r>
              <a:rPr lang="sl-SI" sz="2000" b="1" dirty="0" smtClean="0"/>
              <a:t>sistema destinacije</a:t>
            </a:r>
            <a:r>
              <a:rPr lang="sl-SI" sz="2000" dirty="0" smtClean="0"/>
              <a:t> (mojega domačega kraja oz. kraja, kjer sem opravljal/-a prakso)</a:t>
            </a:r>
            <a:endParaRPr lang="sl-SI" sz="2000" dirty="0"/>
          </a:p>
          <a:p>
            <a:pPr marL="457200" lvl="1" indent="0">
              <a:buNone/>
            </a:pPr>
            <a:endParaRPr lang="sl-SI" sz="2000" b="1" dirty="0" smtClean="0"/>
          </a:p>
        </p:txBody>
      </p:sp>
      <p:sp>
        <p:nvSpPr>
          <p:cNvPr id="4" name="Označba mesta datuma 3"/>
          <p:cNvSpPr>
            <a:spLocks noGrp="1"/>
          </p:cNvSpPr>
          <p:nvPr>
            <p:ph type="dt" sz="half" idx="10"/>
          </p:nvPr>
        </p:nvSpPr>
        <p:spPr/>
        <p:txBody>
          <a:bodyPr/>
          <a:lstStyle/>
          <a:p>
            <a:fld id="{0807AAFE-8BF8-44B4-9771-31A71C35A827}"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86233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Menedžment turističnih destinacij</a:t>
            </a:r>
            <a:endParaRPr lang="sl-SI" dirty="0"/>
          </a:p>
        </p:txBody>
      </p:sp>
      <p:sp>
        <p:nvSpPr>
          <p:cNvPr id="3" name="Označba mesta vsebine 2"/>
          <p:cNvSpPr>
            <a:spLocks noGrp="1"/>
          </p:cNvSpPr>
          <p:nvPr>
            <p:ph idx="1"/>
          </p:nvPr>
        </p:nvSpPr>
        <p:spPr>
          <a:xfrm>
            <a:off x="2592924" y="1586753"/>
            <a:ext cx="9200147" cy="4719918"/>
          </a:xfrm>
        </p:spPr>
        <p:txBody>
          <a:bodyPr>
            <a:normAutofit/>
          </a:bodyPr>
          <a:lstStyle/>
          <a:p>
            <a:r>
              <a:rPr lang="sl-SI" sz="2400" b="1" dirty="0" smtClean="0"/>
              <a:t>MANAGEMENT TURISTIČNIH DESTINACIJ </a:t>
            </a:r>
            <a:r>
              <a:rPr lang="sl-SI" sz="2400" dirty="0" smtClean="0"/>
              <a:t>je nov vsestranski strateški pristop za doseganje konkurenčnosti turistične destinacije na globalnem trgu, na katerem glavno vlogo igrajo turisti in njihovo povpraševanje po integralnih turističnih proizvodih turistične destinacije.</a:t>
            </a:r>
          </a:p>
          <a:p>
            <a:r>
              <a:rPr lang="sl-SI" sz="2400" dirty="0" smtClean="0"/>
              <a:t>Iz vidika funkcij, ki se izvajajo v njegovem okviru, le-ta pomeni </a:t>
            </a:r>
            <a:r>
              <a:rPr lang="sl-SI" sz="2400" b="1" dirty="0" smtClean="0"/>
              <a:t>povezovanje in sodelovanje turističnih ponudnikov</a:t>
            </a:r>
            <a:r>
              <a:rPr lang="sl-SI" sz="2400" dirty="0" smtClean="0"/>
              <a:t> pri skupnem upravljanju, vodenju in izvajanju temeljnih poslovnih funkcij (načrtovanje, razvoj in trženje) na ravni turistične destinacije. Pri tem je pomembna aktivna vloga vseh posamezni turističnih ponudnikov, ki nastopajo kot partnerji.</a:t>
            </a:r>
          </a:p>
        </p:txBody>
      </p:sp>
      <p:sp>
        <p:nvSpPr>
          <p:cNvPr id="4" name="Označba mesta datuma 3"/>
          <p:cNvSpPr>
            <a:spLocks noGrp="1"/>
          </p:cNvSpPr>
          <p:nvPr>
            <p:ph type="dt" sz="half" idx="10"/>
          </p:nvPr>
        </p:nvSpPr>
        <p:spPr/>
        <p:txBody>
          <a:bodyPr/>
          <a:lstStyle/>
          <a:p>
            <a:fld id="{71CAB501-77FB-4240-AD85-D4A3D57A1A3E}"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343693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6208" y="624110"/>
            <a:ext cx="8911687" cy="1280890"/>
          </a:xfrm>
        </p:spPr>
        <p:txBody>
          <a:bodyPr/>
          <a:lstStyle/>
          <a:p>
            <a:r>
              <a:rPr lang="sl-SI" dirty="0" smtClean="0"/>
              <a:t>                  Učna situacija:</a:t>
            </a:r>
            <a:endParaRPr lang="sl-SI" dirty="0"/>
          </a:p>
        </p:txBody>
      </p:sp>
      <p:sp>
        <p:nvSpPr>
          <p:cNvPr id="3" name="Označba mesta vsebine 2"/>
          <p:cNvSpPr>
            <a:spLocks noGrp="1"/>
          </p:cNvSpPr>
          <p:nvPr>
            <p:ph idx="1"/>
          </p:nvPr>
        </p:nvSpPr>
        <p:spPr>
          <a:xfrm>
            <a:off x="2717075" y="1560780"/>
            <a:ext cx="9309462" cy="4569657"/>
          </a:xfrm>
        </p:spPr>
        <p:txBody>
          <a:bodyPr>
            <a:noAutofit/>
          </a:bodyPr>
          <a:lstStyle/>
          <a:p>
            <a:r>
              <a:rPr lang="sl-SI" sz="2000" b="1" dirty="0" smtClean="0"/>
              <a:t>VAJA 1: </a:t>
            </a:r>
            <a:r>
              <a:rPr lang="sl-SI" sz="2000" dirty="0"/>
              <a:t>Menedžment turističnih destinacij </a:t>
            </a:r>
            <a:r>
              <a:rPr lang="sl-SI" sz="2000" dirty="0" smtClean="0"/>
              <a:t>– splošno po krajih</a:t>
            </a:r>
          </a:p>
          <a:p>
            <a:pPr marL="0" indent="0">
              <a:buNone/>
            </a:pPr>
            <a:endParaRPr lang="sl-SI" sz="2000" dirty="0" smtClean="0"/>
          </a:p>
          <a:p>
            <a:r>
              <a:rPr lang="sl-SI" sz="2000" dirty="0" smtClean="0"/>
              <a:t>1. Kaj pomeni TDM v mojem kraju oz. v kraju, kjer sem opravljal/-a prakso?</a:t>
            </a:r>
          </a:p>
          <a:p>
            <a:pPr lvl="1"/>
            <a:r>
              <a:rPr lang="sl-SI" sz="2000" b="1" dirty="0" smtClean="0"/>
              <a:t>Za moj KRAJ oz. za PODJETJE </a:t>
            </a:r>
            <a:r>
              <a:rPr lang="sl-SI" sz="2000" dirty="0" smtClean="0"/>
              <a:t>- Vsak </a:t>
            </a:r>
            <a:r>
              <a:rPr lang="sl-SI" sz="2000" dirty="0"/>
              <a:t>na kratko predstavi svoje mnenje.</a:t>
            </a:r>
          </a:p>
          <a:p>
            <a:pPr lvl="1"/>
            <a:endParaRPr lang="sl-SI" sz="2000" b="1" dirty="0" smtClean="0"/>
          </a:p>
          <a:p>
            <a:r>
              <a:rPr lang="sl-SI" sz="2000" dirty="0" smtClean="0"/>
              <a:t>2. Kaj pomeni TDM zame kot obiskovalca turistične destinacije?</a:t>
            </a:r>
          </a:p>
          <a:p>
            <a:pPr lvl="1"/>
            <a:r>
              <a:rPr lang="sl-SI" sz="2000" b="1" dirty="0" smtClean="0"/>
              <a:t>ZAME - </a:t>
            </a:r>
            <a:r>
              <a:rPr lang="sl-SI" sz="2000" dirty="0" smtClean="0"/>
              <a:t>Vsak na kratko predstavi svoje mnenje.</a:t>
            </a:r>
          </a:p>
        </p:txBody>
      </p:sp>
      <p:sp>
        <p:nvSpPr>
          <p:cNvPr id="4" name="Označba mesta datuma 3"/>
          <p:cNvSpPr>
            <a:spLocks noGrp="1"/>
          </p:cNvSpPr>
          <p:nvPr>
            <p:ph type="dt" sz="half" idx="10"/>
          </p:nvPr>
        </p:nvSpPr>
        <p:spPr/>
        <p:txBody>
          <a:bodyPr/>
          <a:lstStyle/>
          <a:p>
            <a:fld id="{46A70B5F-A265-4271-B6A9-2F386D479B45}"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111806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610663"/>
            <a:ext cx="8911687" cy="1280890"/>
          </a:xfrm>
        </p:spPr>
        <p:txBody>
          <a:bodyPr/>
          <a:lstStyle/>
          <a:p>
            <a:r>
              <a:rPr lang="sl-SI" dirty="0" smtClean="0"/>
              <a:t>Zakaj TDM?</a:t>
            </a:r>
            <a:endParaRPr lang="sl-SI" dirty="0"/>
          </a:p>
        </p:txBody>
      </p:sp>
      <p:sp>
        <p:nvSpPr>
          <p:cNvPr id="3" name="Označba mesta vsebine 2"/>
          <p:cNvSpPr>
            <a:spLocks noGrp="1"/>
          </p:cNvSpPr>
          <p:nvPr>
            <p:ph idx="1"/>
          </p:nvPr>
        </p:nvSpPr>
        <p:spPr>
          <a:xfrm>
            <a:off x="2272552" y="1506071"/>
            <a:ext cx="9359153" cy="4935071"/>
          </a:xfrm>
        </p:spPr>
        <p:txBody>
          <a:bodyPr>
            <a:noAutofit/>
          </a:bodyPr>
          <a:lstStyle/>
          <a:p>
            <a:r>
              <a:rPr lang="sl-SI" sz="2000" dirty="0" smtClean="0"/>
              <a:t>Turisti povprašujejo po turističnih destinacijah kot celoti, zato je potrebno povezovanje in sodelovanje vseh posameznih turističnih ponudnikov.</a:t>
            </a:r>
          </a:p>
          <a:p>
            <a:endParaRPr lang="sl-SI" sz="2000" dirty="0" smtClean="0"/>
          </a:p>
          <a:p>
            <a:r>
              <a:rPr lang="sl-SI" sz="2000" b="1" dirty="0" smtClean="0"/>
              <a:t>Gibanje na turističnem trgu usmerjajo turisti s svojimi potrebami in ne turistični ponudniki.</a:t>
            </a:r>
          </a:p>
          <a:p>
            <a:endParaRPr lang="sl-SI" sz="2000" dirty="0" smtClean="0"/>
          </a:p>
          <a:p>
            <a:r>
              <a:rPr lang="sl-SI" sz="2000" dirty="0" smtClean="0"/>
              <a:t>Za zagotavljanje KONKURENČNOSTI je potrebno POVEZOVANJE in SODELOVANJE turističnih ponudnikov v destinaciji pri oblikovanju integralnih turističnih proizvodov ter njihovem trženju na trgu.</a:t>
            </a:r>
          </a:p>
          <a:p>
            <a:pPr lvl="1"/>
            <a:endParaRPr lang="sl-SI" sz="2000" dirty="0" smtClean="0"/>
          </a:p>
          <a:p>
            <a:endParaRPr lang="sl-SI" sz="2000" dirty="0" smtClean="0"/>
          </a:p>
        </p:txBody>
      </p:sp>
      <p:sp>
        <p:nvSpPr>
          <p:cNvPr id="4" name="Označba mesta datuma 3"/>
          <p:cNvSpPr>
            <a:spLocks noGrp="1"/>
          </p:cNvSpPr>
          <p:nvPr>
            <p:ph type="dt" sz="half" idx="10"/>
          </p:nvPr>
        </p:nvSpPr>
        <p:spPr/>
        <p:txBody>
          <a:bodyPr/>
          <a:lstStyle/>
          <a:p>
            <a:fld id="{5806EFDD-1344-4A20-93A1-B88514F4B5AB}"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350657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                  Turistični vzorci</a:t>
            </a:r>
            <a:endParaRPr lang="sl-SI" dirty="0"/>
          </a:p>
        </p:txBody>
      </p:sp>
      <p:sp>
        <p:nvSpPr>
          <p:cNvPr id="3" name="Označba mesta vsebine 2"/>
          <p:cNvSpPr>
            <a:spLocks noGrp="1"/>
          </p:cNvSpPr>
          <p:nvPr>
            <p:ph idx="1"/>
          </p:nvPr>
        </p:nvSpPr>
        <p:spPr>
          <a:xfrm>
            <a:off x="6566263" y="1560780"/>
            <a:ext cx="5460273" cy="4569657"/>
          </a:xfrm>
        </p:spPr>
        <p:txBody>
          <a:bodyPr>
            <a:noAutofit/>
          </a:bodyPr>
          <a:lstStyle/>
          <a:p>
            <a:r>
              <a:rPr lang="sl-SI" dirty="0" smtClean="0"/>
              <a:t>Spreminjajo se vzorci </a:t>
            </a:r>
            <a:r>
              <a:rPr lang="sl-SI" dirty="0"/>
              <a:t>vedenja </a:t>
            </a:r>
            <a:r>
              <a:rPr lang="sl-SI" dirty="0" smtClean="0"/>
              <a:t>turistov.</a:t>
            </a:r>
          </a:p>
          <a:p>
            <a:r>
              <a:rPr lang="sl-SI" dirty="0" smtClean="0"/>
              <a:t>Prihodnje </a:t>
            </a:r>
            <a:r>
              <a:rPr lang="sl-SI" dirty="0"/>
              <a:t>turistično povpraševanje bo verjetno temeljilo na vse večji </a:t>
            </a:r>
            <a:r>
              <a:rPr lang="sl-SI" dirty="0" err="1"/>
              <a:t>okoljski</a:t>
            </a:r>
            <a:r>
              <a:rPr lang="sl-SI" dirty="0"/>
              <a:t> ozaveščenosti, razširjeni uporabi digitalnih storitev in novih tehnologij, prehodu na bolj individualno prilagojene potovalne izkušnje, </a:t>
            </a:r>
            <a:r>
              <a:rPr lang="sl-SI" dirty="0" err="1"/>
              <a:t>velnesu</a:t>
            </a:r>
            <a:r>
              <a:rPr lang="sl-SI" dirty="0"/>
              <a:t> in močnejši interakciji z lokalnimi skupnostmi in kulturo ter vse resnejših pomislekih glede varnostnih in zdravstvenih </a:t>
            </a:r>
            <a:r>
              <a:rPr lang="sl-SI" dirty="0" smtClean="0"/>
              <a:t>protokolov.</a:t>
            </a:r>
          </a:p>
          <a:p>
            <a:r>
              <a:rPr lang="sl-SI" dirty="0" smtClean="0"/>
              <a:t>Trajnostni </a:t>
            </a:r>
            <a:r>
              <a:rPr lang="sl-SI" dirty="0"/>
              <a:t>turizem </a:t>
            </a:r>
            <a:r>
              <a:rPr lang="sl-SI" dirty="0" smtClean="0"/>
              <a:t>je eden </a:t>
            </a:r>
            <a:r>
              <a:rPr lang="sl-SI" dirty="0"/>
              <a:t>najpomembnejših konceptov razvoja turizma, saj vključuje iskanje ravnovesja med </a:t>
            </a:r>
            <a:r>
              <a:rPr lang="sl-SI" dirty="0" err="1"/>
              <a:t>okoljskimi</a:t>
            </a:r>
            <a:r>
              <a:rPr lang="sl-SI" dirty="0"/>
              <a:t>, gospodarskimi in socialno-kulturnimi vidiki razvoja </a:t>
            </a:r>
            <a:r>
              <a:rPr lang="sl-SI" dirty="0" smtClean="0"/>
              <a:t>turizma za dolgoročno </a:t>
            </a:r>
            <a:r>
              <a:rPr lang="sl-SI" dirty="0" err="1"/>
              <a:t>trajnostnost</a:t>
            </a:r>
            <a:r>
              <a:rPr lang="sl-SI" dirty="0"/>
              <a:t> </a:t>
            </a:r>
            <a:r>
              <a:rPr lang="sl-SI" dirty="0" smtClean="0"/>
              <a:t>turizma.</a:t>
            </a:r>
          </a:p>
        </p:txBody>
      </p:sp>
      <p:sp>
        <p:nvSpPr>
          <p:cNvPr id="4" name="Označba mesta datuma 3"/>
          <p:cNvSpPr>
            <a:spLocks noGrp="1"/>
          </p:cNvSpPr>
          <p:nvPr>
            <p:ph type="dt" sz="half" idx="10"/>
          </p:nvPr>
        </p:nvSpPr>
        <p:spPr/>
        <p:txBody>
          <a:bodyPr/>
          <a:lstStyle/>
          <a:p>
            <a:fld id="{5D114B99-5591-4FD5-B348-07D36515CE57}" type="datetime1">
              <a:rPr lang="sl-SI" smtClean="0"/>
              <a:t>3. 10. 2025</a:t>
            </a:fld>
            <a:endParaRPr lang="en-US" dirty="0"/>
          </a:p>
        </p:txBody>
      </p:sp>
      <p:sp>
        <p:nvSpPr>
          <p:cNvPr id="5" name="Označba mesta noge 4"/>
          <p:cNvSpPr>
            <a:spLocks noGrp="1"/>
          </p:cNvSpPr>
          <p:nvPr>
            <p:ph type="ftr" sz="quarter" idx="11"/>
          </p:nvPr>
        </p:nvSpPr>
        <p:spPr/>
        <p:txBody>
          <a:bodyPr/>
          <a:lstStyle/>
          <a:p>
            <a:r>
              <a:rPr lang="en-US" smtClean="0"/>
              <a:t>TDM 2024/25                                                                       Tanja Z. Furman</a:t>
            </a:r>
            <a:endParaRPr lang="en-US" dirty="0"/>
          </a:p>
        </p:txBody>
      </p:sp>
      <p:sp>
        <p:nvSpPr>
          <p:cNvPr id="6" name="Označba mesta številke diapozitiva 5"/>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7" name="Slika 6"/>
          <p:cNvPicPr>
            <a:picLocks noChangeAspect="1"/>
          </p:cNvPicPr>
          <p:nvPr/>
        </p:nvPicPr>
        <p:blipFill>
          <a:blip r:embed="rId2"/>
          <a:stretch>
            <a:fillRect/>
          </a:stretch>
        </p:blipFill>
        <p:spPr>
          <a:xfrm>
            <a:off x="468529" y="1560780"/>
            <a:ext cx="5930682" cy="4332751"/>
          </a:xfrm>
          <a:prstGeom prst="rect">
            <a:avLst/>
          </a:prstGeom>
        </p:spPr>
      </p:pic>
    </p:spTree>
    <p:extLst>
      <p:ext uri="{BB962C8B-B14F-4D97-AF65-F5344CB8AC3E}">
        <p14:creationId xmlns:p14="http://schemas.microsoft.com/office/powerpoint/2010/main" val="1942187864"/>
      </p:ext>
    </p:extLst>
  </p:cSld>
  <p:clrMapOvr>
    <a:masterClrMapping/>
  </p:clrMapOvr>
  <p:timing>
    <p:tnLst>
      <p:par>
        <p:cTn id="1" dur="indefinite" restart="never" nodeType="tmRoot"/>
      </p:par>
    </p:tnLst>
  </p:timing>
</p:sld>
</file>

<file path=ppt/theme/theme1.xml><?xml version="1.0" encoding="utf-8"?>
<a:theme xmlns:a="http://schemas.openxmlformats.org/drawingml/2006/main" name="Šelest">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346</TotalTime>
  <Words>646</Words>
  <Application>Microsoft Office PowerPoint</Application>
  <PresentationFormat>Širokozaslonsko</PresentationFormat>
  <Paragraphs>93</Paragraphs>
  <Slides>12</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12</vt:i4>
      </vt:variant>
    </vt:vector>
  </HeadingPairs>
  <TitlesOfParts>
    <vt:vector size="17" baseType="lpstr">
      <vt:lpstr>Arial</vt:lpstr>
      <vt:lpstr>Calibri</vt:lpstr>
      <vt:lpstr>Century Gothic</vt:lpstr>
      <vt:lpstr>Wingdings 3</vt:lpstr>
      <vt:lpstr>Šelest</vt:lpstr>
      <vt:lpstr>Shema turističnega sistema in turističnih subjektov v turistični destinaciji</vt:lpstr>
      <vt:lpstr>Primeri shem turističnega sistema</vt:lpstr>
      <vt:lpstr>Primeri shem turističnega sistema</vt:lpstr>
      <vt:lpstr>Primeri shem turističnega sistema</vt:lpstr>
      <vt:lpstr>                  Učna situacija:</vt:lpstr>
      <vt:lpstr>Menedžment turističnih destinacij</vt:lpstr>
      <vt:lpstr>                  Učna situacija:</vt:lpstr>
      <vt:lpstr>Zakaj TDM?</vt:lpstr>
      <vt:lpstr>                  Turistični vzorci</vt:lpstr>
      <vt:lpstr>Nove oblike turizma</vt:lpstr>
      <vt:lpstr>Ciljne skupine turistov</vt:lpstr>
      <vt:lpstr>                  Učna situacija: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Praksa v gostinstvu in turizmu (PGTT), 1.GT</dc:title>
  <dc:creator>Tanja</dc:creator>
  <cp:lastModifiedBy>sgtsr</cp:lastModifiedBy>
  <cp:revision>43</cp:revision>
  <cp:lastPrinted>2023-09-04T19:11:21Z</cp:lastPrinted>
  <dcterms:created xsi:type="dcterms:W3CDTF">2023-09-03T20:50:29Z</dcterms:created>
  <dcterms:modified xsi:type="dcterms:W3CDTF">2025-10-03T12:12:10Z</dcterms:modified>
</cp:coreProperties>
</file>