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0" r:id="rId3"/>
    <p:sldId id="274" r:id="rId4"/>
    <p:sldId id="275" r:id="rId5"/>
    <p:sldId id="276" r:id="rId6"/>
    <p:sldId id="258" r:id="rId7"/>
    <p:sldId id="259" r:id="rId8"/>
    <p:sldId id="273" r:id="rId9"/>
    <p:sldId id="265" r:id="rId10"/>
    <p:sldId id="264" r:id="rId11"/>
    <p:sldId id="268" r:id="rId12"/>
    <p:sldId id="269" r:id="rId13"/>
    <p:sldId id="271" r:id="rId14"/>
    <p:sldId id="278" r:id="rId15"/>
    <p:sldId id="267" r:id="rId16"/>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10494F-144E-4957-9B49-61BA0C176891}" type="datetimeFigureOut">
              <a:rPr lang="en-US" smtClean="0"/>
              <a:pPr/>
              <a:t>10/10/2022</a:t>
            </a:fld>
            <a:endParaRPr lang="en-US"/>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ECA0EF-7B83-4616-96EE-8C6A79B7BE4F}" type="slidenum">
              <a:rPr lang="en-US" smtClean="0"/>
              <a:pPr/>
              <a:t>‹#›</a:t>
            </a:fld>
            <a:endParaRPr lang="en-US"/>
          </a:p>
        </p:txBody>
      </p:sp>
    </p:spTree>
    <p:extLst>
      <p:ext uri="{BB962C8B-B14F-4D97-AF65-F5344CB8AC3E}">
        <p14:creationId xmlns:p14="http://schemas.microsoft.com/office/powerpoint/2010/main" val="99043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A03D3062-C546-4DA3-A847-1445D9D589E6}" type="slidenum">
              <a:rPr lang="sl-SI" smtClean="0"/>
              <a:pPr/>
              <a:t>11</a:t>
            </a:fld>
            <a:endParaRPr lang="sl-SI"/>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946417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2">
        <a:schemeClr val="bg2"/>
      </p:bgRef>
    </p:bg>
    <p:spTree>
      <p:nvGrpSpPr>
        <p:cNvPr id="1" name=""/>
        <p:cNvGrpSpPr/>
        <p:nvPr/>
      </p:nvGrpSpPr>
      <p:grpSpPr>
        <a:xfrm>
          <a:off x="0" y="0"/>
          <a:ext cx="0" cy="0"/>
          <a:chOff x="0" y="0"/>
          <a:chExt cx="0" cy="0"/>
        </a:xfrm>
      </p:grpSpPr>
      <p:sp>
        <p:nvSpPr>
          <p:cNvPr id="9" name="Naslov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sl-SI"/>
              <a:t>Kliknite, če želite urediti slog naslova matrice</a:t>
            </a:r>
            <a:endParaRPr kumimoji="0" lang="en-US"/>
          </a:p>
        </p:txBody>
      </p:sp>
      <p:sp>
        <p:nvSpPr>
          <p:cNvPr id="17" name="Podnaslov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a:t>Kliknite, če želite urediti slog podnaslova matrice</a:t>
            </a:r>
            <a:endParaRPr kumimoji="0" lang="en-US"/>
          </a:p>
        </p:txBody>
      </p:sp>
      <p:sp>
        <p:nvSpPr>
          <p:cNvPr id="30" name="Ograda datuma 29"/>
          <p:cNvSpPr>
            <a:spLocks noGrp="1"/>
          </p:cNvSpPr>
          <p:nvPr>
            <p:ph type="dt" sz="half" idx="10"/>
          </p:nvPr>
        </p:nvSpPr>
        <p:spPr/>
        <p:txBody>
          <a:bodyPr/>
          <a:lstStyle/>
          <a:p>
            <a:fld id="{A2321C2B-B2B3-40A2-84ED-675F788101D2}" type="datetimeFigureOut">
              <a:rPr lang="en-US" smtClean="0"/>
              <a:pPr/>
              <a:t>10/10/2022</a:t>
            </a:fld>
            <a:endParaRPr lang="en-US"/>
          </a:p>
        </p:txBody>
      </p:sp>
      <p:sp>
        <p:nvSpPr>
          <p:cNvPr id="19" name="Ograda noge 18"/>
          <p:cNvSpPr>
            <a:spLocks noGrp="1"/>
          </p:cNvSpPr>
          <p:nvPr>
            <p:ph type="ftr" sz="quarter" idx="11"/>
          </p:nvPr>
        </p:nvSpPr>
        <p:spPr/>
        <p:txBody>
          <a:bodyPr/>
          <a:lstStyle/>
          <a:p>
            <a:endParaRPr lang="en-US"/>
          </a:p>
        </p:txBody>
      </p:sp>
      <p:sp>
        <p:nvSpPr>
          <p:cNvPr id="27" name="Ograda številke diapozitiva 26"/>
          <p:cNvSpPr>
            <a:spLocks noGrp="1"/>
          </p:cNvSpPr>
          <p:nvPr>
            <p:ph type="sldNum" sz="quarter" idx="12"/>
          </p:nvPr>
        </p:nvSpPr>
        <p:spPr/>
        <p:txBody>
          <a:bodyPr/>
          <a:lstStyle/>
          <a:p>
            <a:fld id="{447F064F-CAEC-42E3-A529-921DF52017D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4" name="Ograda datuma 3"/>
          <p:cNvSpPr>
            <a:spLocks noGrp="1"/>
          </p:cNvSpPr>
          <p:nvPr>
            <p:ph type="dt" sz="half" idx="10"/>
          </p:nvPr>
        </p:nvSpPr>
        <p:spPr/>
        <p:txBody>
          <a:bodyPr/>
          <a:lstStyle/>
          <a:p>
            <a:fld id="{A2321C2B-B2B3-40A2-84ED-675F788101D2}" type="datetimeFigureOut">
              <a:rPr lang="en-US" smtClean="0"/>
              <a:pPr/>
              <a:t>10/10/2022</a:t>
            </a:fld>
            <a:endParaRPr lang="en-US"/>
          </a:p>
        </p:txBody>
      </p:sp>
      <p:sp>
        <p:nvSpPr>
          <p:cNvPr id="5" name="Ograda noge 4"/>
          <p:cNvSpPr>
            <a:spLocks noGrp="1"/>
          </p:cNvSpPr>
          <p:nvPr>
            <p:ph type="ftr" sz="quarter" idx="11"/>
          </p:nvPr>
        </p:nvSpPr>
        <p:spPr/>
        <p:txBody>
          <a:bodyPr/>
          <a:lstStyle/>
          <a:p>
            <a:endParaRPr lang="en-US"/>
          </a:p>
        </p:txBody>
      </p:sp>
      <p:sp>
        <p:nvSpPr>
          <p:cNvPr id="6" name="Ograda številke diapozitiva 5"/>
          <p:cNvSpPr>
            <a:spLocks noGrp="1"/>
          </p:cNvSpPr>
          <p:nvPr>
            <p:ph type="sldNum" sz="quarter" idx="12"/>
          </p:nvPr>
        </p:nvSpPr>
        <p:spPr/>
        <p:txBody>
          <a:bodyPr/>
          <a:lstStyle/>
          <a:p>
            <a:fld id="{447F064F-CAEC-42E3-A529-921DF52017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914401"/>
            <a:ext cx="2057400" cy="5211763"/>
          </a:xfrm>
        </p:spPr>
        <p:txBody>
          <a:bodyPr vert="eaVert"/>
          <a:lstStyle/>
          <a:p>
            <a:r>
              <a:rPr kumimoji="0" lang="sl-SI"/>
              <a:t>Kliknite, če želite urediti slog naslova matrice</a:t>
            </a:r>
            <a:endParaRPr kumimoji="0" lang="en-US"/>
          </a:p>
        </p:txBody>
      </p:sp>
      <p:sp>
        <p:nvSpPr>
          <p:cNvPr id="3" name="Ograda navpičnega besedila 2"/>
          <p:cNvSpPr>
            <a:spLocks noGrp="1"/>
          </p:cNvSpPr>
          <p:nvPr>
            <p:ph type="body" orient="vert" idx="1"/>
          </p:nvPr>
        </p:nvSpPr>
        <p:spPr>
          <a:xfrm>
            <a:off x="457200" y="914401"/>
            <a:ext cx="6019800" cy="5211763"/>
          </a:xfrm>
        </p:spPr>
        <p:txBody>
          <a:bodyPr vert="eaVert"/>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4" name="Ograda datuma 3"/>
          <p:cNvSpPr>
            <a:spLocks noGrp="1"/>
          </p:cNvSpPr>
          <p:nvPr>
            <p:ph type="dt" sz="half" idx="10"/>
          </p:nvPr>
        </p:nvSpPr>
        <p:spPr/>
        <p:txBody>
          <a:bodyPr/>
          <a:lstStyle/>
          <a:p>
            <a:fld id="{A2321C2B-B2B3-40A2-84ED-675F788101D2}" type="datetimeFigureOut">
              <a:rPr lang="en-US" smtClean="0"/>
              <a:pPr/>
              <a:t>10/10/2022</a:t>
            </a:fld>
            <a:endParaRPr lang="en-US"/>
          </a:p>
        </p:txBody>
      </p:sp>
      <p:sp>
        <p:nvSpPr>
          <p:cNvPr id="5" name="Ograda noge 4"/>
          <p:cNvSpPr>
            <a:spLocks noGrp="1"/>
          </p:cNvSpPr>
          <p:nvPr>
            <p:ph type="ftr" sz="quarter" idx="11"/>
          </p:nvPr>
        </p:nvSpPr>
        <p:spPr/>
        <p:txBody>
          <a:bodyPr/>
          <a:lstStyle/>
          <a:p>
            <a:endParaRPr lang="en-US"/>
          </a:p>
        </p:txBody>
      </p:sp>
      <p:sp>
        <p:nvSpPr>
          <p:cNvPr id="6" name="Ograda številke diapozitiva 5"/>
          <p:cNvSpPr>
            <a:spLocks noGrp="1"/>
          </p:cNvSpPr>
          <p:nvPr>
            <p:ph type="sldNum" sz="quarter" idx="12"/>
          </p:nvPr>
        </p:nvSpPr>
        <p:spPr/>
        <p:txBody>
          <a:bodyPr/>
          <a:lstStyle/>
          <a:p>
            <a:fld id="{447F064F-CAEC-42E3-A529-921DF52017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a:t>Kliknite, če želite urediti slog naslova matrice</a:t>
            </a:r>
            <a:endParaRPr kumimoji="0" lang="en-US"/>
          </a:p>
        </p:txBody>
      </p:sp>
      <p:sp>
        <p:nvSpPr>
          <p:cNvPr id="3" name="Ograda vsebine 2"/>
          <p:cNvSpPr>
            <a:spLocks noGrp="1"/>
          </p:cNvSpPr>
          <p:nvPr>
            <p:ph idx="1"/>
          </p:nvPr>
        </p:nvSpPr>
        <p:spPr/>
        <p:txBody>
          <a:body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4" name="Ograda datuma 3"/>
          <p:cNvSpPr>
            <a:spLocks noGrp="1"/>
          </p:cNvSpPr>
          <p:nvPr>
            <p:ph type="dt" sz="half" idx="10"/>
          </p:nvPr>
        </p:nvSpPr>
        <p:spPr/>
        <p:txBody>
          <a:bodyPr/>
          <a:lstStyle/>
          <a:p>
            <a:fld id="{A2321C2B-B2B3-40A2-84ED-675F788101D2}" type="datetimeFigureOut">
              <a:rPr lang="en-US" smtClean="0"/>
              <a:pPr/>
              <a:t>10/10/2022</a:t>
            </a:fld>
            <a:endParaRPr lang="en-US"/>
          </a:p>
        </p:txBody>
      </p:sp>
      <p:sp>
        <p:nvSpPr>
          <p:cNvPr id="5" name="Ograda noge 4"/>
          <p:cNvSpPr>
            <a:spLocks noGrp="1"/>
          </p:cNvSpPr>
          <p:nvPr>
            <p:ph type="ftr" sz="quarter" idx="11"/>
          </p:nvPr>
        </p:nvSpPr>
        <p:spPr/>
        <p:txBody>
          <a:bodyPr/>
          <a:lstStyle/>
          <a:p>
            <a:endParaRPr lang="en-US"/>
          </a:p>
        </p:txBody>
      </p:sp>
      <p:sp>
        <p:nvSpPr>
          <p:cNvPr id="6" name="Ograda številke diapozitiva 5"/>
          <p:cNvSpPr>
            <a:spLocks noGrp="1"/>
          </p:cNvSpPr>
          <p:nvPr>
            <p:ph type="sldNum" sz="quarter" idx="12"/>
          </p:nvPr>
        </p:nvSpPr>
        <p:spPr/>
        <p:txBody>
          <a:bodyPr/>
          <a:lstStyle/>
          <a:p>
            <a:fld id="{447F064F-CAEC-42E3-A529-921DF52017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Ref idx="1002">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l-SI"/>
              <a:t>Kliknite, če želite urediti slog naslova matrice</a:t>
            </a:r>
            <a:endParaRPr kumimoji="0" lang="en-US"/>
          </a:p>
        </p:txBody>
      </p:sp>
      <p:sp>
        <p:nvSpPr>
          <p:cNvPr id="3" name="Ograda besedila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a:t>Kliknite, če želite urediti sloge besedila matrice</a:t>
            </a:r>
          </a:p>
        </p:txBody>
      </p:sp>
      <p:sp>
        <p:nvSpPr>
          <p:cNvPr id="4" name="Ograda datuma 3"/>
          <p:cNvSpPr>
            <a:spLocks noGrp="1"/>
          </p:cNvSpPr>
          <p:nvPr>
            <p:ph type="dt" sz="half" idx="10"/>
          </p:nvPr>
        </p:nvSpPr>
        <p:spPr/>
        <p:txBody>
          <a:bodyPr/>
          <a:lstStyle/>
          <a:p>
            <a:fld id="{A2321C2B-B2B3-40A2-84ED-675F788101D2}" type="datetimeFigureOut">
              <a:rPr lang="en-US" smtClean="0"/>
              <a:pPr/>
              <a:t>10/10/2022</a:t>
            </a:fld>
            <a:endParaRPr lang="en-US"/>
          </a:p>
        </p:txBody>
      </p:sp>
      <p:sp>
        <p:nvSpPr>
          <p:cNvPr id="5" name="Ograda noge 4"/>
          <p:cNvSpPr>
            <a:spLocks noGrp="1"/>
          </p:cNvSpPr>
          <p:nvPr>
            <p:ph type="ftr" sz="quarter" idx="11"/>
          </p:nvPr>
        </p:nvSpPr>
        <p:spPr/>
        <p:txBody>
          <a:bodyPr/>
          <a:lstStyle/>
          <a:p>
            <a:endParaRPr lang="en-US"/>
          </a:p>
        </p:txBody>
      </p:sp>
      <p:sp>
        <p:nvSpPr>
          <p:cNvPr id="6" name="Ograda številke diapozitiva 5"/>
          <p:cNvSpPr>
            <a:spLocks noGrp="1"/>
          </p:cNvSpPr>
          <p:nvPr>
            <p:ph type="sldNum" sz="quarter" idx="12"/>
          </p:nvPr>
        </p:nvSpPr>
        <p:spPr/>
        <p:txBody>
          <a:bodyPr/>
          <a:lstStyle/>
          <a:p>
            <a:fld id="{447F064F-CAEC-42E3-A529-921DF52017D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p>
            <a:r>
              <a:rPr kumimoji="0" lang="sl-SI"/>
              <a:t>Kliknite, če želite urediti slog naslova matrice</a:t>
            </a:r>
            <a:endParaRPr kumimoji="0" lang="en-US"/>
          </a:p>
        </p:txBody>
      </p:sp>
      <p:sp>
        <p:nvSpPr>
          <p:cNvPr id="3" name="Ograda vsebin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4" name="Ograda vsebin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5" name="Ograda datuma 4"/>
          <p:cNvSpPr>
            <a:spLocks noGrp="1"/>
          </p:cNvSpPr>
          <p:nvPr>
            <p:ph type="dt" sz="half" idx="10"/>
          </p:nvPr>
        </p:nvSpPr>
        <p:spPr/>
        <p:txBody>
          <a:bodyPr/>
          <a:lstStyle/>
          <a:p>
            <a:fld id="{A2321C2B-B2B3-40A2-84ED-675F788101D2}" type="datetimeFigureOut">
              <a:rPr lang="en-US" smtClean="0"/>
              <a:pPr/>
              <a:t>10/10/2022</a:t>
            </a:fld>
            <a:endParaRPr lang="en-US"/>
          </a:p>
        </p:txBody>
      </p:sp>
      <p:sp>
        <p:nvSpPr>
          <p:cNvPr id="6" name="Ograda noge 5"/>
          <p:cNvSpPr>
            <a:spLocks noGrp="1"/>
          </p:cNvSpPr>
          <p:nvPr>
            <p:ph type="ftr" sz="quarter" idx="11"/>
          </p:nvPr>
        </p:nvSpPr>
        <p:spPr/>
        <p:txBody>
          <a:bodyPr/>
          <a:lstStyle/>
          <a:p>
            <a:endParaRPr lang="en-US"/>
          </a:p>
        </p:txBody>
      </p:sp>
      <p:sp>
        <p:nvSpPr>
          <p:cNvPr id="7" name="Ograda številke diapozitiva 6"/>
          <p:cNvSpPr>
            <a:spLocks noGrp="1"/>
          </p:cNvSpPr>
          <p:nvPr>
            <p:ph type="sldNum" sz="quarter" idx="12"/>
          </p:nvPr>
        </p:nvSpPr>
        <p:spPr/>
        <p:txBody>
          <a:bodyPr/>
          <a:lstStyle/>
          <a:p>
            <a:fld id="{447F064F-CAEC-42E3-A529-921DF52017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tIns="45720" anchor="b"/>
          <a:lstStyle>
            <a:lvl1pPr>
              <a:defRPr/>
            </a:lvl1pPr>
          </a:lstStyle>
          <a:p>
            <a:r>
              <a:rPr kumimoji="0" lang="sl-SI"/>
              <a:t>Kliknite, če želite urediti slog naslova matrice</a:t>
            </a:r>
            <a:endParaRPr kumimoji="0" lang="en-US"/>
          </a:p>
        </p:txBody>
      </p:sp>
      <p:sp>
        <p:nvSpPr>
          <p:cNvPr id="3" name="Ograda besedila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l-SI"/>
              <a:t>Kliknite, če želite urediti sloge besedila matrice</a:t>
            </a:r>
          </a:p>
        </p:txBody>
      </p:sp>
      <p:sp>
        <p:nvSpPr>
          <p:cNvPr id="4" name="Ograda besedila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l-SI"/>
              <a:t>Kliknite, če želite urediti sloge besedila matrice</a:t>
            </a:r>
          </a:p>
        </p:txBody>
      </p:sp>
      <p:sp>
        <p:nvSpPr>
          <p:cNvPr id="5" name="Ograda vsebin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6" name="Ograda vsebin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7" name="Ograda datuma 6"/>
          <p:cNvSpPr>
            <a:spLocks noGrp="1"/>
          </p:cNvSpPr>
          <p:nvPr>
            <p:ph type="dt" sz="half" idx="10"/>
          </p:nvPr>
        </p:nvSpPr>
        <p:spPr/>
        <p:txBody>
          <a:bodyPr/>
          <a:lstStyle/>
          <a:p>
            <a:fld id="{A2321C2B-B2B3-40A2-84ED-675F788101D2}" type="datetimeFigureOut">
              <a:rPr lang="en-US" smtClean="0"/>
              <a:pPr/>
              <a:t>10/10/2022</a:t>
            </a:fld>
            <a:endParaRPr lang="en-US"/>
          </a:p>
        </p:txBody>
      </p:sp>
      <p:sp>
        <p:nvSpPr>
          <p:cNvPr id="8" name="Ograda noge 7"/>
          <p:cNvSpPr>
            <a:spLocks noGrp="1"/>
          </p:cNvSpPr>
          <p:nvPr>
            <p:ph type="ftr" sz="quarter" idx="11"/>
          </p:nvPr>
        </p:nvSpPr>
        <p:spPr/>
        <p:txBody>
          <a:bodyPr/>
          <a:lstStyle/>
          <a:p>
            <a:endParaRPr lang="en-US"/>
          </a:p>
        </p:txBody>
      </p:sp>
      <p:sp>
        <p:nvSpPr>
          <p:cNvPr id="9" name="Ograda številke diapozitiva 8"/>
          <p:cNvSpPr>
            <a:spLocks noGrp="1"/>
          </p:cNvSpPr>
          <p:nvPr>
            <p:ph type="sldNum" sz="quarter" idx="12"/>
          </p:nvPr>
        </p:nvSpPr>
        <p:spPr/>
        <p:txBody>
          <a:bodyPr/>
          <a:lstStyle/>
          <a:p>
            <a:fld id="{447F064F-CAEC-42E3-A529-921DF52017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l-SI"/>
              <a:t>Kliknite, če želite urediti slog naslova matrice</a:t>
            </a:r>
            <a:endParaRPr kumimoji="0" lang="en-US"/>
          </a:p>
        </p:txBody>
      </p:sp>
      <p:sp>
        <p:nvSpPr>
          <p:cNvPr id="3" name="Ograda datuma 2"/>
          <p:cNvSpPr>
            <a:spLocks noGrp="1"/>
          </p:cNvSpPr>
          <p:nvPr>
            <p:ph type="dt" sz="half" idx="10"/>
          </p:nvPr>
        </p:nvSpPr>
        <p:spPr/>
        <p:txBody>
          <a:bodyPr/>
          <a:lstStyle/>
          <a:p>
            <a:fld id="{A2321C2B-B2B3-40A2-84ED-675F788101D2}" type="datetimeFigureOut">
              <a:rPr lang="en-US" smtClean="0"/>
              <a:pPr/>
              <a:t>10/10/2022</a:t>
            </a:fld>
            <a:endParaRPr lang="en-US"/>
          </a:p>
        </p:txBody>
      </p:sp>
      <p:sp>
        <p:nvSpPr>
          <p:cNvPr id="4" name="Ograda noge 3"/>
          <p:cNvSpPr>
            <a:spLocks noGrp="1"/>
          </p:cNvSpPr>
          <p:nvPr>
            <p:ph type="ftr" sz="quarter" idx="11"/>
          </p:nvPr>
        </p:nvSpPr>
        <p:spPr/>
        <p:txBody>
          <a:bodyPr/>
          <a:lstStyle/>
          <a:p>
            <a:endParaRPr lang="en-US"/>
          </a:p>
        </p:txBody>
      </p:sp>
      <p:sp>
        <p:nvSpPr>
          <p:cNvPr id="5" name="Ograda številke diapozitiva 4"/>
          <p:cNvSpPr>
            <a:spLocks noGrp="1"/>
          </p:cNvSpPr>
          <p:nvPr>
            <p:ph type="sldNum" sz="quarter" idx="12"/>
          </p:nvPr>
        </p:nvSpPr>
        <p:spPr/>
        <p:txBody>
          <a:bodyPr/>
          <a:lstStyle/>
          <a:p>
            <a:fld id="{447F064F-CAEC-42E3-A529-921DF52017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A2321C2B-B2B3-40A2-84ED-675F788101D2}" type="datetimeFigureOut">
              <a:rPr lang="en-US" smtClean="0"/>
              <a:pPr/>
              <a:t>10/10/2022</a:t>
            </a:fld>
            <a:endParaRPr lang="en-US"/>
          </a:p>
        </p:txBody>
      </p:sp>
      <p:sp>
        <p:nvSpPr>
          <p:cNvPr id="3" name="Ograda noge 2"/>
          <p:cNvSpPr>
            <a:spLocks noGrp="1"/>
          </p:cNvSpPr>
          <p:nvPr>
            <p:ph type="ftr" sz="quarter" idx="11"/>
          </p:nvPr>
        </p:nvSpPr>
        <p:spPr/>
        <p:txBody>
          <a:bodyPr/>
          <a:lstStyle/>
          <a:p>
            <a:endParaRPr lang="en-US"/>
          </a:p>
        </p:txBody>
      </p:sp>
      <p:sp>
        <p:nvSpPr>
          <p:cNvPr id="4" name="Ograda številke diapozitiva 3"/>
          <p:cNvSpPr>
            <a:spLocks noGrp="1"/>
          </p:cNvSpPr>
          <p:nvPr>
            <p:ph type="sldNum" sz="quarter" idx="12"/>
          </p:nvPr>
        </p:nvSpPr>
        <p:spPr/>
        <p:txBody>
          <a:bodyPr/>
          <a:lstStyle/>
          <a:p>
            <a:fld id="{447F064F-CAEC-42E3-A529-921DF52017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l-SI"/>
              <a:t>Kliknite, če želite urediti slog naslova matrice</a:t>
            </a:r>
            <a:endParaRPr kumimoji="0" lang="en-US"/>
          </a:p>
        </p:txBody>
      </p:sp>
      <p:sp>
        <p:nvSpPr>
          <p:cNvPr id="3" name="Ograda besedila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l-SI"/>
              <a:t>Kliknite, če želite urediti sloge besedila matrice</a:t>
            </a:r>
          </a:p>
        </p:txBody>
      </p:sp>
      <p:sp>
        <p:nvSpPr>
          <p:cNvPr id="4" name="Ograda vsebin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l-SI"/>
              <a:t>Kliknite, če želite urediti sloge besedila matrice</a:t>
            </a:r>
          </a:p>
          <a:p>
            <a:pPr lvl="1" eaLnBrk="1" latinLnBrk="0" hangingPunct="1"/>
            <a:r>
              <a:rPr lang="sl-SI"/>
              <a:t>Druga raven</a:t>
            </a:r>
          </a:p>
          <a:p>
            <a:pPr lvl="2" eaLnBrk="1" latinLnBrk="0" hangingPunct="1"/>
            <a:r>
              <a:rPr lang="sl-SI"/>
              <a:t>Tretja raven</a:t>
            </a:r>
          </a:p>
          <a:p>
            <a:pPr lvl="3" eaLnBrk="1" latinLnBrk="0" hangingPunct="1"/>
            <a:r>
              <a:rPr lang="sl-SI"/>
              <a:t>Četrta raven</a:t>
            </a:r>
          </a:p>
          <a:p>
            <a:pPr lvl="4" eaLnBrk="1" latinLnBrk="0" hangingPunct="1"/>
            <a:r>
              <a:rPr lang="sl-SI"/>
              <a:t>Peta raven</a:t>
            </a:r>
            <a:endParaRPr kumimoji="0" lang="en-US"/>
          </a:p>
        </p:txBody>
      </p:sp>
      <p:sp>
        <p:nvSpPr>
          <p:cNvPr id="5" name="Ograda datuma 4"/>
          <p:cNvSpPr>
            <a:spLocks noGrp="1"/>
          </p:cNvSpPr>
          <p:nvPr>
            <p:ph type="dt" sz="half" idx="10"/>
          </p:nvPr>
        </p:nvSpPr>
        <p:spPr/>
        <p:txBody>
          <a:bodyPr/>
          <a:lstStyle/>
          <a:p>
            <a:fld id="{A2321C2B-B2B3-40A2-84ED-675F788101D2}" type="datetimeFigureOut">
              <a:rPr lang="en-US" smtClean="0"/>
              <a:pPr/>
              <a:t>10/10/2022</a:t>
            </a:fld>
            <a:endParaRPr lang="en-US"/>
          </a:p>
        </p:txBody>
      </p:sp>
      <p:sp>
        <p:nvSpPr>
          <p:cNvPr id="6" name="Ograda noge 5"/>
          <p:cNvSpPr>
            <a:spLocks noGrp="1"/>
          </p:cNvSpPr>
          <p:nvPr>
            <p:ph type="ftr" sz="quarter" idx="11"/>
          </p:nvPr>
        </p:nvSpPr>
        <p:spPr/>
        <p:txBody>
          <a:bodyPr/>
          <a:lstStyle/>
          <a:p>
            <a:endParaRPr lang="en-US"/>
          </a:p>
        </p:txBody>
      </p:sp>
      <p:sp>
        <p:nvSpPr>
          <p:cNvPr id="7" name="Ograda številke diapozitiva 6"/>
          <p:cNvSpPr>
            <a:spLocks noGrp="1"/>
          </p:cNvSpPr>
          <p:nvPr>
            <p:ph type="sldNum" sz="quarter" idx="12"/>
          </p:nvPr>
        </p:nvSpPr>
        <p:spPr/>
        <p:txBody>
          <a:bodyPr/>
          <a:lstStyle/>
          <a:p>
            <a:fld id="{447F064F-CAEC-42E3-A529-921DF52017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9" name="Odreži in zaokroži en kot pravokotnika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kotni trikotni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slov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l-SI"/>
              <a:t>Kliknite, če želite urediti slog naslova matrice</a:t>
            </a:r>
            <a:endParaRPr kumimoji="0" lang="en-US"/>
          </a:p>
        </p:txBody>
      </p:sp>
      <p:sp>
        <p:nvSpPr>
          <p:cNvPr id="4" name="Ograda besedila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l-SI"/>
              <a:t>Kliknite, če želite urediti sloge besedila matrice</a:t>
            </a:r>
          </a:p>
        </p:txBody>
      </p:sp>
      <p:sp>
        <p:nvSpPr>
          <p:cNvPr id="5" name="Ograda datuma 4"/>
          <p:cNvSpPr>
            <a:spLocks noGrp="1"/>
          </p:cNvSpPr>
          <p:nvPr>
            <p:ph type="dt" sz="half" idx="10"/>
          </p:nvPr>
        </p:nvSpPr>
        <p:spPr/>
        <p:txBody>
          <a:bodyPr/>
          <a:lstStyle/>
          <a:p>
            <a:fld id="{A2321C2B-B2B3-40A2-84ED-675F788101D2}" type="datetimeFigureOut">
              <a:rPr lang="en-US" smtClean="0"/>
              <a:pPr/>
              <a:t>10/10/2022</a:t>
            </a:fld>
            <a:endParaRPr lang="en-US"/>
          </a:p>
        </p:txBody>
      </p:sp>
      <p:sp>
        <p:nvSpPr>
          <p:cNvPr id="6" name="Ograda noge 5"/>
          <p:cNvSpPr>
            <a:spLocks noGrp="1"/>
          </p:cNvSpPr>
          <p:nvPr>
            <p:ph type="ftr" sz="quarter" idx="11"/>
          </p:nvPr>
        </p:nvSpPr>
        <p:spPr/>
        <p:txBody>
          <a:bodyPr/>
          <a:lstStyle/>
          <a:p>
            <a:endParaRPr lang="en-US"/>
          </a:p>
        </p:txBody>
      </p:sp>
      <p:sp>
        <p:nvSpPr>
          <p:cNvPr id="7" name="Ograda številke diapozitiva 6"/>
          <p:cNvSpPr>
            <a:spLocks noGrp="1"/>
          </p:cNvSpPr>
          <p:nvPr>
            <p:ph type="sldNum" sz="quarter" idx="12"/>
          </p:nvPr>
        </p:nvSpPr>
        <p:spPr>
          <a:xfrm>
            <a:off x="8077200" y="6356350"/>
            <a:ext cx="609600" cy="365125"/>
          </a:xfrm>
        </p:spPr>
        <p:txBody>
          <a:bodyPr/>
          <a:lstStyle/>
          <a:p>
            <a:fld id="{447F064F-CAEC-42E3-A529-921DF52017D0}" type="slidenum">
              <a:rPr lang="en-US" smtClean="0"/>
              <a:pPr/>
              <a:t>‹#›</a:t>
            </a:fld>
            <a:endParaRPr lang="en-US"/>
          </a:p>
        </p:txBody>
      </p:sp>
      <p:sp>
        <p:nvSpPr>
          <p:cNvPr id="3" name="Ograda slik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l-SI"/>
              <a:t>Kliknite ikono, če želite dodati sliko</a:t>
            </a:r>
            <a:endParaRPr kumimoji="0" lang="en-US" dirty="0"/>
          </a:p>
        </p:txBody>
      </p:sp>
      <p:sp>
        <p:nvSpPr>
          <p:cNvPr id="10" name="Prostoročno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Prostoročno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Prostoročno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Prostoročno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Ograda naslova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l-SI"/>
              <a:t>Kliknite, če želite urediti slog naslova matrice</a:t>
            </a:r>
            <a:endParaRPr kumimoji="0" lang="en-US"/>
          </a:p>
        </p:txBody>
      </p:sp>
      <p:sp>
        <p:nvSpPr>
          <p:cNvPr id="30" name="Ograda besedila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l-SI"/>
              <a:t>Kliknite, če želite urediti sloge besedila matrice</a:t>
            </a:r>
          </a:p>
          <a:p>
            <a:pPr lvl="1" eaLnBrk="1" latinLnBrk="0" hangingPunct="1"/>
            <a:r>
              <a:rPr kumimoji="0" lang="sl-SI"/>
              <a:t>Druga raven</a:t>
            </a:r>
          </a:p>
          <a:p>
            <a:pPr lvl="2" eaLnBrk="1" latinLnBrk="0" hangingPunct="1"/>
            <a:r>
              <a:rPr kumimoji="0" lang="sl-SI"/>
              <a:t>Tretja raven</a:t>
            </a:r>
          </a:p>
          <a:p>
            <a:pPr lvl="3" eaLnBrk="1" latinLnBrk="0" hangingPunct="1"/>
            <a:r>
              <a:rPr kumimoji="0" lang="sl-SI"/>
              <a:t>Četrta raven</a:t>
            </a:r>
          </a:p>
          <a:p>
            <a:pPr lvl="4" eaLnBrk="1" latinLnBrk="0" hangingPunct="1"/>
            <a:r>
              <a:rPr kumimoji="0" lang="sl-SI"/>
              <a:t>Peta raven</a:t>
            </a:r>
            <a:endParaRPr kumimoji="0" lang="en-US"/>
          </a:p>
        </p:txBody>
      </p:sp>
      <p:sp>
        <p:nvSpPr>
          <p:cNvPr id="10" name="Ograda datum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21C2B-B2B3-40A2-84ED-675F788101D2}" type="datetimeFigureOut">
              <a:rPr lang="en-US" smtClean="0"/>
              <a:pPr/>
              <a:t>10/10/2022</a:t>
            </a:fld>
            <a:endParaRPr lang="en-US"/>
          </a:p>
        </p:txBody>
      </p:sp>
      <p:sp>
        <p:nvSpPr>
          <p:cNvPr id="22" name="Ograda no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Ograda številke diapoz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7F064F-CAEC-42E3-A529-921DF52017D0}" type="slidenum">
              <a:rPr lang="en-US" smtClean="0"/>
              <a:pPr/>
              <a:t>‹#›</a:t>
            </a:fld>
            <a:endParaRPr lang="en-US"/>
          </a:p>
        </p:txBody>
      </p:sp>
      <p:grpSp>
        <p:nvGrpSpPr>
          <p:cNvPr id="2" name="Skupina 1"/>
          <p:cNvGrpSpPr/>
          <p:nvPr/>
        </p:nvGrpSpPr>
        <p:grpSpPr>
          <a:xfrm>
            <a:off x="-19017" y="202408"/>
            <a:ext cx="9180548" cy="649224"/>
            <a:chOff x="-19045" y="216550"/>
            <a:chExt cx="9180548" cy="649224"/>
          </a:xfrm>
        </p:grpSpPr>
        <p:sp>
          <p:nvSpPr>
            <p:cNvPr id="12" name="Prostoročno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Prostoročno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a:bodyPr>
          <a:lstStyle/>
          <a:p>
            <a:r>
              <a:rPr lang="sl-SI" sz="4800" dirty="0"/>
              <a:t>Angleški jezik I – strategije za učenje tujega jezika</a:t>
            </a:r>
            <a:endParaRPr lang="en-US" sz="4800" dirty="0"/>
          </a:p>
        </p:txBody>
      </p:sp>
      <p:sp>
        <p:nvSpPr>
          <p:cNvPr id="3" name="Podnaslov 2"/>
          <p:cNvSpPr>
            <a:spLocks noGrp="1"/>
          </p:cNvSpPr>
          <p:nvPr>
            <p:ph type="subTitle" idx="1"/>
          </p:nvPr>
        </p:nvSpPr>
        <p:spPr/>
        <p:txBody>
          <a:bodyPr/>
          <a:lstStyle/>
          <a:p>
            <a:r>
              <a:rPr lang="sl-SI" dirty="0"/>
              <a:t> MATEJA DAGARIN FOJKAR in TINA ROZMANIČ</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850106"/>
          </a:xfrm>
        </p:spPr>
        <p:txBody>
          <a:bodyPr/>
          <a:lstStyle/>
          <a:p>
            <a:r>
              <a:rPr lang="sl-SI" dirty="0"/>
              <a:t>Picture </a:t>
            </a:r>
            <a:r>
              <a:rPr lang="sl-SI" dirty="0" err="1"/>
              <a:t>books</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323528" y="1124744"/>
            <a:ext cx="3889400" cy="380373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4381500" y="3267075"/>
            <a:ext cx="4762500" cy="35909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395536" y="0"/>
            <a:ext cx="8229600" cy="850106"/>
          </a:xfrm>
        </p:spPr>
        <p:txBody>
          <a:bodyPr>
            <a:normAutofit/>
          </a:bodyPr>
          <a:lstStyle/>
          <a:p>
            <a:pPr eaLnBrk="1" hangingPunct="1"/>
            <a:r>
              <a:rPr lang="sl-SI" sz="4000" b="1" dirty="0" err="1">
                <a:solidFill>
                  <a:schemeClr val="accent2"/>
                </a:solidFill>
                <a:effectLst>
                  <a:outerShdw blurRad="38100" dist="38100" dir="2700000" algn="tl">
                    <a:srgbClr val="000000">
                      <a:alpha val="43137"/>
                    </a:srgbClr>
                  </a:outerShdw>
                </a:effectLst>
              </a:rPr>
              <a:t>Guess</a:t>
            </a:r>
            <a:r>
              <a:rPr lang="sl-SI" sz="4000" b="1" dirty="0">
                <a:solidFill>
                  <a:schemeClr val="accent2"/>
                </a:solidFill>
                <a:effectLst>
                  <a:outerShdw blurRad="38100" dist="38100" dir="2700000" algn="tl">
                    <a:srgbClr val="000000">
                      <a:alpha val="43137"/>
                    </a:srgbClr>
                  </a:outerShdw>
                </a:effectLst>
              </a:rPr>
              <a:t> </a:t>
            </a:r>
            <a:r>
              <a:rPr lang="sl-SI" sz="4000" b="1" dirty="0" err="1">
                <a:solidFill>
                  <a:schemeClr val="accent2"/>
                </a:solidFill>
                <a:effectLst>
                  <a:outerShdw blurRad="38100" dist="38100" dir="2700000" algn="tl">
                    <a:srgbClr val="000000">
                      <a:alpha val="43137"/>
                    </a:srgbClr>
                  </a:outerShdw>
                </a:effectLst>
              </a:rPr>
              <a:t>the</a:t>
            </a:r>
            <a:r>
              <a:rPr lang="sl-SI" sz="4000" b="1" dirty="0">
                <a:solidFill>
                  <a:schemeClr val="accent2"/>
                </a:solidFill>
                <a:effectLst>
                  <a:outerShdw blurRad="38100" dist="38100" dir="2700000" algn="tl">
                    <a:srgbClr val="000000">
                      <a:alpha val="43137"/>
                    </a:srgbClr>
                  </a:outerShdw>
                </a:effectLst>
              </a:rPr>
              <a:t> </a:t>
            </a:r>
            <a:r>
              <a:rPr lang="sl-SI" sz="4000" b="1" dirty="0" err="1">
                <a:solidFill>
                  <a:schemeClr val="accent2"/>
                </a:solidFill>
                <a:effectLst>
                  <a:outerShdw blurRad="38100" dist="38100" dir="2700000" algn="tl">
                    <a:srgbClr val="000000">
                      <a:alpha val="43137"/>
                    </a:srgbClr>
                  </a:outerShdw>
                </a:effectLst>
              </a:rPr>
              <a:t>stories</a:t>
            </a:r>
            <a:endParaRPr lang="en-GB" sz="4000" b="1" dirty="0">
              <a:solidFill>
                <a:schemeClr val="accent2"/>
              </a:solidFill>
              <a:effectLst>
                <a:outerShdw blurRad="38100" dist="38100" dir="2700000" algn="tl">
                  <a:srgbClr val="000000">
                    <a:alpha val="43137"/>
                  </a:srgbClr>
                </a:outerShdw>
              </a:effectLst>
            </a:endParaRPr>
          </a:p>
        </p:txBody>
      </p:sp>
      <p:sp>
        <p:nvSpPr>
          <p:cNvPr id="9219" name="Rectangle 3"/>
          <p:cNvSpPr>
            <a:spLocks noGrp="1" noChangeArrowheads="1"/>
          </p:cNvSpPr>
          <p:nvPr>
            <p:ph idx="1"/>
          </p:nvPr>
        </p:nvSpPr>
        <p:spPr>
          <a:xfrm>
            <a:off x="0" y="836712"/>
            <a:ext cx="9036496" cy="5832648"/>
          </a:xfrm>
        </p:spPr>
        <p:txBody>
          <a:bodyPr>
            <a:noAutofit/>
          </a:bodyPr>
          <a:lstStyle/>
          <a:p>
            <a:pPr marL="514350" indent="-514350">
              <a:lnSpc>
                <a:spcPct val="120000"/>
              </a:lnSpc>
              <a:buAutoNum type="arabicPeriod"/>
              <a:defRPr/>
            </a:pPr>
            <a:r>
              <a:rPr lang="en-GB" sz="2200" dirty="0"/>
              <a:t>''When the Princess is fifteen years old, she shall prick her finger on a spindle and fall down dead.'‘</a:t>
            </a:r>
            <a:endParaRPr lang="sl-SI" sz="2200" dirty="0"/>
          </a:p>
          <a:p>
            <a:pPr marL="514350" indent="-514350">
              <a:lnSpc>
                <a:spcPct val="120000"/>
              </a:lnSpc>
              <a:buFont typeface="Wingdings 2"/>
              <a:buAutoNum type="arabicPeriod"/>
              <a:defRPr/>
            </a:pPr>
            <a:r>
              <a:rPr lang="en-GB" sz="2200" dirty="0"/>
              <a:t>''I too shall die and float as foam upon the sea, not hear the music of the waves or see the lovely flowers, and the red sun. Isn't there anything at all I can do to win an immortal soul?'‘</a:t>
            </a:r>
            <a:endParaRPr lang="sl-SI" sz="2200" dirty="0"/>
          </a:p>
          <a:p>
            <a:pPr marL="514350" indent="-514350">
              <a:lnSpc>
                <a:spcPct val="120000"/>
              </a:lnSpc>
              <a:buFont typeface="Wingdings 2"/>
              <a:buAutoNum type="arabicPeriod"/>
              <a:defRPr/>
            </a:pPr>
            <a:r>
              <a:rPr lang="en-GB" sz="2200" dirty="0"/>
              <a:t>''Those are pretty children the mother has. They are all pretty except that one; he didn't turn out right. I do wish she could make him over again.'‘</a:t>
            </a:r>
            <a:endParaRPr lang="sl-SI" sz="2200" dirty="0"/>
          </a:p>
          <a:p>
            <a:pPr marL="514350" indent="-514350">
              <a:lnSpc>
                <a:spcPct val="120000"/>
              </a:lnSpc>
              <a:buFont typeface="Wingdings 2"/>
              <a:buAutoNum type="arabicPeriod"/>
              <a:defRPr/>
            </a:pPr>
            <a:r>
              <a:rPr lang="en-GB" sz="2200" dirty="0"/>
              <a:t>''Nibble, nibble, gnaw, </a:t>
            </a:r>
            <a:r>
              <a:rPr lang="sl-SI" sz="2200" dirty="0"/>
              <a:t>w</a:t>
            </a:r>
            <a:r>
              <a:rPr lang="en-GB" sz="2200" dirty="0"/>
              <a:t>ho is nibbling at my little house?'‘</a:t>
            </a:r>
            <a:endParaRPr lang="sl-SI" sz="2200" dirty="0"/>
          </a:p>
          <a:p>
            <a:pPr marL="514350" indent="-514350">
              <a:lnSpc>
                <a:spcPct val="120000"/>
              </a:lnSpc>
              <a:buFont typeface="Wingdings 2"/>
              <a:buAutoNum type="arabicPeriod"/>
              <a:defRPr/>
            </a:pPr>
            <a:r>
              <a:rPr lang="en-GB" sz="2200" dirty="0"/>
              <a:t>''…., …., Let down your hair.'‘</a:t>
            </a:r>
            <a:endParaRPr lang="sl-SI" sz="2200" dirty="0"/>
          </a:p>
          <a:p>
            <a:pPr marL="514350" indent="-514350">
              <a:lnSpc>
                <a:spcPct val="120000"/>
              </a:lnSpc>
              <a:buFont typeface="Wingdings 2"/>
              <a:buAutoNum type="arabicPeriod"/>
              <a:defRPr/>
            </a:pPr>
            <a:r>
              <a:rPr lang="en-GB" sz="2200" dirty="0"/>
              <a:t>''Oh, just miserably! I've hardly closed my eyes all night! Heaven knows what was in my bed! I've been lying on something so hard that I'm black and blue all over! It's simply dreadful!''</a:t>
            </a:r>
            <a:endParaRPr lang="sl-SI" sz="2200" dirty="0"/>
          </a:p>
          <a:p>
            <a:pPr marL="514350" indent="-514350">
              <a:lnSpc>
                <a:spcPct val="120000"/>
              </a:lnSpc>
              <a:buFont typeface="Wingdings 2"/>
              <a:buAutoNum type="arabicPeriod"/>
              <a:defRPr/>
            </a:pPr>
            <a:endParaRPr lang="sl-SI" sz="2200" dirty="0"/>
          </a:p>
          <a:p>
            <a:pPr marL="514350" indent="-514350">
              <a:lnSpc>
                <a:spcPct val="120000"/>
              </a:lnSpc>
              <a:buFont typeface="Wingdings 2"/>
              <a:buAutoNum type="arabicPeriod"/>
              <a:defRPr/>
            </a:pPr>
            <a:endParaRPr lang="sl-SI" sz="2200" dirty="0"/>
          </a:p>
          <a:p>
            <a:pPr marL="514350" indent="-514350">
              <a:lnSpc>
                <a:spcPct val="120000"/>
              </a:lnSpc>
              <a:buFont typeface="Wingdings 2"/>
              <a:buAutoNum type="arabicPeriod"/>
              <a:defRPr/>
            </a:pPr>
            <a:endParaRPr lang="sl-SI" sz="2200" dirty="0"/>
          </a:p>
          <a:p>
            <a:pPr marL="514350" indent="-514350">
              <a:lnSpc>
                <a:spcPct val="120000"/>
              </a:lnSpc>
              <a:buFont typeface="Wingdings 2"/>
              <a:buAutoNum type="arabicPeriod"/>
              <a:defRPr/>
            </a:pPr>
            <a:endParaRPr lang="sl-SI" sz="2200" dirty="0"/>
          </a:p>
          <a:p>
            <a:pPr marL="514350" indent="-514350">
              <a:lnSpc>
                <a:spcPct val="120000"/>
              </a:lnSpc>
              <a:buFont typeface="Wingdings 2"/>
              <a:buAutoNum type="arabicPeriod"/>
              <a:defRPr/>
            </a:pPr>
            <a:endParaRPr lang="sl-SI" sz="2200" dirty="0"/>
          </a:p>
          <a:p>
            <a:pPr marL="514350" indent="-514350">
              <a:lnSpc>
                <a:spcPct val="120000"/>
              </a:lnSpc>
              <a:buAutoNum type="arabicPeriod"/>
              <a:defRPr/>
            </a:pPr>
            <a:endParaRPr lang="sl-SI" sz="2200" dirty="0"/>
          </a:p>
          <a:p>
            <a:pPr eaLnBrk="1" hangingPunct="1">
              <a:lnSpc>
                <a:spcPct val="120000"/>
              </a:lnSpc>
              <a:buFontTx/>
              <a:buNone/>
              <a:defRPr/>
            </a:pPr>
            <a:endParaRPr lang="sl-SI" sz="2200" b="1" dirty="0">
              <a:effectLst>
                <a:outerShdw blurRad="38100" dist="38100" dir="2700000" algn="tl">
                  <a:srgbClr val="C0C0C0"/>
                </a:outerShdw>
              </a:effectLst>
              <a:latin typeface="Garamond" pitchFamily="18" charset="0"/>
            </a:endParaRPr>
          </a:p>
          <a:p>
            <a:pPr eaLnBrk="1" hangingPunct="1">
              <a:lnSpc>
                <a:spcPct val="120000"/>
              </a:lnSpc>
              <a:buFontTx/>
              <a:buNone/>
              <a:defRPr/>
            </a:pPr>
            <a:endParaRPr lang="sl-SI" sz="2200" b="1" dirty="0">
              <a:latin typeface="Garamond" pitchFamily="18" charset="0"/>
            </a:endParaRPr>
          </a:p>
          <a:p>
            <a:pPr algn="ctr" eaLnBrk="1" hangingPunct="1">
              <a:lnSpc>
                <a:spcPct val="120000"/>
              </a:lnSpc>
              <a:buFontTx/>
              <a:buNone/>
              <a:defRPr/>
            </a:pPr>
            <a:endParaRPr lang="sl-SI" sz="2200" dirty="0">
              <a:latin typeface="Garamond"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634082"/>
          </a:xfrm>
        </p:spPr>
        <p:txBody>
          <a:bodyPr>
            <a:normAutofit fontScale="90000"/>
          </a:bodyPr>
          <a:lstStyle/>
          <a:p>
            <a:r>
              <a:rPr lang="sl-SI" b="1" dirty="0">
                <a:solidFill>
                  <a:srgbClr val="C00000"/>
                </a:solidFill>
              </a:rPr>
              <a:t>EXAMINATION</a:t>
            </a:r>
            <a:endParaRPr lang="en-US" b="1" dirty="0">
              <a:solidFill>
                <a:srgbClr val="C00000"/>
              </a:solidFill>
            </a:endParaRPr>
          </a:p>
        </p:txBody>
      </p:sp>
      <p:sp>
        <p:nvSpPr>
          <p:cNvPr id="3" name="Ograda vsebine 2"/>
          <p:cNvSpPr>
            <a:spLocks noGrp="1"/>
          </p:cNvSpPr>
          <p:nvPr>
            <p:ph idx="1"/>
          </p:nvPr>
        </p:nvSpPr>
        <p:spPr>
          <a:xfrm>
            <a:off x="457200" y="1052736"/>
            <a:ext cx="8229600" cy="5073427"/>
          </a:xfrm>
        </p:spPr>
        <p:txBody>
          <a:bodyPr>
            <a:normAutofit fontScale="92500" lnSpcReduction="20000"/>
          </a:bodyPr>
          <a:lstStyle/>
          <a:p>
            <a:pPr marL="914400" lvl="1" indent="-514350">
              <a:buNone/>
            </a:pPr>
            <a:endParaRPr lang="pl-PL" dirty="0"/>
          </a:p>
          <a:p>
            <a:pPr marL="914400" lvl="1" indent="-514350">
              <a:buNone/>
            </a:pPr>
            <a:endParaRPr lang="pl-PL" dirty="0"/>
          </a:p>
          <a:p>
            <a:pPr marL="0" indent="0">
              <a:buNone/>
            </a:pPr>
            <a:r>
              <a:rPr lang="pl-PL" b="1" dirty="0">
                <a:solidFill>
                  <a:srgbClr val="00B050"/>
                </a:solidFill>
              </a:rPr>
              <a:t>1. Written examination </a:t>
            </a:r>
            <a:r>
              <a:rPr lang="pl-PL" dirty="0"/>
              <a:t>(50%)</a:t>
            </a:r>
          </a:p>
          <a:p>
            <a:pPr marL="0" indent="0">
              <a:buNone/>
            </a:pPr>
            <a:r>
              <a:rPr lang="pl-PL" b="1" dirty="0"/>
              <a:t>Reading, listening, vocabulary and grammar tasks</a:t>
            </a:r>
          </a:p>
          <a:p>
            <a:pPr marL="0" indent="0">
              <a:buNone/>
            </a:pPr>
            <a:r>
              <a:rPr lang="pl-PL" dirty="0"/>
              <a:t>(connected to the work done at practical classes), </a:t>
            </a:r>
            <a:r>
              <a:rPr lang="pl-PL" b="1" dirty="0"/>
              <a:t>writing tasks </a:t>
            </a:r>
            <a:r>
              <a:rPr lang="pl-PL" dirty="0"/>
              <a:t>– (connected to the lectures)</a:t>
            </a:r>
            <a:endParaRPr lang="pl-PL" b="1" dirty="0">
              <a:solidFill>
                <a:srgbClr val="7030A0"/>
              </a:solidFill>
            </a:endParaRPr>
          </a:p>
          <a:p>
            <a:pPr marL="0" indent="0">
              <a:buNone/>
            </a:pPr>
            <a:r>
              <a:rPr lang="pl-PL" b="1" dirty="0">
                <a:solidFill>
                  <a:srgbClr val="7030A0"/>
                </a:solidFill>
              </a:rPr>
              <a:t>2. An oral presentation </a:t>
            </a:r>
            <a:r>
              <a:rPr lang="pl-PL" dirty="0"/>
              <a:t>(30%)</a:t>
            </a:r>
          </a:p>
          <a:p>
            <a:pPr marL="0" indent="0">
              <a:buNone/>
            </a:pPr>
            <a:r>
              <a:rPr lang="pl-PL" dirty="0"/>
              <a:t>Be a kindergarten English teacher (in groups)</a:t>
            </a:r>
          </a:p>
          <a:p>
            <a:pPr marL="0" indent="0">
              <a:buNone/>
            </a:pPr>
            <a:r>
              <a:rPr lang="pl-PL" dirty="0"/>
              <a:t>(during the </a:t>
            </a:r>
            <a:r>
              <a:rPr lang="pl-PL" b="1" dirty="0"/>
              <a:t>lectures)</a:t>
            </a:r>
          </a:p>
          <a:p>
            <a:pPr marL="0" indent="0">
              <a:buNone/>
            </a:pPr>
            <a:r>
              <a:rPr lang="pl-PL" b="1" dirty="0">
                <a:solidFill>
                  <a:schemeClr val="accent1"/>
                </a:solidFill>
              </a:rPr>
              <a:t>3. Project work file </a:t>
            </a:r>
            <a:r>
              <a:rPr lang="pl-PL" dirty="0"/>
              <a:t>(20%)</a:t>
            </a:r>
          </a:p>
          <a:p>
            <a:pPr marL="0" indent="0">
              <a:buNone/>
            </a:pPr>
            <a:r>
              <a:rPr lang="pl-PL" dirty="0"/>
              <a:t>In groups choose a topic and collect vocabulary, pictures, activities, songs, games, movement activities, stories and webpages on the topic  and put the file in the e-classroom – deadline: 10. 1. 2023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88640"/>
            <a:ext cx="8229600" cy="778098"/>
          </a:xfrm>
        </p:spPr>
        <p:txBody>
          <a:bodyPr>
            <a:normAutofit fontScale="90000"/>
          </a:bodyPr>
          <a:lstStyle/>
          <a:p>
            <a:pPr marL="514350" indent="-514350"/>
            <a:r>
              <a:rPr lang="pl-PL" b="1" dirty="0">
                <a:solidFill>
                  <a:srgbClr val="7030A0"/>
                </a:solidFill>
              </a:rPr>
              <a:t>An oral presentation </a:t>
            </a:r>
            <a:r>
              <a:rPr lang="pl-PL" dirty="0"/>
              <a:t>(30%)</a:t>
            </a:r>
            <a:endParaRPr lang="en-US" dirty="0"/>
          </a:p>
        </p:txBody>
      </p:sp>
      <p:sp>
        <p:nvSpPr>
          <p:cNvPr id="3" name="Ograda vsebine 2"/>
          <p:cNvSpPr>
            <a:spLocks noGrp="1"/>
          </p:cNvSpPr>
          <p:nvPr>
            <p:ph idx="1"/>
          </p:nvPr>
        </p:nvSpPr>
        <p:spPr>
          <a:xfrm>
            <a:off x="179512" y="1052736"/>
            <a:ext cx="8712968" cy="5073427"/>
          </a:xfrm>
        </p:spPr>
        <p:txBody>
          <a:bodyPr>
            <a:normAutofit fontScale="92500" lnSpcReduction="10000"/>
          </a:bodyPr>
          <a:lstStyle/>
          <a:p>
            <a:pPr>
              <a:lnSpc>
                <a:spcPct val="150000"/>
              </a:lnSpc>
            </a:pPr>
            <a:r>
              <a:rPr lang="sl-SI" dirty="0"/>
              <a:t>In </a:t>
            </a:r>
            <a:r>
              <a:rPr lang="sl-SI" dirty="0" err="1"/>
              <a:t>groups</a:t>
            </a:r>
            <a:r>
              <a:rPr lang="sl-SI" dirty="0"/>
              <a:t> </a:t>
            </a:r>
            <a:r>
              <a:rPr lang="sl-SI" dirty="0" err="1"/>
              <a:t>of</a:t>
            </a:r>
            <a:r>
              <a:rPr lang="sl-SI" dirty="0"/>
              <a:t> 3 c</a:t>
            </a:r>
            <a:r>
              <a:rPr lang="en-GB" dirty="0" err="1"/>
              <a:t>hoose</a:t>
            </a:r>
            <a:r>
              <a:rPr lang="en-GB" dirty="0"/>
              <a:t> a </a:t>
            </a:r>
            <a:r>
              <a:rPr lang="sl-SI" dirty="0" err="1"/>
              <a:t>topic</a:t>
            </a:r>
            <a:r>
              <a:rPr lang="sl-SI" dirty="0"/>
              <a:t> </a:t>
            </a:r>
            <a:r>
              <a:rPr lang="sl-SI" dirty="0" err="1"/>
              <a:t>and</a:t>
            </a:r>
            <a:r>
              <a:rPr lang="sl-SI" dirty="0"/>
              <a:t> </a:t>
            </a:r>
            <a:r>
              <a:rPr lang="sl-SI" dirty="0" err="1"/>
              <a:t>present</a:t>
            </a:r>
            <a:r>
              <a:rPr lang="sl-SI" dirty="0"/>
              <a:t> it to us as </a:t>
            </a:r>
            <a:r>
              <a:rPr lang="sl-SI" dirty="0" err="1"/>
              <a:t>if</a:t>
            </a:r>
            <a:r>
              <a:rPr lang="sl-SI" dirty="0"/>
              <a:t> </a:t>
            </a:r>
            <a:r>
              <a:rPr lang="sl-SI" dirty="0" err="1"/>
              <a:t>we</a:t>
            </a:r>
            <a:r>
              <a:rPr lang="sl-SI" dirty="0"/>
              <a:t> </a:t>
            </a:r>
            <a:r>
              <a:rPr lang="sl-SI" dirty="0" err="1"/>
              <a:t>were</a:t>
            </a:r>
            <a:r>
              <a:rPr lang="sl-SI" dirty="0"/>
              <a:t> </a:t>
            </a:r>
            <a:r>
              <a:rPr lang="sl-SI" dirty="0" err="1"/>
              <a:t>children</a:t>
            </a:r>
            <a:r>
              <a:rPr lang="sl-SI" dirty="0"/>
              <a:t> (</a:t>
            </a:r>
            <a:r>
              <a:rPr lang="sl-SI" dirty="0" err="1"/>
              <a:t>through</a:t>
            </a:r>
            <a:r>
              <a:rPr lang="sl-SI" dirty="0"/>
              <a:t> a </a:t>
            </a:r>
            <a:r>
              <a:rPr lang="en-GB" dirty="0"/>
              <a:t>children’s book, </a:t>
            </a:r>
            <a:r>
              <a:rPr lang="sl-SI" dirty="0" err="1"/>
              <a:t>games</a:t>
            </a:r>
            <a:r>
              <a:rPr lang="sl-SI" dirty="0"/>
              <a:t>, </a:t>
            </a:r>
            <a:r>
              <a:rPr lang="en-GB" dirty="0"/>
              <a:t>a nursery rhyme or a song </a:t>
            </a:r>
            <a:r>
              <a:rPr lang="sl-SI" dirty="0" err="1"/>
              <a:t>etc</a:t>
            </a:r>
            <a:r>
              <a:rPr lang="sl-SI" dirty="0"/>
              <a:t>.). </a:t>
            </a:r>
            <a:r>
              <a:rPr lang="sl-SI" dirty="0" err="1"/>
              <a:t>Erasmus</a:t>
            </a:r>
            <a:r>
              <a:rPr lang="sl-SI" dirty="0"/>
              <a:t> </a:t>
            </a:r>
            <a:r>
              <a:rPr lang="sl-SI" dirty="0" err="1"/>
              <a:t>students</a:t>
            </a:r>
            <a:r>
              <a:rPr lang="sl-SI" dirty="0"/>
              <a:t> </a:t>
            </a:r>
            <a:r>
              <a:rPr lang="sl-SI" dirty="0" err="1"/>
              <a:t>can</a:t>
            </a:r>
            <a:r>
              <a:rPr lang="sl-SI" dirty="0"/>
              <a:t> </a:t>
            </a:r>
            <a:r>
              <a:rPr lang="sl-SI" dirty="0" err="1"/>
              <a:t>teach</a:t>
            </a:r>
            <a:r>
              <a:rPr lang="sl-SI" dirty="0"/>
              <a:t> </a:t>
            </a:r>
            <a:r>
              <a:rPr lang="sl-SI" dirty="0" err="1"/>
              <a:t>us</a:t>
            </a:r>
            <a:r>
              <a:rPr lang="sl-SI" dirty="0"/>
              <a:t> </a:t>
            </a:r>
            <a:r>
              <a:rPr lang="sl-SI" dirty="0" err="1"/>
              <a:t>their</a:t>
            </a:r>
            <a:r>
              <a:rPr lang="sl-SI" dirty="0"/>
              <a:t> </a:t>
            </a:r>
            <a:r>
              <a:rPr lang="sl-SI" dirty="0" err="1"/>
              <a:t>language</a:t>
            </a:r>
            <a:r>
              <a:rPr lang="sl-SI" dirty="0"/>
              <a:t>. </a:t>
            </a:r>
          </a:p>
          <a:p>
            <a:pPr>
              <a:lnSpc>
                <a:spcPct val="150000"/>
              </a:lnSpc>
            </a:pPr>
            <a:r>
              <a:rPr lang="sl-SI" dirty="0" err="1"/>
              <a:t>The</a:t>
            </a:r>
            <a:r>
              <a:rPr lang="sl-SI" dirty="0"/>
              <a:t> </a:t>
            </a:r>
            <a:r>
              <a:rPr lang="sl-SI" dirty="0" err="1"/>
              <a:t>presentation</a:t>
            </a:r>
            <a:r>
              <a:rPr lang="sl-SI" dirty="0"/>
              <a:t> </a:t>
            </a:r>
            <a:r>
              <a:rPr lang="sl-SI" dirty="0" err="1"/>
              <a:t>should</a:t>
            </a:r>
            <a:r>
              <a:rPr lang="sl-SI" dirty="0"/>
              <a:t> be app. 25 </a:t>
            </a:r>
            <a:r>
              <a:rPr lang="sl-SI" dirty="0" err="1"/>
              <a:t>minutes</a:t>
            </a:r>
            <a:r>
              <a:rPr lang="sl-SI" dirty="0"/>
              <a:t> </a:t>
            </a:r>
            <a:r>
              <a:rPr lang="sl-SI" dirty="0" err="1"/>
              <a:t>long</a:t>
            </a:r>
            <a:r>
              <a:rPr lang="sl-SI" dirty="0"/>
              <a:t> </a:t>
            </a:r>
            <a:r>
              <a:rPr lang="sl-SI" dirty="0" err="1"/>
              <a:t>and</a:t>
            </a:r>
            <a:r>
              <a:rPr lang="sl-SI" dirty="0"/>
              <a:t> </a:t>
            </a:r>
            <a:r>
              <a:rPr lang="sl-SI" dirty="0" err="1"/>
              <a:t>should</a:t>
            </a:r>
            <a:r>
              <a:rPr lang="sl-SI" dirty="0"/>
              <a:t> </a:t>
            </a:r>
            <a:r>
              <a:rPr lang="sl-SI" dirty="0" err="1"/>
              <a:t>first</a:t>
            </a:r>
            <a:r>
              <a:rPr lang="sl-SI" dirty="0"/>
              <a:t> </a:t>
            </a:r>
            <a:r>
              <a:rPr lang="sl-SI" dirty="0" err="1"/>
              <a:t>include</a:t>
            </a:r>
            <a:r>
              <a:rPr lang="sl-SI" dirty="0"/>
              <a:t> a 5 minute </a:t>
            </a:r>
            <a:r>
              <a:rPr lang="sl-SI" dirty="0" err="1"/>
              <a:t>presentation</a:t>
            </a:r>
            <a:r>
              <a:rPr lang="sl-SI" dirty="0"/>
              <a:t> </a:t>
            </a:r>
            <a:r>
              <a:rPr lang="sl-SI" dirty="0" err="1"/>
              <a:t>of</a:t>
            </a:r>
            <a:r>
              <a:rPr lang="sl-SI" dirty="0"/>
              <a:t> </a:t>
            </a:r>
            <a:r>
              <a:rPr lang="sl-SI" dirty="0" err="1"/>
              <a:t>the</a:t>
            </a:r>
            <a:r>
              <a:rPr lang="sl-SI" dirty="0"/>
              <a:t> </a:t>
            </a:r>
            <a:r>
              <a:rPr lang="sl-SI" dirty="0" err="1"/>
              <a:t>project</a:t>
            </a:r>
            <a:r>
              <a:rPr lang="sl-SI" dirty="0"/>
              <a:t> </a:t>
            </a:r>
            <a:r>
              <a:rPr lang="sl-SI" dirty="0" err="1"/>
              <a:t>work</a:t>
            </a:r>
            <a:r>
              <a:rPr lang="sl-SI" dirty="0"/>
              <a:t>. </a:t>
            </a:r>
            <a:endParaRPr lang="en-GB" dirty="0"/>
          </a:p>
          <a:p>
            <a:pPr>
              <a:lnSpc>
                <a:spcPct val="150000"/>
              </a:lnSpc>
            </a:pPr>
            <a:r>
              <a:rPr lang="en-GB" dirty="0"/>
              <a:t>You will be assessed according to the assessment scale which you find in the e-classroom under Course requirements. </a:t>
            </a:r>
            <a:endParaRPr lang="sl-SI" dirty="0"/>
          </a:p>
          <a:p>
            <a:pPr>
              <a:lnSpc>
                <a:spcPct val="150000"/>
              </a:lnSpc>
            </a:pPr>
            <a:r>
              <a:rPr lang="sl-SI" dirty="0" err="1"/>
              <a:t>After</a:t>
            </a:r>
            <a:r>
              <a:rPr lang="sl-SI" dirty="0"/>
              <a:t> </a:t>
            </a:r>
            <a:r>
              <a:rPr lang="sl-SI" dirty="0" err="1"/>
              <a:t>the</a:t>
            </a:r>
            <a:r>
              <a:rPr lang="sl-SI" dirty="0"/>
              <a:t> </a:t>
            </a:r>
            <a:r>
              <a:rPr lang="sl-SI" dirty="0" err="1"/>
              <a:t>presentation</a:t>
            </a:r>
            <a:r>
              <a:rPr lang="sl-SI" dirty="0"/>
              <a:t> </a:t>
            </a:r>
            <a:r>
              <a:rPr lang="sl-SI" dirty="0" err="1"/>
              <a:t>you</a:t>
            </a:r>
            <a:r>
              <a:rPr lang="sl-SI" dirty="0"/>
              <a:t> </a:t>
            </a:r>
            <a:r>
              <a:rPr lang="sl-SI" dirty="0" err="1"/>
              <a:t>need</a:t>
            </a:r>
            <a:r>
              <a:rPr lang="sl-SI" dirty="0"/>
              <a:t> to </a:t>
            </a:r>
            <a:r>
              <a:rPr lang="sl-SI" dirty="0" err="1"/>
              <a:t>upload</a:t>
            </a:r>
            <a:r>
              <a:rPr lang="sl-SI" dirty="0"/>
              <a:t> a </a:t>
            </a:r>
            <a:r>
              <a:rPr lang="sl-SI" dirty="0" err="1"/>
              <a:t>self-reflection</a:t>
            </a:r>
            <a:r>
              <a:rPr lang="sl-SI" dirty="0"/>
              <a:t> </a:t>
            </a:r>
            <a:r>
              <a:rPr lang="sl-SI" dirty="0" err="1"/>
              <a:t>sheet</a:t>
            </a:r>
            <a:r>
              <a:rPr lang="sl-SI" dirty="0"/>
              <a:t> (</a:t>
            </a:r>
            <a:r>
              <a:rPr lang="sl-SI" dirty="0" err="1"/>
              <a:t>each</a:t>
            </a:r>
            <a:r>
              <a:rPr lang="sl-SI" dirty="0"/>
              <a:t> person in </a:t>
            </a:r>
            <a:r>
              <a:rPr lang="sl-SI" dirty="0" err="1"/>
              <a:t>the</a:t>
            </a:r>
            <a:r>
              <a:rPr lang="sl-SI" dirty="0"/>
              <a:t> </a:t>
            </a:r>
            <a:r>
              <a:rPr lang="sl-SI" dirty="0" err="1"/>
              <a:t>group</a:t>
            </a:r>
            <a:r>
              <a:rPr lang="sl-SI" dirty="0"/>
              <a:t> </a:t>
            </a:r>
            <a:r>
              <a:rPr lang="sl-SI" dirty="0" err="1"/>
              <a:t>their</a:t>
            </a:r>
            <a:r>
              <a:rPr lang="sl-SI" dirty="0"/>
              <a:t> </a:t>
            </a:r>
            <a:r>
              <a:rPr lang="sl-SI" dirty="0" err="1"/>
              <a:t>own</a:t>
            </a:r>
            <a:r>
              <a:rPr lang="sl-SI" dirty="0"/>
              <a:t> one).</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4000" dirty="0"/>
              <a:t>Project </a:t>
            </a:r>
            <a:r>
              <a:rPr lang="sl-SI" sz="4000" dirty="0" err="1"/>
              <a:t>work</a:t>
            </a:r>
            <a:r>
              <a:rPr lang="sl-SI" sz="4000" dirty="0"/>
              <a:t> file (20 %)</a:t>
            </a:r>
          </a:p>
        </p:txBody>
      </p:sp>
      <p:sp>
        <p:nvSpPr>
          <p:cNvPr id="3" name="Označba mesta vsebine 2"/>
          <p:cNvSpPr>
            <a:spLocks noGrp="1"/>
          </p:cNvSpPr>
          <p:nvPr>
            <p:ph idx="1"/>
          </p:nvPr>
        </p:nvSpPr>
        <p:spPr/>
        <p:txBody>
          <a:bodyPr/>
          <a:lstStyle/>
          <a:p>
            <a:r>
              <a:rPr lang="sl-SI" dirty="0" err="1"/>
              <a:t>Should</a:t>
            </a:r>
            <a:r>
              <a:rPr lang="sl-SI" dirty="0"/>
              <a:t> </a:t>
            </a:r>
            <a:r>
              <a:rPr lang="sl-SI" dirty="0" err="1"/>
              <a:t>contain</a:t>
            </a:r>
            <a:r>
              <a:rPr lang="sl-SI" dirty="0"/>
              <a:t>: </a:t>
            </a:r>
          </a:p>
          <a:p>
            <a:pPr>
              <a:buFontTx/>
              <a:buChar char="-"/>
            </a:pPr>
            <a:r>
              <a:rPr lang="pl-PL" dirty="0"/>
              <a:t>A selection of vocabulary, pictures, activities, songs, games, movement activities, stories and webpages on the topic (group work)</a:t>
            </a:r>
          </a:p>
          <a:p>
            <a:pPr>
              <a:buFontTx/>
              <a:buChar char="-"/>
            </a:pPr>
            <a:r>
              <a:rPr lang="pl-PL" dirty="0"/>
              <a:t>Self-reflection sheet (individual)</a:t>
            </a:r>
            <a:endParaRPr lang="sl-SI" dirty="0"/>
          </a:p>
          <a:p>
            <a:endParaRPr lang="sl-SI" dirty="0"/>
          </a:p>
        </p:txBody>
      </p:sp>
    </p:spTree>
    <p:extLst>
      <p:ext uri="{BB962C8B-B14F-4D97-AF65-F5344CB8AC3E}">
        <p14:creationId xmlns:p14="http://schemas.microsoft.com/office/powerpoint/2010/main" val="1417987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grada vsebine 2"/>
          <p:cNvSpPr>
            <a:spLocks noGrp="1"/>
          </p:cNvSpPr>
          <p:nvPr>
            <p:ph idx="1"/>
          </p:nvPr>
        </p:nvSpPr>
        <p:spPr>
          <a:xfrm>
            <a:off x="179512" y="260648"/>
            <a:ext cx="8784976" cy="6408712"/>
          </a:xfrm>
        </p:spPr>
        <p:txBody>
          <a:bodyPr/>
          <a:lstStyle/>
          <a:p>
            <a:pPr algn="ctr">
              <a:lnSpc>
                <a:spcPct val="200000"/>
              </a:lnSpc>
              <a:buFont typeface="Wingdings 2" pitchFamily="18" charset="2"/>
              <a:buNone/>
            </a:pPr>
            <a:r>
              <a:rPr lang="en-US" sz="3200" i="1" dirty="0">
                <a:solidFill>
                  <a:srgbClr val="0000FF"/>
                </a:solidFill>
              </a:rPr>
              <a:t>To have another language is to possess a second soul</a:t>
            </a:r>
            <a:r>
              <a:rPr lang="sl-SI" i="1" dirty="0">
                <a:solidFill>
                  <a:srgbClr val="0000FF"/>
                </a:solidFill>
              </a:rPr>
              <a:t>.</a:t>
            </a:r>
            <a:r>
              <a:rPr lang="sl-SI" sz="3200" i="1" dirty="0">
                <a:solidFill>
                  <a:srgbClr val="0000FF"/>
                </a:solidFill>
              </a:rPr>
              <a:t> </a:t>
            </a:r>
            <a:endParaRPr lang="en-US" sz="3200" i="1" dirty="0">
              <a:solidFill>
                <a:srgbClr val="0000FF"/>
              </a:solidFill>
            </a:endParaRPr>
          </a:p>
          <a:p>
            <a:pPr>
              <a:buFont typeface="Wingdings 2" pitchFamily="18" charset="2"/>
              <a:buNone/>
            </a:pPr>
            <a:endParaRPr lang="sl-SI" dirty="0"/>
          </a:p>
          <a:p>
            <a:pPr>
              <a:buFont typeface="Wingdings 2" pitchFamily="18" charset="2"/>
              <a:buNone/>
            </a:pPr>
            <a:r>
              <a:rPr lang="sl-SI" dirty="0"/>
              <a:t>																					</a:t>
            </a:r>
            <a:endParaRPr lang="en-GB" dirty="0"/>
          </a:p>
        </p:txBody>
      </p:sp>
      <p:pic>
        <p:nvPicPr>
          <p:cNvPr id="10243" name="Picture 4"/>
          <p:cNvPicPr>
            <a:picLocks noChangeAspect="1" noChangeArrowheads="1"/>
          </p:cNvPicPr>
          <p:nvPr/>
        </p:nvPicPr>
        <p:blipFill>
          <a:blip r:embed="rId2" cstate="print"/>
          <a:srcRect/>
          <a:stretch>
            <a:fillRect/>
          </a:stretch>
        </p:blipFill>
        <p:spPr bwMode="auto">
          <a:xfrm>
            <a:off x="251586" y="2221946"/>
            <a:ext cx="5544549" cy="4159382"/>
          </a:xfrm>
          <a:prstGeom prst="rect">
            <a:avLst/>
          </a:prstGeom>
          <a:noFill/>
          <a:ln w="9525">
            <a:noFill/>
            <a:miter lim="800000"/>
            <a:headEnd/>
            <a:tailEnd/>
          </a:ln>
        </p:spPr>
      </p:pic>
      <p:sp>
        <p:nvSpPr>
          <p:cNvPr id="4" name="Zaobljeni pravokotnik 3"/>
          <p:cNvSpPr/>
          <p:nvPr/>
        </p:nvSpPr>
        <p:spPr>
          <a:xfrm>
            <a:off x="6588224" y="5517232"/>
            <a:ext cx="208823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i="1" dirty="0"/>
              <a:t>Charles </a:t>
            </a:r>
            <a:r>
              <a:rPr lang="sl-SI" sz="2400" i="1" dirty="0" err="1"/>
              <a:t>the</a:t>
            </a:r>
            <a:r>
              <a:rPr lang="sl-SI" sz="2400" i="1" dirty="0"/>
              <a:t> </a:t>
            </a:r>
            <a:r>
              <a:rPr lang="sl-SI" sz="2400" i="1" dirty="0" err="1"/>
              <a:t>Great</a:t>
            </a:r>
            <a:r>
              <a:rPr lang="sl-SI" sz="2400" i="1" dirty="0"/>
              <a:t> </a:t>
            </a:r>
            <a:endParaRPr lang="en-US" sz="24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88640"/>
            <a:ext cx="8229600" cy="922114"/>
          </a:xfrm>
        </p:spPr>
        <p:txBody>
          <a:bodyPr>
            <a:normAutofit/>
          </a:bodyPr>
          <a:lstStyle/>
          <a:p>
            <a:r>
              <a:rPr lang="en-US" sz="4800" dirty="0"/>
              <a:t>We would like you</a:t>
            </a:r>
          </a:p>
        </p:txBody>
      </p:sp>
      <p:sp>
        <p:nvSpPr>
          <p:cNvPr id="3" name="Ograda vsebine 2"/>
          <p:cNvSpPr>
            <a:spLocks noGrp="1"/>
          </p:cNvSpPr>
          <p:nvPr>
            <p:ph idx="1"/>
          </p:nvPr>
        </p:nvSpPr>
        <p:spPr>
          <a:xfrm>
            <a:off x="2411760" y="1368090"/>
            <a:ext cx="5328592" cy="3096344"/>
          </a:xfr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r>
              <a:rPr lang="en-US" sz="4000" dirty="0"/>
              <a:t>to have fun</a:t>
            </a:r>
          </a:p>
          <a:p>
            <a:pPr>
              <a:buNone/>
            </a:pPr>
            <a:endParaRPr lang="en-US" sz="2800" dirty="0"/>
          </a:p>
          <a:p>
            <a:pPr>
              <a:buNone/>
            </a:pPr>
            <a:r>
              <a:rPr lang="en-US" dirty="0"/>
              <a:t>and</a:t>
            </a:r>
          </a:p>
          <a:p>
            <a:pPr>
              <a:buNone/>
            </a:pPr>
            <a:endParaRPr lang="en-US" sz="2800" dirty="0"/>
          </a:p>
          <a:p>
            <a:r>
              <a:rPr lang="en-US" sz="4000" dirty="0"/>
              <a:t>learn as much as possible</a:t>
            </a:r>
          </a:p>
        </p:txBody>
      </p:sp>
      <p:pic>
        <p:nvPicPr>
          <p:cNvPr id="1029" name="Picture 5"/>
          <p:cNvPicPr>
            <a:picLocks noChangeAspect="1" noChangeArrowheads="1"/>
          </p:cNvPicPr>
          <p:nvPr/>
        </p:nvPicPr>
        <p:blipFill>
          <a:blip r:embed="rId2" cstate="print"/>
          <a:srcRect/>
          <a:stretch>
            <a:fillRect/>
          </a:stretch>
        </p:blipFill>
        <p:spPr bwMode="auto">
          <a:xfrm>
            <a:off x="251520" y="4357487"/>
            <a:ext cx="3059832" cy="2311873"/>
          </a:xfrm>
          <a:prstGeom prst="rect">
            <a:avLst/>
          </a:prstGeom>
          <a:noFill/>
          <a:ln w="9525">
            <a:noFill/>
            <a:miter lim="800000"/>
            <a:headEnd/>
            <a:tailEnd/>
          </a:ln>
        </p:spPr>
      </p:pic>
      <p:pic>
        <p:nvPicPr>
          <p:cNvPr id="1026" name="Picture 2" descr="Rezultat iskanja slik za have fun">
            <a:extLst>
              <a:ext uri="{FF2B5EF4-FFF2-40B4-BE49-F238E27FC236}">
                <a16:creationId xmlns:a16="http://schemas.microsoft.com/office/drawing/2014/main" id="{DCA4F88E-D4E2-4C64-94D0-24CCDB50A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980728"/>
            <a:ext cx="2874786" cy="19180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Teachers</a:t>
            </a:r>
            <a:endParaRPr lang="sl-SI" dirty="0"/>
          </a:p>
        </p:txBody>
      </p:sp>
      <p:sp>
        <p:nvSpPr>
          <p:cNvPr id="3" name="Ograda vsebine 2"/>
          <p:cNvSpPr>
            <a:spLocks noGrp="1"/>
          </p:cNvSpPr>
          <p:nvPr>
            <p:ph idx="1"/>
          </p:nvPr>
        </p:nvSpPr>
        <p:spPr/>
        <p:txBody>
          <a:bodyPr>
            <a:normAutofit/>
          </a:bodyPr>
          <a:lstStyle/>
          <a:p>
            <a:r>
              <a:rPr lang="sl-SI" dirty="0" err="1"/>
              <a:t>Lectures</a:t>
            </a:r>
            <a:r>
              <a:rPr lang="sl-SI" dirty="0"/>
              <a:t>: Mateja </a:t>
            </a:r>
            <a:r>
              <a:rPr lang="sl-SI" dirty="0" err="1"/>
              <a:t>Dagarin</a:t>
            </a:r>
            <a:r>
              <a:rPr lang="sl-SI" dirty="0"/>
              <a:t> Fojkar (30 </a:t>
            </a:r>
            <a:r>
              <a:rPr lang="sl-SI" dirty="0" err="1"/>
              <a:t>lessons</a:t>
            </a:r>
            <a:r>
              <a:rPr lang="sl-SI" dirty="0"/>
              <a:t>)</a:t>
            </a:r>
          </a:p>
          <a:p>
            <a:r>
              <a:rPr lang="sl-SI" dirty="0" err="1"/>
              <a:t>Practical</a:t>
            </a:r>
            <a:r>
              <a:rPr lang="sl-SI" dirty="0"/>
              <a:t> </a:t>
            </a:r>
            <a:r>
              <a:rPr lang="sl-SI" dirty="0" err="1"/>
              <a:t>classes</a:t>
            </a:r>
            <a:r>
              <a:rPr lang="sl-SI" dirty="0"/>
              <a:t>: Tina Rozmanič (30 </a:t>
            </a:r>
            <a:r>
              <a:rPr lang="sl-SI" dirty="0" err="1"/>
              <a:t>lessons</a:t>
            </a:r>
            <a:r>
              <a:rPr lang="sl-SI" dirty="0"/>
              <a:t>)</a:t>
            </a:r>
          </a:p>
          <a:p>
            <a:endParaRPr lang="sl-SI" dirty="0"/>
          </a:p>
          <a:p>
            <a:endParaRPr lang="sl-SI" dirty="0"/>
          </a:p>
          <a:p>
            <a:r>
              <a:rPr lang="sl-SI" b="1" dirty="0" err="1"/>
              <a:t>Lectures</a:t>
            </a:r>
            <a:r>
              <a:rPr lang="sl-SI" b="1" dirty="0"/>
              <a:t>: </a:t>
            </a:r>
            <a:r>
              <a:rPr lang="sl-SI" dirty="0" err="1"/>
              <a:t>Wednesdays</a:t>
            </a:r>
            <a:r>
              <a:rPr lang="sl-SI" dirty="0"/>
              <a:t> </a:t>
            </a:r>
            <a:r>
              <a:rPr lang="sl-SI" dirty="0" err="1"/>
              <a:t>from</a:t>
            </a:r>
            <a:r>
              <a:rPr lang="sl-SI" dirty="0"/>
              <a:t> </a:t>
            </a:r>
            <a:r>
              <a:rPr lang="sl-SI" b="1" dirty="0"/>
              <a:t>14.40 to 16.10</a:t>
            </a:r>
            <a:endParaRPr lang="sl-SI" dirty="0"/>
          </a:p>
          <a:p>
            <a:pPr marL="0" indent="0">
              <a:buNone/>
            </a:pPr>
            <a:endParaRPr lang="sl-SI" dirty="0"/>
          </a:p>
          <a:p>
            <a:r>
              <a:rPr lang="sl-SI" b="1" dirty="0" err="1"/>
              <a:t>Practical</a:t>
            </a:r>
            <a:r>
              <a:rPr lang="sl-SI" b="1" dirty="0"/>
              <a:t> </a:t>
            </a:r>
            <a:r>
              <a:rPr lang="sl-SI" b="1" dirty="0" err="1"/>
              <a:t>classes</a:t>
            </a:r>
            <a:r>
              <a:rPr lang="sl-SI" b="1" dirty="0"/>
              <a:t>: </a:t>
            </a:r>
            <a:r>
              <a:rPr lang="sl-SI" dirty="0" err="1"/>
              <a:t>Wednesday</a:t>
            </a:r>
            <a:r>
              <a:rPr lang="sl-SI" dirty="0"/>
              <a:t> </a:t>
            </a:r>
            <a:r>
              <a:rPr lang="sl-SI" dirty="0" err="1"/>
              <a:t>from</a:t>
            </a:r>
            <a:r>
              <a:rPr lang="sl-SI" dirty="0"/>
              <a:t> </a:t>
            </a:r>
            <a:r>
              <a:rPr lang="sl-SI" b="1" dirty="0"/>
              <a:t>13.00 to 14.30</a:t>
            </a:r>
            <a:endParaRPr lang="sl-SI"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Naslov 1"/>
          <p:cNvSpPr>
            <a:spLocks noGrp="1"/>
          </p:cNvSpPr>
          <p:nvPr>
            <p:ph type="title"/>
          </p:nvPr>
        </p:nvSpPr>
        <p:spPr>
          <a:xfrm>
            <a:off x="395288" y="476250"/>
            <a:ext cx="8229600" cy="636588"/>
          </a:xfrm>
        </p:spPr>
        <p:txBody>
          <a:bodyPr>
            <a:normAutofit fontScale="90000"/>
          </a:bodyPr>
          <a:lstStyle/>
          <a:p>
            <a:pPr algn="ctr" eaLnBrk="1" hangingPunct="1"/>
            <a:r>
              <a:rPr lang="sl-SI" sz="6000">
                <a:solidFill>
                  <a:srgbClr val="FF0000"/>
                </a:solidFill>
              </a:rPr>
              <a:t>What?</a:t>
            </a:r>
            <a:endParaRPr lang="en-GB" sz="6000">
              <a:solidFill>
                <a:srgbClr val="FF0000"/>
              </a:solidFill>
            </a:endParaRPr>
          </a:p>
        </p:txBody>
      </p:sp>
      <p:sp>
        <p:nvSpPr>
          <p:cNvPr id="4" name="Eksplozija 1 3"/>
          <p:cNvSpPr/>
          <p:nvPr/>
        </p:nvSpPr>
        <p:spPr>
          <a:xfrm>
            <a:off x="323850" y="476250"/>
            <a:ext cx="2266950" cy="208915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dirty="0"/>
              <a:t>Internet Use</a:t>
            </a:r>
            <a:endParaRPr lang="en-GB" dirty="0"/>
          </a:p>
        </p:txBody>
      </p:sp>
      <p:sp>
        <p:nvSpPr>
          <p:cNvPr id="7" name="Eksplozija 1 6"/>
          <p:cNvSpPr/>
          <p:nvPr/>
        </p:nvSpPr>
        <p:spPr>
          <a:xfrm>
            <a:off x="611188" y="2349500"/>
            <a:ext cx="2484437" cy="234791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dirty="0" err="1"/>
              <a:t>Stories</a:t>
            </a:r>
            <a:endParaRPr lang="en-GB" dirty="0"/>
          </a:p>
        </p:txBody>
      </p:sp>
      <p:sp>
        <p:nvSpPr>
          <p:cNvPr id="8" name="Eksplozija 1 7"/>
          <p:cNvSpPr/>
          <p:nvPr/>
        </p:nvSpPr>
        <p:spPr>
          <a:xfrm>
            <a:off x="6372225" y="2997200"/>
            <a:ext cx="2592388" cy="259238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dirty="0"/>
              <a:t>Reading </a:t>
            </a:r>
            <a:r>
              <a:rPr lang="sl-SI" dirty="0" err="1"/>
              <a:t>interesting</a:t>
            </a:r>
            <a:r>
              <a:rPr lang="sl-SI" dirty="0"/>
              <a:t> </a:t>
            </a:r>
            <a:r>
              <a:rPr lang="sl-SI" dirty="0" err="1"/>
              <a:t>topics</a:t>
            </a:r>
            <a:endParaRPr lang="en-GB" dirty="0"/>
          </a:p>
        </p:txBody>
      </p:sp>
      <p:sp>
        <p:nvSpPr>
          <p:cNvPr id="10" name="Eksplozija 1 9"/>
          <p:cNvSpPr/>
          <p:nvPr/>
        </p:nvSpPr>
        <p:spPr>
          <a:xfrm>
            <a:off x="6227763" y="188913"/>
            <a:ext cx="2592387" cy="259238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dirty="0"/>
              <a:t>Songs and games</a:t>
            </a:r>
            <a:endParaRPr lang="en-GB" dirty="0"/>
          </a:p>
        </p:txBody>
      </p:sp>
      <p:sp>
        <p:nvSpPr>
          <p:cNvPr id="11" name="Eksplozija 1 10"/>
          <p:cNvSpPr/>
          <p:nvPr/>
        </p:nvSpPr>
        <p:spPr>
          <a:xfrm>
            <a:off x="2916238" y="1196975"/>
            <a:ext cx="3024187" cy="259238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dirty="0" err="1"/>
              <a:t>Vocabulary</a:t>
            </a:r>
            <a:endParaRPr lang="en-GB" i="1" dirty="0">
              <a:solidFill>
                <a:schemeClr val="accent4">
                  <a:lumMod val="60000"/>
                  <a:lumOff val="40000"/>
                </a:schemeClr>
              </a:solidFill>
            </a:endParaRPr>
          </a:p>
        </p:txBody>
      </p:sp>
      <p:sp>
        <p:nvSpPr>
          <p:cNvPr id="12" name="Eksplozija 1 11"/>
          <p:cNvSpPr/>
          <p:nvPr/>
        </p:nvSpPr>
        <p:spPr>
          <a:xfrm>
            <a:off x="3492500" y="3644900"/>
            <a:ext cx="3024188" cy="259238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dirty="0" err="1"/>
              <a:t>Speaking</a:t>
            </a:r>
            <a:r>
              <a:rPr lang="sl-SI" dirty="0"/>
              <a:t> in </a:t>
            </a:r>
            <a:r>
              <a:rPr lang="sl-SI" dirty="0" err="1"/>
              <a:t>groups</a:t>
            </a:r>
            <a:endParaRPr lang="en-GB" dirty="0"/>
          </a:p>
        </p:txBody>
      </p:sp>
      <p:sp>
        <p:nvSpPr>
          <p:cNvPr id="14" name="Eksplozija 1 13"/>
          <p:cNvSpPr/>
          <p:nvPr/>
        </p:nvSpPr>
        <p:spPr>
          <a:xfrm>
            <a:off x="1042988" y="4437063"/>
            <a:ext cx="2484437" cy="23495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dirty="0" err="1"/>
              <a:t>Writing</a:t>
            </a:r>
            <a:r>
              <a:rPr lang="sl-SI" dirty="0"/>
              <a:t> </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Naslov 1"/>
          <p:cNvSpPr>
            <a:spLocks noGrp="1"/>
          </p:cNvSpPr>
          <p:nvPr>
            <p:ph type="title"/>
          </p:nvPr>
        </p:nvSpPr>
        <p:spPr/>
        <p:txBody>
          <a:bodyPr/>
          <a:lstStyle/>
          <a:p>
            <a:pPr algn="ctr" eaLnBrk="1" hangingPunct="1"/>
            <a:r>
              <a:rPr lang="sl-SI"/>
              <a:t>E-classroom</a:t>
            </a:r>
          </a:p>
        </p:txBody>
      </p:sp>
      <p:sp>
        <p:nvSpPr>
          <p:cNvPr id="18434" name="Ograda vsebine 2"/>
          <p:cNvSpPr>
            <a:spLocks noGrp="1"/>
          </p:cNvSpPr>
          <p:nvPr>
            <p:ph idx="1"/>
          </p:nvPr>
        </p:nvSpPr>
        <p:spPr/>
        <p:txBody>
          <a:bodyPr/>
          <a:lstStyle/>
          <a:p>
            <a:pPr eaLnBrk="1" hangingPunct="1"/>
            <a:r>
              <a:rPr lang="sl-SI" sz="2800" dirty="0">
                <a:solidFill>
                  <a:srgbClr val="C00000"/>
                </a:solidFill>
              </a:rPr>
              <a:t>Angleški jezik I: strategije za učenje tujega jezika</a:t>
            </a:r>
            <a:endParaRPr lang="sl-SI" dirty="0"/>
          </a:p>
          <a:p>
            <a:pPr eaLnBrk="1" hangingPunct="1">
              <a:buFont typeface="Wingdings 2" pitchFamily="18" charset="2"/>
              <a:buNone/>
            </a:pPr>
            <a:endParaRPr lang="sl-SI" dirty="0"/>
          </a:p>
          <a:p>
            <a:pPr eaLnBrk="1" hangingPunct="1"/>
            <a:r>
              <a:rPr lang="sl-SI" dirty="0" err="1"/>
              <a:t>Password</a:t>
            </a:r>
            <a:r>
              <a:rPr lang="sl-SI" dirty="0"/>
              <a:t>: </a:t>
            </a:r>
            <a:r>
              <a:rPr lang="sl-SI" dirty="0" err="1"/>
              <a:t>iloveenglish</a:t>
            </a:r>
            <a:endParaRPr lang="sl-SI" dirty="0"/>
          </a:p>
          <a:p>
            <a:pPr eaLnBrk="1" hangingPunct="1"/>
            <a:endParaRPr lang="sl-SI" dirty="0"/>
          </a:p>
        </p:txBody>
      </p:sp>
      <p:pic>
        <p:nvPicPr>
          <p:cNvPr id="18435" name="Picture 2" descr="image"/>
          <p:cNvPicPr>
            <a:picLocks noChangeAspect="1" noChangeArrowheads="1"/>
          </p:cNvPicPr>
          <p:nvPr/>
        </p:nvPicPr>
        <p:blipFill>
          <a:blip r:embed="rId2" cstate="print"/>
          <a:srcRect/>
          <a:stretch>
            <a:fillRect/>
          </a:stretch>
        </p:blipFill>
        <p:spPr bwMode="auto">
          <a:xfrm>
            <a:off x="5148263" y="2997200"/>
            <a:ext cx="3530600" cy="26479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850106"/>
          </a:xfrm>
        </p:spPr>
        <p:txBody>
          <a:bodyPr/>
          <a:lstStyle/>
          <a:p>
            <a:r>
              <a:rPr lang="en-GB" b="1" dirty="0">
                <a:solidFill>
                  <a:schemeClr val="accent2"/>
                </a:solidFill>
              </a:rPr>
              <a:t>Course goals</a:t>
            </a:r>
          </a:p>
        </p:txBody>
      </p:sp>
      <p:sp>
        <p:nvSpPr>
          <p:cNvPr id="3" name="Ograda vsebine 2"/>
          <p:cNvSpPr>
            <a:spLocks noGrp="1"/>
          </p:cNvSpPr>
          <p:nvPr>
            <p:ph idx="1"/>
          </p:nvPr>
        </p:nvSpPr>
        <p:spPr>
          <a:xfrm>
            <a:off x="323528" y="1340768"/>
            <a:ext cx="8363272" cy="4785395"/>
          </a:xfrm>
        </p:spPr>
        <p:txBody>
          <a:bodyPr>
            <a:normAutofit fontScale="92500"/>
          </a:bodyPr>
          <a:lstStyle/>
          <a:p>
            <a:pPr>
              <a:lnSpc>
                <a:spcPct val="200000"/>
              </a:lnSpc>
            </a:pPr>
            <a:r>
              <a:rPr lang="en-GB" dirty="0"/>
              <a:t>To communicate actively in English</a:t>
            </a:r>
          </a:p>
          <a:p>
            <a:pPr>
              <a:lnSpc>
                <a:spcPct val="200000"/>
              </a:lnSpc>
            </a:pPr>
            <a:r>
              <a:rPr lang="en-GB" dirty="0"/>
              <a:t>To learn new phrases and collocations</a:t>
            </a:r>
          </a:p>
          <a:p>
            <a:pPr>
              <a:lnSpc>
                <a:spcPct val="200000"/>
              </a:lnSpc>
            </a:pPr>
            <a:r>
              <a:rPr lang="en-GB" dirty="0"/>
              <a:t>To practice study skills</a:t>
            </a:r>
            <a:endParaRPr lang="sl-SI" dirty="0"/>
          </a:p>
          <a:p>
            <a:pPr>
              <a:lnSpc>
                <a:spcPct val="200000"/>
              </a:lnSpc>
            </a:pPr>
            <a:r>
              <a:rPr lang="sl-SI" dirty="0"/>
              <a:t>To talk </a:t>
            </a:r>
            <a:r>
              <a:rPr lang="sl-SI" dirty="0" err="1"/>
              <a:t>about</a:t>
            </a:r>
            <a:r>
              <a:rPr lang="sl-SI" dirty="0"/>
              <a:t> </a:t>
            </a:r>
            <a:r>
              <a:rPr lang="sl-SI" dirty="0" err="1"/>
              <a:t>language</a:t>
            </a:r>
            <a:r>
              <a:rPr lang="sl-SI" dirty="0"/>
              <a:t> </a:t>
            </a:r>
            <a:r>
              <a:rPr lang="sl-SI" dirty="0" err="1"/>
              <a:t>learning</a:t>
            </a:r>
            <a:r>
              <a:rPr lang="sl-SI" dirty="0"/>
              <a:t> </a:t>
            </a:r>
            <a:r>
              <a:rPr lang="sl-SI" dirty="0" err="1"/>
              <a:t>strategies</a:t>
            </a:r>
            <a:r>
              <a:rPr lang="sl-SI" dirty="0"/>
              <a:t> </a:t>
            </a:r>
            <a:r>
              <a:rPr lang="sl-SI" dirty="0" err="1"/>
              <a:t>and</a:t>
            </a:r>
            <a:r>
              <a:rPr lang="sl-SI" dirty="0"/>
              <a:t> </a:t>
            </a:r>
            <a:r>
              <a:rPr lang="sl-SI" dirty="0" err="1"/>
              <a:t>how</a:t>
            </a:r>
            <a:r>
              <a:rPr lang="sl-SI" dirty="0"/>
              <a:t> </a:t>
            </a:r>
            <a:r>
              <a:rPr lang="sl-SI" dirty="0" err="1"/>
              <a:t>you</a:t>
            </a:r>
            <a:r>
              <a:rPr lang="sl-SI" dirty="0"/>
              <a:t> </a:t>
            </a:r>
            <a:r>
              <a:rPr lang="sl-SI" dirty="0" err="1"/>
              <a:t>learn</a:t>
            </a:r>
            <a:r>
              <a:rPr lang="sl-SI" dirty="0"/>
              <a:t> </a:t>
            </a:r>
            <a:r>
              <a:rPr lang="sl-SI" dirty="0" err="1"/>
              <a:t>languages</a:t>
            </a:r>
            <a:endParaRPr lang="en-GB" dirty="0"/>
          </a:p>
          <a:p>
            <a:pPr>
              <a:lnSpc>
                <a:spcPct val="200000"/>
              </a:lnSpc>
            </a:pPr>
            <a:r>
              <a:rPr lang="sl-SI" dirty="0"/>
              <a:t>To </a:t>
            </a:r>
            <a:r>
              <a:rPr lang="sl-SI" dirty="0" err="1"/>
              <a:t>learn</a:t>
            </a:r>
            <a:r>
              <a:rPr lang="sl-SI" dirty="0"/>
              <a:t> how to </a:t>
            </a:r>
            <a:r>
              <a:rPr lang="sl-SI" dirty="0" err="1"/>
              <a:t>teach</a:t>
            </a:r>
            <a:r>
              <a:rPr lang="sl-SI" dirty="0"/>
              <a:t> </a:t>
            </a:r>
            <a:r>
              <a:rPr lang="sl-SI" dirty="0" err="1"/>
              <a:t>English</a:t>
            </a:r>
            <a:r>
              <a:rPr lang="sl-SI" dirty="0"/>
              <a:t> in </a:t>
            </a:r>
            <a:r>
              <a:rPr lang="sl-SI" dirty="0" err="1"/>
              <a:t>pre-school</a:t>
            </a:r>
            <a:r>
              <a:rPr lang="sl-SI" dirty="0"/>
              <a:t> </a:t>
            </a:r>
            <a:r>
              <a:rPr lang="sl-SI" dirty="0" err="1"/>
              <a:t>education</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778098"/>
          </a:xfrm>
        </p:spPr>
        <p:txBody>
          <a:bodyPr>
            <a:normAutofit fontScale="90000"/>
          </a:bodyPr>
          <a:lstStyle/>
          <a:p>
            <a:r>
              <a:rPr lang="en-GB" b="1" dirty="0">
                <a:solidFill>
                  <a:srgbClr val="7030A0"/>
                </a:solidFill>
              </a:rPr>
              <a:t>Language skills</a:t>
            </a:r>
            <a:r>
              <a:rPr lang="sl-SI" b="1" dirty="0">
                <a:solidFill>
                  <a:srgbClr val="7030A0"/>
                </a:solidFill>
              </a:rPr>
              <a:t> – </a:t>
            </a:r>
            <a:r>
              <a:rPr lang="sl-SI" b="1" dirty="0" err="1">
                <a:solidFill>
                  <a:srgbClr val="7030A0"/>
                </a:solidFill>
              </a:rPr>
              <a:t>practical</a:t>
            </a:r>
            <a:r>
              <a:rPr lang="sl-SI" b="1" dirty="0">
                <a:solidFill>
                  <a:srgbClr val="7030A0"/>
                </a:solidFill>
              </a:rPr>
              <a:t> </a:t>
            </a:r>
            <a:r>
              <a:rPr lang="sl-SI" b="1" dirty="0" err="1">
                <a:solidFill>
                  <a:srgbClr val="7030A0"/>
                </a:solidFill>
              </a:rPr>
              <a:t>classes</a:t>
            </a:r>
            <a:endParaRPr lang="en-GB" b="1" dirty="0">
              <a:solidFill>
                <a:srgbClr val="7030A0"/>
              </a:solidFill>
            </a:endParaRPr>
          </a:p>
        </p:txBody>
      </p:sp>
      <p:sp>
        <p:nvSpPr>
          <p:cNvPr id="3" name="Ograda vsebine 2"/>
          <p:cNvSpPr>
            <a:spLocks noGrp="1"/>
          </p:cNvSpPr>
          <p:nvPr>
            <p:ph idx="1"/>
          </p:nvPr>
        </p:nvSpPr>
        <p:spPr/>
        <p:txBody>
          <a:bodyPr/>
          <a:lstStyle/>
          <a:p>
            <a:r>
              <a:rPr lang="en-GB" dirty="0"/>
              <a:t>Listening</a:t>
            </a:r>
          </a:p>
          <a:p>
            <a:r>
              <a:rPr lang="en-GB" dirty="0"/>
              <a:t>Reading</a:t>
            </a:r>
          </a:p>
          <a:p>
            <a:r>
              <a:rPr lang="en-GB" dirty="0"/>
              <a:t>Writing</a:t>
            </a:r>
          </a:p>
          <a:p>
            <a:r>
              <a:rPr lang="en-GB" dirty="0"/>
              <a:t>Speaking</a:t>
            </a:r>
            <a:endParaRPr lang="sl-SI" dirty="0"/>
          </a:p>
          <a:p>
            <a:r>
              <a:rPr lang="sl-SI" dirty="0" err="1"/>
              <a:t>Vocabulary</a:t>
            </a:r>
            <a:endParaRPr lang="sl-SI" dirty="0"/>
          </a:p>
          <a:p>
            <a:r>
              <a:rPr lang="sl-SI" dirty="0" err="1"/>
              <a:t>Grammar</a:t>
            </a:r>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6989505" y="1196752"/>
            <a:ext cx="1739562" cy="259228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728132" y="4383752"/>
            <a:ext cx="3000935" cy="2059682"/>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3563888" y="1268760"/>
            <a:ext cx="2310490" cy="244827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836712"/>
            <a:ext cx="8229600" cy="778098"/>
          </a:xfrm>
        </p:spPr>
        <p:txBody>
          <a:bodyPr>
            <a:normAutofit fontScale="90000"/>
          </a:bodyPr>
          <a:lstStyle/>
          <a:p>
            <a:br>
              <a:rPr lang="sl-SI" b="1" dirty="0">
                <a:solidFill>
                  <a:srgbClr val="7030A0"/>
                </a:solidFill>
              </a:rPr>
            </a:br>
            <a:br>
              <a:rPr lang="sl-SI" b="1" dirty="0">
                <a:solidFill>
                  <a:srgbClr val="7030A0"/>
                </a:solidFill>
              </a:rPr>
            </a:br>
            <a:r>
              <a:rPr lang="sl-SI" b="1" dirty="0" err="1">
                <a:solidFill>
                  <a:srgbClr val="7030A0"/>
                </a:solidFill>
              </a:rPr>
              <a:t>Language</a:t>
            </a:r>
            <a:r>
              <a:rPr lang="sl-SI" b="1" dirty="0">
                <a:solidFill>
                  <a:srgbClr val="7030A0"/>
                </a:solidFill>
              </a:rPr>
              <a:t> </a:t>
            </a:r>
            <a:r>
              <a:rPr lang="sl-SI" b="1" dirty="0" err="1">
                <a:solidFill>
                  <a:srgbClr val="7030A0"/>
                </a:solidFill>
              </a:rPr>
              <a:t>strategies</a:t>
            </a:r>
            <a:r>
              <a:rPr lang="sl-SI" b="1" dirty="0">
                <a:solidFill>
                  <a:srgbClr val="7030A0"/>
                </a:solidFill>
              </a:rPr>
              <a:t> </a:t>
            </a:r>
            <a:r>
              <a:rPr lang="sl-SI" b="1" dirty="0" err="1">
                <a:solidFill>
                  <a:srgbClr val="7030A0"/>
                </a:solidFill>
              </a:rPr>
              <a:t>and</a:t>
            </a:r>
            <a:br>
              <a:rPr lang="sl-SI" b="1" dirty="0">
                <a:solidFill>
                  <a:srgbClr val="7030A0"/>
                </a:solidFill>
              </a:rPr>
            </a:br>
            <a:r>
              <a:rPr lang="sl-SI" b="1" dirty="0" err="1">
                <a:solidFill>
                  <a:srgbClr val="7030A0"/>
                </a:solidFill>
              </a:rPr>
              <a:t>teaching</a:t>
            </a:r>
            <a:r>
              <a:rPr lang="en-GB" b="1" dirty="0">
                <a:solidFill>
                  <a:srgbClr val="7030A0"/>
                </a:solidFill>
              </a:rPr>
              <a:t> skills</a:t>
            </a:r>
            <a:r>
              <a:rPr lang="sl-SI" b="1" dirty="0">
                <a:solidFill>
                  <a:srgbClr val="7030A0"/>
                </a:solidFill>
              </a:rPr>
              <a:t> – </a:t>
            </a:r>
            <a:r>
              <a:rPr lang="sl-SI" b="1" dirty="0" err="1">
                <a:solidFill>
                  <a:srgbClr val="7030A0"/>
                </a:solidFill>
              </a:rPr>
              <a:t>lectures</a:t>
            </a:r>
            <a:endParaRPr lang="en-GB" b="1" dirty="0">
              <a:solidFill>
                <a:srgbClr val="7030A0"/>
              </a:solidFill>
            </a:endParaRPr>
          </a:p>
        </p:txBody>
      </p:sp>
      <p:sp>
        <p:nvSpPr>
          <p:cNvPr id="3" name="Ograda vsebine 2"/>
          <p:cNvSpPr>
            <a:spLocks noGrp="1"/>
          </p:cNvSpPr>
          <p:nvPr>
            <p:ph idx="1"/>
          </p:nvPr>
        </p:nvSpPr>
        <p:spPr/>
        <p:txBody>
          <a:bodyPr numCol="2"/>
          <a:lstStyle/>
          <a:p>
            <a:pPr>
              <a:buNone/>
            </a:pPr>
            <a:r>
              <a:rPr lang="sl-SI" b="1" dirty="0"/>
              <a:t>TEACHING</a:t>
            </a:r>
            <a:r>
              <a:rPr lang="sl-SI" dirty="0"/>
              <a:t> </a:t>
            </a:r>
            <a:r>
              <a:rPr lang="sl-SI" b="1" dirty="0"/>
              <a:t>SKILLS</a:t>
            </a:r>
          </a:p>
          <a:p>
            <a:r>
              <a:rPr lang="sl-SI" dirty="0" err="1"/>
              <a:t>Storytelling</a:t>
            </a:r>
            <a:endParaRPr lang="en-GB" dirty="0"/>
          </a:p>
          <a:p>
            <a:r>
              <a:rPr lang="sl-SI" dirty="0" err="1"/>
              <a:t>Using</a:t>
            </a:r>
            <a:r>
              <a:rPr lang="sl-SI" dirty="0"/>
              <a:t> </a:t>
            </a:r>
            <a:r>
              <a:rPr lang="sl-SI" dirty="0" err="1"/>
              <a:t>posters</a:t>
            </a:r>
            <a:endParaRPr lang="en-GB" dirty="0"/>
          </a:p>
          <a:p>
            <a:r>
              <a:rPr lang="sl-SI" dirty="0" err="1"/>
              <a:t>Using</a:t>
            </a:r>
            <a:r>
              <a:rPr lang="sl-SI" dirty="0"/>
              <a:t> </a:t>
            </a:r>
            <a:r>
              <a:rPr lang="sl-SI" dirty="0" err="1"/>
              <a:t>flashcards</a:t>
            </a:r>
            <a:endParaRPr lang="en-GB" dirty="0"/>
          </a:p>
          <a:p>
            <a:r>
              <a:rPr lang="sl-SI" dirty="0" err="1"/>
              <a:t>Games</a:t>
            </a:r>
            <a:endParaRPr lang="sl-SI" dirty="0"/>
          </a:p>
          <a:p>
            <a:r>
              <a:rPr lang="sl-SI" dirty="0" err="1"/>
              <a:t>Songs</a:t>
            </a:r>
            <a:r>
              <a:rPr lang="sl-SI" dirty="0"/>
              <a:t>, </a:t>
            </a:r>
            <a:r>
              <a:rPr lang="sl-SI" dirty="0" err="1"/>
              <a:t>rhymes</a:t>
            </a:r>
            <a:endParaRPr lang="sl-SI" dirty="0"/>
          </a:p>
          <a:p>
            <a:r>
              <a:rPr lang="sl-SI" dirty="0" err="1"/>
              <a:t>Art</a:t>
            </a:r>
            <a:r>
              <a:rPr lang="sl-SI" dirty="0"/>
              <a:t> </a:t>
            </a:r>
            <a:r>
              <a:rPr lang="sl-SI" dirty="0" err="1"/>
              <a:t>and</a:t>
            </a:r>
            <a:r>
              <a:rPr lang="sl-SI" dirty="0"/>
              <a:t> </a:t>
            </a:r>
            <a:r>
              <a:rPr lang="sl-SI" dirty="0" err="1"/>
              <a:t>craft</a:t>
            </a:r>
            <a:r>
              <a:rPr lang="sl-SI" dirty="0"/>
              <a:t> in ELL</a:t>
            </a:r>
          </a:p>
          <a:p>
            <a:r>
              <a:rPr lang="sl-SI" dirty="0"/>
              <a:t>MI</a:t>
            </a:r>
          </a:p>
          <a:p>
            <a:r>
              <a:rPr lang="sl-SI" dirty="0" err="1"/>
              <a:t>Puppets</a:t>
            </a:r>
            <a:r>
              <a:rPr lang="sl-SI" dirty="0"/>
              <a:t> in ELL</a:t>
            </a:r>
          </a:p>
          <a:p>
            <a:pPr>
              <a:buNone/>
            </a:pPr>
            <a:r>
              <a:rPr lang="sl-SI" b="1" dirty="0"/>
              <a:t>LANGUAGE</a:t>
            </a:r>
            <a:r>
              <a:rPr lang="sl-SI" dirty="0"/>
              <a:t> </a:t>
            </a:r>
            <a:r>
              <a:rPr lang="sl-SI" b="1" dirty="0"/>
              <a:t>STRATEGIES</a:t>
            </a:r>
          </a:p>
          <a:p>
            <a:r>
              <a:rPr lang="sl-SI" dirty="0"/>
              <a:t>LL </a:t>
            </a:r>
            <a:r>
              <a:rPr lang="sl-SI" dirty="0" err="1"/>
              <a:t>experiences</a:t>
            </a:r>
            <a:endParaRPr lang="sl-SI" dirty="0"/>
          </a:p>
          <a:p>
            <a:r>
              <a:rPr lang="sl-SI" dirty="0" err="1"/>
              <a:t>Ways</a:t>
            </a:r>
            <a:r>
              <a:rPr lang="sl-SI" dirty="0"/>
              <a:t> </a:t>
            </a:r>
            <a:r>
              <a:rPr lang="sl-SI" dirty="0" err="1"/>
              <a:t>of</a:t>
            </a:r>
            <a:r>
              <a:rPr lang="sl-SI" dirty="0"/>
              <a:t> LL</a:t>
            </a:r>
          </a:p>
          <a:p>
            <a:r>
              <a:rPr lang="sl-SI" dirty="0" err="1"/>
              <a:t>Learning</a:t>
            </a:r>
            <a:r>
              <a:rPr lang="sl-SI" dirty="0"/>
              <a:t> </a:t>
            </a:r>
            <a:r>
              <a:rPr lang="sl-SI" dirty="0" err="1"/>
              <a:t>styles</a:t>
            </a:r>
            <a:endParaRPr lang="sl-SI" dirty="0"/>
          </a:p>
          <a:p>
            <a:r>
              <a:rPr lang="sl-SI" dirty="0" err="1"/>
              <a:t>How</a:t>
            </a:r>
            <a:r>
              <a:rPr lang="sl-SI" dirty="0"/>
              <a:t> </a:t>
            </a:r>
            <a:r>
              <a:rPr lang="sl-SI" dirty="0" err="1"/>
              <a:t>children</a:t>
            </a:r>
            <a:r>
              <a:rPr lang="sl-SI" dirty="0"/>
              <a:t> </a:t>
            </a:r>
            <a:r>
              <a:rPr lang="sl-SI" dirty="0" err="1"/>
              <a:t>learn</a:t>
            </a:r>
            <a:r>
              <a:rPr lang="sl-SI" dirty="0"/>
              <a:t> </a:t>
            </a:r>
            <a:r>
              <a:rPr lang="sl-SI" dirty="0" err="1"/>
              <a:t>languages</a:t>
            </a:r>
            <a:endParaRPr lang="sl-SI"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t>Nursery</a:t>
            </a:r>
            <a:r>
              <a:rPr lang="sl-SI" dirty="0"/>
              <a:t> </a:t>
            </a:r>
            <a:r>
              <a:rPr lang="sl-SI" dirty="0" err="1"/>
              <a:t>Rhymes</a:t>
            </a:r>
            <a:endParaRPr lang="en-US" dirty="0"/>
          </a:p>
        </p:txBody>
      </p:sp>
      <p:sp>
        <p:nvSpPr>
          <p:cNvPr id="3" name="Ograda vsebine 2"/>
          <p:cNvSpPr>
            <a:spLocks noGrp="1"/>
          </p:cNvSpPr>
          <p:nvPr>
            <p:ph idx="1"/>
          </p:nvPr>
        </p:nvSpPr>
        <p:spPr/>
        <p:txBody>
          <a:bodyPr/>
          <a:lstStyle/>
          <a:p>
            <a:pPr>
              <a:buNone/>
            </a:pPr>
            <a:r>
              <a:rPr lang="sl-SI" dirty="0"/>
              <a:t>	</a:t>
            </a:r>
            <a:r>
              <a:rPr lang="en-US" dirty="0">
                <a:solidFill>
                  <a:srgbClr val="0000FF"/>
                </a:solidFill>
              </a:rPr>
              <a:t>Hickory </a:t>
            </a:r>
            <a:r>
              <a:rPr lang="en-US" dirty="0" err="1">
                <a:solidFill>
                  <a:srgbClr val="0000FF"/>
                </a:solidFill>
              </a:rPr>
              <a:t>Dickory</a:t>
            </a:r>
            <a:r>
              <a:rPr lang="en-US" dirty="0">
                <a:solidFill>
                  <a:srgbClr val="0000FF"/>
                </a:solidFill>
              </a:rPr>
              <a:t> Dock,</a:t>
            </a:r>
            <a:br>
              <a:rPr lang="en-US" dirty="0">
                <a:solidFill>
                  <a:srgbClr val="0000FF"/>
                </a:solidFill>
              </a:rPr>
            </a:br>
            <a:r>
              <a:rPr lang="en-US" dirty="0">
                <a:solidFill>
                  <a:srgbClr val="0000FF"/>
                </a:solidFill>
              </a:rPr>
              <a:t>The mouse ran up the clock.</a:t>
            </a:r>
            <a:br>
              <a:rPr lang="en-US" dirty="0">
                <a:solidFill>
                  <a:srgbClr val="0000FF"/>
                </a:solidFill>
              </a:rPr>
            </a:br>
            <a:r>
              <a:rPr lang="en-US" dirty="0">
                <a:solidFill>
                  <a:srgbClr val="0000FF"/>
                </a:solidFill>
              </a:rPr>
              <a:t>The clock struck one,</a:t>
            </a:r>
            <a:br>
              <a:rPr lang="en-US" dirty="0">
                <a:solidFill>
                  <a:srgbClr val="0000FF"/>
                </a:solidFill>
              </a:rPr>
            </a:br>
            <a:r>
              <a:rPr lang="en-US" dirty="0">
                <a:solidFill>
                  <a:srgbClr val="0000FF"/>
                </a:solidFill>
              </a:rPr>
              <a:t>The mouse ran down!</a:t>
            </a:r>
            <a:br>
              <a:rPr lang="en-US" dirty="0">
                <a:solidFill>
                  <a:srgbClr val="0000FF"/>
                </a:solidFill>
              </a:rPr>
            </a:br>
            <a:r>
              <a:rPr lang="en-US" dirty="0">
                <a:solidFill>
                  <a:srgbClr val="0000FF"/>
                </a:solidFill>
              </a:rPr>
              <a:t>Hickory </a:t>
            </a:r>
            <a:r>
              <a:rPr lang="en-US" dirty="0" err="1">
                <a:solidFill>
                  <a:srgbClr val="0000FF"/>
                </a:solidFill>
              </a:rPr>
              <a:t>Dickory</a:t>
            </a:r>
            <a:r>
              <a:rPr lang="en-US" dirty="0">
                <a:solidFill>
                  <a:srgbClr val="0000FF"/>
                </a:solidFill>
              </a:rPr>
              <a:t> Dock.</a:t>
            </a:r>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292080" y="3615476"/>
            <a:ext cx="3326879" cy="2664154"/>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tek">
  <a:themeElements>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ot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t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364</TotalTime>
  <Words>675</Words>
  <Application>Microsoft Office PowerPoint</Application>
  <PresentationFormat>Diaprojekcija na zaslonu (4:3)</PresentationFormat>
  <Paragraphs>98</Paragraphs>
  <Slides>15</Slides>
  <Notes>1</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15</vt:i4>
      </vt:variant>
    </vt:vector>
  </HeadingPairs>
  <TitlesOfParts>
    <vt:vector size="20" baseType="lpstr">
      <vt:lpstr>Calibri</vt:lpstr>
      <vt:lpstr>Constantia</vt:lpstr>
      <vt:lpstr>Garamond</vt:lpstr>
      <vt:lpstr>Wingdings 2</vt:lpstr>
      <vt:lpstr>Potek</vt:lpstr>
      <vt:lpstr>Angleški jezik I – strategije za učenje tujega jezika</vt:lpstr>
      <vt:lpstr>We would like you</vt:lpstr>
      <vt:lpstr>Teachers</vt:lpstr>
      <vt:lpstr>What?</vt:lpstr>
      <vt:lpstr>E-classroom</vt:lpstr>
      <vt:lpstr>Course goals</vt:lpstr>
      <vt:lpstr>Language skills – practical classes</vt:lpstr>
      <vt:lpstr>  Language strategies and teaching skills – lectures</vt:lpstr>
      <vt:lpstr>Nursery Rhymes</vt:lpstr>
      <vt:lpstr>Picture books</vt:lpstr>
      <vt:lpstr>Guess the stories</vt:lpstr>
      <vt:lpstr>EXAMINATION</vt:lpstr>
      <vt:lpstr>An oral presentation (30%)</vt:lpstr>
      <vt:lpstr>Project work file (20 %)</vt:lpstr>
      <vt:lpstr>PowerPointova predstavitev</vt:lpstr>
    </vt:vector>
  </TitlesOfParts>
  <Company>Pedagoška fakulteta v Ljubljani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Angleški jezik I – strategije za učenje tujega jezika</dc:title>
  <dc:creator>Matevž</dc:creator>
  <cp:lastModifiedBy>Rozmanič, Tina</cp:lastModifiedBy>
  <cp:revision>43</cp:revision>
  <dcterms:created xsi:type="dcterms:W3CDTF">2012-10-01T11:49:36Z</dcterms:created>
  <dcterms:modified xsi:type="dcterms:W3CDTF">2022-10-10T15:11:09Z</dcterms:modified>
</cp:coreProperties>
</file>