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56" r:id="rId10"/>
    <p:sldId id="295" r:id="rId11"/>
    <p:sldId id="257" r:id="rId12"/>
    <p:sldId id="258" r:id="rId13"/>
    <p:sldId id="285" r:id="rId14"/>
    <p:sldId id="259" r:id="rId15"/>
    <p:sldId id="260" r:id="rId16"/>
    <p:sldId id="296" r:id="rId17"/>
    <p:sldId id="297" r:id="rId18"/>
    <p:sldId id="267" r:id="rId19"/>
    <p:sldId id="261" r:id="rId20"/>
    <p:sldId id="262" r:id="rId21"/>
    <p:sldId id="263" r:id="rId22"/>
    <p:sldId id="264" r:id="rId23"/>
    <p:sldId id="268" r:id="rId24"/>
    <p:sldId id="265" r:id="rId25"/>
    <p:sldId id="279" r:id="rId26"/>
    <p:sldId id="284" r:id="rId27"/>
    <p:sldId id="281" r:id="rId28"/>
    <p:sldId id="282" r:id="rId29"/>
    <p:sldId id="283" r:id="rId30"/>
    <p:sldId id="286" r:id="rId31"/>
    <p:sldId id="29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44" d="100"/>
          <a:sy n="44" d="100"/>
        </p:scale>
        <p:origin x="91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681846" y="495029"/>
            <a:ext cx="9601196" cy="7851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b="1" dirty="0">
                <a:solidFill>
                  <a:srgbClr val="FF0000"/>
                </a:solidFill>
              </a:rPr>
              <a:t>ALPSKI SVET -VISOKOGORJE</a:t>
            </a:r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1394463" y="1280161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PODNEBJE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394462" y="1741714"/>
            <a:ext cx="9970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Podnebje je zaradi večjih nadmorskih višin v Alpskem svetu hladnejše. Zime so </a:t>
            </a:r>
            <a:r>
              <a:rPr lang="sl-SI" sz="2200" b="1" dirty="0"/>
              <a:t>dolge in mrzle</a:t>
            </a:r>
            <a:r>
              <a:rPr lang="sl-SI" sz="2200" dirty="0"/>
              <a:t>, poletja pa </a:t>
            </a:r>
            <a:r>
              <a:rPr lang="sl-SI" sz="2200" b="1" dirty="0"/>
              <a:t>kratka in topla</a:t>
            </a:r>
            <a:r>
              <a:rPr lang="sl-SI" sz="2200" dirty="0"/>
              <a:t>, z </a:t>
            </a:r>
            <a:r>
              <a:rPr lang="sl-SI" sz="2200" b="1" dirty="0"/>
              <a:t>veliko padavinami</a:t>
            </a:r>
            <a:r>
              <a:rPr lang="sl-SI" sz="2200" dirty="0"/>
              <a:t>. </a:t>
            </a:r>
          </a:p>
        </p:txBody>
      </p:sp>
      <p:pic>
        <p:nvPicPr>
          <p:cNvPr id="6" name="Slika 5" descr="Prihajajoča fronta v Julijskih Alpa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21" y="2669177"/>
            <a:ext cx="3939540" cy="30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https://eucbeniki.sio.si/geo9/2635/Rate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75" y="4054565"/>
            <a:ext cx="2196737" cy="208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https://www.ekodezela.si/wp-content/uploads/2020/05/Zasne%C5%BEen-gorski-svet-nas-bo-po%C4%8Dakal-ne-z-glavo-skozi-zid-in-za-vsako-ceno-v-gore-foto-Manca-Ogrin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29" y="2511154"/>
            <a:ext cx="3451316" cy="2731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Najbolj znane cvetlice v Alpskem svetu so planike, zvončice in dišeče murke.</a:t>
            </a:r>
          </a:p>
        </p:txBody>
      </p:sp>
      <p:pic>
        <p:nvPicPr>
          <p:cNvPr id="3" name="Slika 2" descr="CVETJE - Planike vrh Moreža - PETER S FO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9" y="1361803"/>
            <a:ext cx="3334838" cy="222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2203269" y="3692434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planika</a:t>
            </a:r>
          </a:p>
        </p:txBody>
      </p:sp>
      <p:pic>
        <p:nvPicPr>
          <p:cNvPr id="5" name="Slika 4" descr="Zoisova zvončica Campanula zoysi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890" y="1400209"/>
            <a:ext cx="3924300" cy="2331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197635" y="3867490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zvončica</a:t>
            </a:r>
          </a:p>
        </p:txBody>
      </p:sp>
      <p:pic>
        <p:nvPicPr>
          <p:cNvPr id="7" name="Slika 6" descr="Murke (Nigritella) | Gore-Ljudj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95" r="-5031" b="15079"/>
          <a:stretch/>
        </p:blipFill>
        <p:spPr bwMode="auto">
          <a:xfrm>
            <a:off x="4110446" y="4052156"/>
            <a:ext cx="2338252" cy="2017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6653350" y="5570016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murka</a:t>
            </a:r>
          </a:p>
        </p:txBody>
      </p:sp>
    </p:spTree>
    <p:extLst>
      <p:ext uri="{BB962C8B-B14F-4D97-AF65-F5344CB8AC3E}">
        <p14:creationId xmlns:p14="http://schemas.microsoft.com/office/powerpoint/2010/main" val="1321736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/>
              <a:t>RASTLINSTVO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11410"/>
            <a:ext cx="2808312" cy="26740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556792"/>
            <a:ext cx="4800946" cy="3183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9736" y="522920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/>
              <a:t>PLANIKA</a:t>
            </a:r>
          </a:p>
        </p:txBody>
      </p:sp>
    </p:spTree>
    <p:extLst>
      <p:ext uri="{BB962C8B-B14F-4D97-AF65-F5344CB8AC3E}">
        <p14:creationId xmlns:p14="http://schemas.microsoft.com/office/powerpoint/2010/main" val="201949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196752"/>
            <a:ext cx="3024336" cy="4661822"/>
          </a:xfrm>
        </p:spPr>
      </p:pic>
      <p:sp>
        <p:nvSpPr>
          <p:cNvPr id="6" name="TextBox 5"/>
          <p:cNvSpPr txBox="1"/>
          <p:nvPr/>
        </p:nvSpPr>
        <p:spPr>
          <a:xfrm>
            <a:off x="6960097" y="3429001"/>
            <a:ext cx="1915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MURKA</a:t>
            </a:r>
          </a:p>
        </p:txBody>
      </p:sp>
    </p:spTree>
    <p:extLst>
      <p:ext uri="{BB962C8B-B14F-4D97-AF65-F5344CB8AC3E}">
        <p14:creationId xmlns:p14="http://schemas.microsoft.com/office/powerpoint/2010/main" val="152769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880658" y="783772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ŽIVALSTVO</a:t>
            </a:r>
          </a:p>
          <a:p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767444" y="1123405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Med živalmi v Alpskem svetu sta najbolj prepoznavna </a:t>
            </a:r>
            <a:r>
              <a:rPr lang="sl-SI" sz="2200" b="1" dirty="0"/>
              <a:t>gams in kozorog</a:t>
            </a:r>
            <a:r>
              <a:rPr lang="sl-SI" sz="2200" dirty="0"/>
              <a:t>. </a:t>
            </a:r>
          </a:p>
        </p:txBody>
      </p:sp>
      <p:pic>
        <p:nvPicPr>
          <p:cNvPr id="4" name="Slika 3" descr="Živali - animals - Gams-na paši - Foto galerija - Marjan Cigoj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65" y="1814965"/>
            <a:ext cx="3900352" cy="3114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3056710" y="5077097"/>
            <a:ext cx="72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gams</a:t>
            </a:r>
          </a:p>
        </p:txBody>
      </p:sp>
      <p:pic>
        <p:nvPicPr>
          <p:cNvPr id="6" name="Slika 5" descr="C:\Users\MajaC\AppData\Local\Microsoft\Windows\INetCache\Content.MSO\5DCAF6A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65" y="1781921"/>
            <a:ext cx="4066358" cy="31471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/>
          <p:cNvSpPr txBox="1"/>
          <p:nvPr/>
        </p:nvSpPr>
        <p:spPr>
          <a:xfrm>
            <a:off x="8094618" y="4972013"/>
            <a:ext cx="102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kozorog</a:t>
            </a:r>
          </a:p>
        </p:txBody>
      </p:sp>
    </p:spTree>
    <p:extLst>
      <p:ext uri="{BB962C8B-B14F-4D97-AF65-F5344CB8AC3E}">
        <p14:creationId xmlns:p14="http://schemas.microsoft.com/office/powerpoint/2010/main" val="348573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700808"/>
            <a:ext cx="3460838" cy="25922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00808"/>
            <a:ext cx="3528392" cy="3544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9656" y="508518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SVIŠČ</a:t>
            </a:r>
          </a:p>
        </p:txBody>
      </p:sp>
    </p:spTree>
    <p:extLst>
      <p:ext uri="{BB962C8B-B14F-4D97-AF65-F5344CB8AC3E}">
        <p14:creationId xmlns:p14="http://schemas.microsoft.com/office/powerpoint/2010/main" val="32150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581150"/>
            <a:ext cx="4608512" cy="3438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5800" y="537321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ZVONČNICA</a:t>
            </a:r>
          </a:p>
        </p:txBody>
      </p:sp>
    </p:spTree>
    <p:extLst>
      <p:ext uri="{BB962C8B-B14F-4D97-AF65-F5344CB8AC3E}">
        <p14:creationId xmlns:p14="http://schemas.microsoft.com/office/powerpoint/2010/main" val="3982976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97775" y="714102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Poleg njiju tu živi alpski svizec, jelenjad in srnjad, planinski zajci, lisice, jazbec in tudi medved. </a:t>
            </a:r>
          </a:p>
        </p:txBody>
      </p:sp>
      <p:pic>
        <p:nvPicPr>
          <p:cNvPr id="3" name="Slika 2" descr="Naturephoto-tone » Blog Archive » Alpski svize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66" y="1371056"/>
            <a:ext cx="2849880" cy="197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LD VIDEŽ KOZINA - NAVADNI JELEN - JELENJA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73" y="1826396"/>
            <a:ext cx="2110740" cy="188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rnjad by Uroš (@d00m) | Galerija - Slo-Foto.n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5" y="1491660"/>
            <a:ext cx="2433502" cy="230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Ostali sesalci - Planinski zajec (Lepus timidus) - Lovci - fotograf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52" y="4029347"/>
            <a:ext cx="216344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LD VIDEŽ KOZINA - LISIC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33" y="4006487"/>
            <a:ext cx="231648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Svet24.si - Upokojenca je napadel orjaški jazbec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02" y="4208417"/>
            <a:ext cx="2225040" cy="164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25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97775" y="714102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Alpske pokrajine so dom </a:t>
            </a:r>
            <a:r>
              <a:rPr lang="sl-SI" sz="2200" b="1" dirty="0"/>
              <a:t>številnih ptic</a:t>
            </a:r>
            <a:r>
              <a:rPr lang="sl-SI" sz="2200" dirty="0"/>
              <a:t>.</a:t>
            </a:r>
          </a:p>
        </p:txBody>
      </p:sp>
      <p:pic>
        <p:nvPicPr>
          <p:cNvPr id="3" name="Slika 2" descr="Matjaž Jarc: O čem pojejo ptice - AR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1808797"/>
            <a:ext cx="5760720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865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56069"/>
            <a:ext cx="2952328" cy="23014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04664"/>
            <a:ext cx="3312368" cy="2204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4509121"/>
            <a:ext cx="6012690" cy="1988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87" y="3212976"/>
            <a:ext cx="1230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dirty="0"/>
              <a:t>KAVKA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7252" y="3212976"/>
            <a:ext cx="3933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RUŠEVEC (DIVJI PETELIN)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8175" y="3710810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PLANINSKI OREL</a:t>
            </a:r>
          </a:p>
        </p:txBody>
      </p:sp>
      <p:cxnSp>
        <p:nvCxnSpPr>
          <p:cNvPr id="11" name="Straight Arrow Connector 10"/>
          <p:cNvCxnSpPr>
            <a:endCxn id="7" idx="0"/>
          </p:cNvCxnSpPr>
          <p:nvPr/>
        </p:nvCxnSpPr>
        <p:spPr>
          <a:xfrm>
            <a:off x="3510887" y="2780929"/>
            <a:ext cx="1" cy="432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976320" y="2717305"/>
            <a:ext cx="0" cy="432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2"/>
          </p:cNvCxnSpPr>
          <p:nvPr/>
        </p:nvCxnSpPr>
        <p:spPr>
          <a:xfrm flipV="1">
            <a:off x="6150018" y="4172474"/>
            <a:ext cx="237245" cy="264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92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/>
              <a:t>ŽIVALSTVO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628800"/>
            <a:ext cx="3679097" cy="24482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628775"/>
            <a:ext cx="3494112" cy="2482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7848" y="4797153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/>
              <a:t>GAMS</a:t>
            </a:r>
          </a:p>
        </p:txBody>
      </p:sp>
    </p:spTree>
    <p:extLst>
      <p:ext uri="{BB962C8B-B14F-4D97-AF65-F5344CB8AC3E}">
        <p14:creationId xmlns:p14="http://schemas.microsoft.com/office/powerpoint/2010/main" val="279038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1098371" y="801189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VODOVJE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168039" y="1262742"/>
            <a:ext cx="102924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 Alpskem svetu izvirajo številne </a:t>
            </a:r>
            <a:r>
              <a:rPr lang="sl-SI" sz="2200" b="1" dirty="0"/>
              <a:t>reke</a:t>
            </a:r>
            <a:r>
              <a:rPr lang="sl-SI" sz="2200" dirty="0"/>
              <a:t>, ki so na svoji poti izdolble doline. To so reka Sava, Soča in Savinja.</a:t>
            </a:r>
          </a:p>
        </p:txBody>
      </p:sp>
      <p:pic>
        <p:nvPicPr>
          <p:cNvPr id="5" name="Slika 4" descr="Izvir Soče | Dolina Soče - Sloveni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30" y="2227761"/>
            <a:ext cx="4060281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oca 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61" y="2227761"/>
            <a:ext cx="3973829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4781006" y="562573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SOČA</a:t>
            </a:r>
          </a:p>
        </p:txBody>
      </p:sp>
    </p:spTree>
    <p:extLst>
      <p:ext uri="{BB962C8B-B14F-4D97-AF65-F5344CB8AC3E}">
        <p14:creationId xmlns:p14="http://schemas.microsoft.com/office/powerpoint/2010/main" val="27528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556791"/>
            <a:ext cx="3909680" cy="25922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556792"/>
            <a:ext cx="3024336" cy="4544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3632" y="4869160"/>
            <a:ext cx="2952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/>
              <a:t>KOZOROG</a:t>
            </a:r>
          </a:p>
        </p:txBody>
      </p:sp>
    </p:spTree>
    <p:extLst>
      <p:ext uri="{BB962C8B-B14F-4D97-AF65-F5344CB8AC3E}">
        <p14:creationId xmlns:p14="http://schemas.microsoft.com/office/powerpoint/2010/main" val="2629530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6"/>
            <a:ext cx="4248472" cy="28586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3284985"/>
            <a:ext cx="4320285" cy="29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7608" y="4365105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/>
              <a:t>JAZBEC</a:t>
            </a:r>
          </a:p>
        </p:txBody>
      </p:sp>
    </p:spTree>
    <p:extLst>
      <p:ext uri="{BB962C8B-B14F-4D97-AF65-F5344CB8AC3E}">
        <p14:creationId xmlns:p14="http://schemas.microsoft.com/office/powerpoint/2010/main" val="1539388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32656"/>
            <a:ext cx="4248472" cy="28323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71" y="2564904"/>
            <a:ext cx="4194375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0" y="4185084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/>
              <a:t>ALPSKI SVIZEC</a:t>
            </a:r>
          </a:p>
        </p:txBody>
      </p:sp>
    </p:spTree>
    <p:extLst>
      <p:ext uri="{BB962C8B-B14F-4D97-AF65-F5344CB8AC3E}">
        <p14:creationId xmlns:p14="http://schemas.microsoft.com/office/powerpoint/2010/main" val="1264836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PLANINSKI ZAJEC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40768"/>
            <a:ext cx="3369974" cy="2808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2955843"/>
            <a:ext cx="460268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SRNJAD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412776"/>
            <a:ext cx="5616624" cy="4457638"/>
          </a:xfrm>
        </p:spPr>
      </p:pic>
    </p:spTree>
    <p:extLst>
      <p:ext uri="{BB962C8B-B14F-4D97-AF65-F5344CB8AC3E}">
        <p14:creationId xmlns:p14="http://schemas.microsoft.com/office/powerpoint/2010/main" val="949358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681846" y="495029"/>
            <a:ext cx="9601196" cy="7851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b="1" dirty="0">
                <a:solidFill>
                  <a:srgbClr val="FF0000"/>
                </a:solidFill>
              </a:rPr>
              <a:t>ALPSKI SVET -VISOKOGORJE</a:t>
            </a:r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1394462" y="1280161"/>
            <a:ext cx="2176051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DEJAVNOSTI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394462" y="1741714"/>
            <a:ext cx="9970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Ljudje so svoje dejavnosti </a:t>
            </a:r>
            <a:r>
              <a:rPr lang="sl-SI" sz="2200" dirty="0">
                <a:solidFill>
                  <a:srgbClr val="FF0000"/>
                </a:solidFill>
              </a:rPr>
              <a:t>prilagodili naravnim značilnostim</a:t>
            </a:r>
            <a:r>
              <a:rPr lang="sl-SI" sz="2200" dirty="0"/>
              <a:t>. V preteklosti so se prebivalci preživljali predvsem z živinorejo, gozdarstvom in skromnim poljedelstvom. </a:t>
            </a:r>
          </a:p>
        </p:txBody>
      </p:sp>
      <p:pic>
        <p:nvPicPr>
          <p:cNvPr id="10" name="Slika 9" descr="C:\Users\MajaC\Downloads\20201117_13501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21163" r="2910" b="17330"/>
          <a:stretch/>
        </p:blipFill>
        <p:spPr bwMode="auto">
          <a:xfrm>
            <a:off x="2830287" y="2511155"/>
            <a:ext cx="6226628" cy="3671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3683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02279" y="714102"/>
            <a:ext cx="102924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Danes pa se je v območju gozdov razvilo </a:t>
            </a:r>
            <a:r>
              <a:rPr lang="sl-SI" sz="2200" dirty="0">
                <a:solidFill>
                  <a:srgbClr val="FF0000"/>
                </a:solidFill>
              </a:rPr>
              <a:t>gozdarstvo</a:t>
            </a:r>
            <a:r>
              <a:rPr lang="sl-SI" sz="2200" dirty="0"/>
              <a:t> in z njim povezana lesna industrija. </a:t>
            </a:r>
          </a:p>
        </p:txBody>
      </p:sp>
      <p:pic>
        <p:nvPicPr>
          <p:cNvPr id="9" name="Slika 8" descr="Alpe - kmetijstvo in gozdarstv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75" y="1197324"/>
            <a:ext cx="3219450" cy="286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C:\Users\MajaC\AppData\Local\Microsoft\Windows\INetCache\Content.MSO\707F6370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59" y="4302764"/>
            <a:ext cx="3147060" cy="14554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2683600" y="5813294"/>
            <a:ext cx="8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Alples</a:t>
            </a:r>
            <a:endParaRPr lang="sl-SI" dirty="0"/>
          </a:p>
        </p:txBody>
      </p:sp>
      <p:pic>
        <p:nvPicPr>
          <p:cNvPr id="11" name="Slika 10" descr="Jelovica postala edini slovenski proizvajalec lesenih hiš s certifikatom  PEFC | Dnevni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81" y="1279065"/>
            <a:ext cx="2842260" cy="22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jeZBesedilom 12"/>
          <p:cNvSpPr txBox="1"/>
          <p:nvPr/>
        </p:nvSpPr>
        <p:spPr>
          <a:xfrm>
            <a:off x="6209211" y="3849376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Jelovica </a:t>
            </a:r>
          </a:p>
        </p:txBody>
      </p:sp>
      <p:pic>
        <p:nvPicPr>
          <p:cNvPr id="14" name="Slika 13" descr="Lip Bled: pri izdelavi notranjih vrat uspešno tekmujejo tudi z Nemc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24" y="1622038"/>
            <a:ext cx="3531870" cy="273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jeZBesedilom 14"/>
          <p:cNvSpPr txBox="1"/>
          <p:nvPr/>
        </p:nvSpPr>
        <p:spPr>
          <a:xfrm>
            <a:off x="9183188" y="4538879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Lip Bled</a:t>
            </a:r>
          </a:p>
        </p:txBody>
      </p:sp>
      <p:pic>
        <p:nvPicPr>
          <p:cNvPr id="16" name="Slika 15" descr="ŽIVETI V ALPAH « Razgled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11" y="3873915"/>
            <a:ext cx="2769326" cy="2108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211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80656" y="765962"/>
            <a:ext cx="84462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 položnejših pobočjih so gozd izkrčili za </a:t>
            </a:r>
            <a:r>
              <a:rPr lang="sl-SI" sz="2200" dirty="0">
                <a:solidFill>
                  <a:srgbClr val="FF0000"/>
                </a:solidFill>
              </a:rPr>
              <a:t>planinske pašnike</a:t>
            </a:r>
            <a:r>
              <a:rPr lang="sl-SI" sz="2200" dirty="0"/>
              <a:t>. </a:t>
            </a:r>
            <a:endParaRPr lang="sl-SI" sz="2200" b="1" dirty="0"/>
          </a:p>
        </p:txBody>
      </p:sp>
      <p:pic>
        <p:nvPicPr>
          <p:cNvPr id="7" name="Slika 6" descr="Volčji Grad | Velika planina – informacije o izlet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26" y="1476103"/>
            <a:ext cx="3964033" cy="235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Vodniška komisija [Planinska zveza Slovenije] .: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88" y="1650275"/>
            <a:ext cx="5033012" cy="374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S kravami v planinski raj Zgornje Krme | Jost Ganta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58" y="3944983"/>
            <a:ext cx="3618956" cy="217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20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06486" y="714103"/>
            <a:ext cx="10841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Najpomembnejša gospodarska dejavnost v Alpskem svetu pa je </a:t>
            </a:r>
            <a:r>
              <a:rPr lang="sl-SI" sz="2200" dirty="0">
                <a:solidFill>
                  <a:srgbClr val="FF0000"/>
                </a:solidFill>
              </a:rPr>
              <a:t>turizem</a:t>
            </a:r>
            <a:r>
              <a:rPr lang="sl-SI" sz="2200" dirty="0"/>
              <a:t>. V visokogorju se je zelo razvil </a:t>
            </a:r>
            <a:r>
              <a:rPr lang="sl-SI" sz="2200" dirty="0">
                <a:solidFill>
                  <a:srgbClr val="FF0000"/>
                </a:solidFill>
              </a:rPr>
              <a:t>smučarski in gorniški turizem. </a:t>
            </a:r>
            <a:endParaRPr lang="sl-SI" sz="2200" dirty="0"/>
          </a:p>
        </p:txBody>
      </p:sp>
      <p:pic>
        <p:nvPicPr>
          <p:cNvPr id="13" name="Slika 12" descr="C:\Users\MajaC\AppData\Local\Microsoft\Windows\INetCache\Content.MSO\616C2FBC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23209"/>
            <a:ext cx="2659380" cy="1722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jeZBesedilom 10"/>
          <p:cNvSpPr txBox="1"/>
          <p:nvPr/>
        </p:nvSpPr>
        <p:spPr>
          <a:xfrm>
            <a:off x="1915886" y="3445329"/>
            <a:ext cx="1532708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gorništvo</a:t>
            </a:r>
          </a:p>
        </p:txBody>
      </p:sp>
      <p:pic>
        <p:nvPicPr>
          <p:cNvPr id="14" name="Slika 13" descr="Motivacija za pohodništvo: Trije tipi pohodnikov | Šport | Motiviran.s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03" y="1396552"/>
            <a:ext cx="358838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jeZBesedilom 14"/>
          <p:cNvSpPr txBox="1"/>
          <p:nvPr/>
        </p:nvSpPr>
        <p:spPr>
          <a:xfrm>
            <a:off x="5360672" y="3134361"/>
            <a:ext cx="1532708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pohodništvo</a:t>
            </a:r>
          </a:p>
        </p:txBody>
      </p:sp>
      <p:pic>
        <p:nvPicPr>
          <p:cNvPr id="16" name="Slika 15" descr="TD Dovje-Mojstrana | Sportaktivitäten | Alpinismu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07" y="1594034"/>
            <a:ext cx="2148840" cy="1546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oljeZBesedilom 16"/>
          <p:cNvSpPr txBox="1"/>
          <p:nvPr/>
        </p:nvSpPr>
        <p:spPr>
          <a:xfrm>
            <a:off x="8991599" y="3267890"/>
            <a:ext cx="1532708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alpinizem</a:t>
            </a:r>
          </a:p>
        </p:txBody>
      </p:sp>
      <p:pic>
        <p:nvPicPr>
          <p:cNvPr id="18" name="Slika 17" descr="Gorsko kolesarjenje za začetnike | Hervis S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87" y="3910335"/>
            <a:ext cx="2866434" cy="17756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PoljeZBesedilom 18"/>
          <p:cNvSpPr txBox="1"/>
          <p:nvPr/>
        </p:nvSpPr>
        <p:spPr>
          <a:xfrm>
            <a:off x="2134258" y="5767803"/>
            <a:ext cx="242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gorsko kolesarjenje</a:t>
            </a:r>
          </a:p>
        </p:txBody>
      </p:sp>
      <p:pic>
        <p:nvPicPr>
          <p:cNvPr id="20" name="Slika 19" descr="Canyoning Jerečica (dolga) - Kibuba, pustolovščina na obzorju: Spletna  trgovina z gorniško oprem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19" y="3517538"/>
            <a:ext cx="2270760" cy="24307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oljeZBesedilom 20"/>
          <p:cNvSpPr txBox="1"/>
          <p:nvPr/>
        </p:nvSpPr>
        <p:spPr>
          <a:xfrm>
            <a:off x="5765073" y="5858690"/>
            <a:ext cx="1532708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/>
              <a:t>soteskanje</a:t>
            </a:r>
            <a:endParaRPr lang="sl-SI" dirty="0"/>
          </a:p>
        </p:txBody>
      </p:sp>
      <p:pic>
        <p:nvPicPr>
          <p:cNvPr id="22" name="Slika 21" descr="JP &amp; ZM Center | Camp Gabrj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84" y="3598090"/>
            <a:ext cx="2331085" cy="20040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oljeZBesedilom 22"/>
          <p:cNvSpPr txBox="1"/>
          <p:nvPr/>
        </p:nvSpPr>
        <p:spPr>
          <a:xfrm>
            <a:off x="8991599" y="5685974"/>
            <a:ext cx="209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jadralno padalstvo</a:t>
            </a:r>
          </a:p>
        </p:txBody>
      </p:sp>
    </p:spTree>
    <p:extLst>
      <p:ext uri="{BB962C8B-B14F-4D97-AF65-F5344CB8AC3E}">
        <p14:creationId xmlns:p14="http://schemas.microsoft.com/office/powerpoint/2010/main" val="1300269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Vse te dejavnosti pa so omejene v </a:t>
            </a:r>
            <a:r>
              <a:rPr lang="sl-SI" sz="2200" dirty="0">
                <a:solidFill>
                  <a:srgbClr val="FF0000"/>
                </a:solidFill>
              </a:rPr>
              <a:t>Triglavskem narodnem parku</a:t>
            </a:r>
            <a:r>
              <a:rPr lang="sl-SI" sz="2200" dirty="0"/>
              <a:t>, edini narodni park v Sloveniji. To je zaščiten del pokrajine v Julijskih Alpah, kjer veljajo posebna pravila, katerih se moramo vsi držati.  </a:t>
            </a:r>
          </a:p>
        </p:txBody>
      </p:sp>
      <p:pic>
        <p:nvPicPr>
          <p:cNvPr id="1026" name="Picture 2" descr="Triglavski narodni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6" y="1550126"/>
            <a:ext cx="8055428" cy="45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6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elenci - Izvir Save Dolin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" y="685799"/>
            <a:ext cx="3241677" cy="27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točje Save Dolinke in Save Bohinj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2" y="1966253"/>
            <a:ext cx="4216128" cy="29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1006" y="562573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SAVA</a:t>
            </a:r>
          </a:p>
        </p:txBody>
      </p:sp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59" y="758125"/>
            <a:ext cx="3086469" cy="438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C:\Users\MajaC\AppData\Local\Microsoft\Windows\INetCache\Content.MSO\D72A76B5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7" y="3577590"/>
            <a:ext cx="174498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263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 obrobju parka so table, ki nas opozarjajo, da vstopamo v območje parka, kjer določenih stvari ne smemo početi.</a:t>
            </a:r>
          </a:p>
        </p:txBody>
      </p:sp>
      <p:pic>
        <p:nvPicPr>
          <p:cNvPr id="10" name="Slika 9" descr="Župani bi Triglavski narodni park najraje upravljali kar sami | Dnevnik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r="27239"/>
          <a:stretch/>
        </p:blipFill>
        <p:spPr bwMode="auto">
          <a:xfrm>
            <a:off x="7561218" y="1376407"/>
            <a:ext cx="3200400" cy="4580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Bohinjski župan Bratuškovo poziva k zaustavitvi rušenj črnih gradenj v  TNP-ju - siol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17" y="1697311"/>
            <a:ext cx="5582194" cy="42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80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4EA82C89-18B4-4799-811C-8F9B1148B2E1}"/>
              </a:ext>
            </a:extLst>
          </p:cNvPr>
          <p:cNvSpPr txBox="1"/>
          <p:nvPr/>
        </p:nvSpPr>
        <p:spPr>
          <a:xfrm>
            <a:off x="808892" y="685800"/>
            <a:ext cx="1079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ZAPIS V ZVEZEK IN REŠEVANJE DELOVNEGA ZVEZKA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38BBBC2-1AA7-43F9-8608-60068CDB1C95}"/>
              </a:ext>
            </a:extLst>
          </p:cNvPr>
          <p:cNvSpPr txBox="1"/>
          <p:nvPr/>
        </p:nvSpPr>
        <p:spPr>
          <a:xfrm>
            <a:off x="952500" y="1652955"/>
            <a:ext cx="9759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/>
              <a:t>S POMOČJO UČBENIKA IN POWERPOINT PREDSTAVITVE NAREDI ZAPIS V ZVEZEK O </a:t>
            </a:r>
            <a:r>
              <a:rPr lang="sl-SI" sz="3600" dirty="0">
                <a:solidFill>
                  <a:srgbClr val="00B050"/>
                </a:solidFill>
              </a:rPr>
              <a:t>RASTLINSTVU IN ŽIVALSTVU V ALPSKI POKRAJINI</a:t>
            </a:r>
            <a:r>
              <a:rPr lang="sl-SI" sz="3600" dirty="0"/>
              <a:t>.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4E73BB4-2959-4FA3-AD30-27AD75F7100F}"/>
              </a:ext>
            </a:extLst>
          </p:cNvPr>
          <p:cNvSpPr txBox="1"/>
          <p:nvPr/>
        </p:nvSpPr>
        <p:spPr>
          <a:xfrm>
            <a:off x="1216269" y="4420215"/>
            <a:ext cx="975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DELOVNI ZVEZEK: STRAN 47 NALOGA </a:t>
            </a:r>
            <a:r>
              <a:rPr lang="sl-SI" sz="3200" dirty="0">
                <a:sym typeface="Wingdings" panose="05000000000000000000" pitchFamily="2" charset="2"/>
              </a:rPr>
              <a:t> V KRALJESTVU GAMSA IN KOZOROGA. PREBERI BESEDILO IN REŠI NALOGO 1.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384014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ka Savinja - Zgornja Savinjska D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71" y="923107"/>
            <a:ext cx="5236925" cy="34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ap Rinka - Izvir Savinje | Mapio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67" y="844730"/>
            <a:ext cx="4484915" cy="51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690949" y="526868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SAVINJA</a:t>
            </a:r>
          </a:p>
        </p:txBody>
      </p:sp>
    </p:spTree>
    <p:extLst>
      <p:ext uri="{BB962C8B-B14F-4D97-AF65-F5344CB8AC3E}">
        <p14:creationId xmlns:p14="http://schemas.microsoft.com/office/powerpoint/2010/main" val="100641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80656" y="765962"/>
            <a:ext cx="84462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Za ledeniki iz ledenih dob so ostala </a:t>
            </a:r>
            <a:r>
              <a:rPr lang="sl-SI" sz="2200" b="1" dirty="0"/>
              <a:t>jezera.</a:t>
            </a:r>
          </a:p>
        </p:txBody>
      </p:sp>
      <p:pic>
        <p:nvPicPr>
          <p:cNvPr id="3" name="Slika 2" descr="Osvežitev v Bohinju - Primorske no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4" y="1294856"/>
            <a:ext cx="4789169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2090057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Bohinjsko jezero</a:t>
            </a:r>
          </a:p>
        </p:txBody>
      </p:sp>
      <p:pic>
        <p:nvPicPr>
          <p:cNvPr id="5" name="Slika 4" descr="Challenge srednja razdalja - Challenge Bl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28" y="1294856"/>
            <a:ext cx="4814752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150280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Blejsko jezero</a:t>
            </a:r>
          </a:p>
        </p:txBody>
      </p:sp>
    </p:spTree>
    <p:extLst>
      <p:ext uri="{BB962C8B-B14F-4D97-AF65-F5344CB8AC3E}">
        <p14:creationId xmlns:p14="http://schemas.microsoft.com/office/powerpoint/2010/main" val="212663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rnsko jezero | Vsa slovenska jezera | Moja jezer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57" y="1489165"/>
            <a:ext cx="4142560" cy="3675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2090057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Krnsko jezero</a:t>
            </a:r>
          </a:p>
        </p:txBody>
      </p:sp>
      <p:pic>
        <p:nvPicPr>
          <p:cNvPr id="4" name="Slika 3" descr="Moja Planeta - Triglavska jezera - Ledvica. Slovenija. | Faceb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33" y="1489165"/>
            <a:ext cx="223266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o Dolini sedmerih Triglavskih jezer na Triglav – Bojan Ambrožič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98" y="2388325"/>
            <a:ext cx="2491740" cy="2072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911737" y="5043425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Triglavska jezera</a:t>
            </a:r>
          </a:p>
        </p:txBody>
      </p:sp>
    </p:spTree>
    <p:extLst>
      <p:ext uri="{BB962C8B-B14F-4D97-AF65-F5344CB8AC3E}">
        <p14:creationId xmlns:p14="http://schemas.microsoft.com/office/powerpoint/2010/main" val="109664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880658" y="783772"/>
            <a:ext cx="1949628" cy="46155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RASTLINSTVO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880657" y="1158240"/>
            <a:ext cx="10841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Z večanjem nadmorske višine se rastlinstvo spreminja. Zaradi </a:t>
            </a:r>
            <a:r>
              <a:rPr lang="sl-SI" sz="2200" b="1" dirty="0"/>
              <a:t>nizkih temperatur</a:t>
            </a:r>
            <a:r>
              <a:rPr lang="sl-SI" sz="2200" dirty="0"/>
              <a:t>, </a:t>
            </a:r>
            <a:r>
              <a:rPr lang="sl-SI" sz="2200" b="1" dirty="0"/>
              <a:t>strmih pobočij</a:t>
            </a:r>
            <a:r>
              <a:rPr lang="sl-SI" sz="2200" dirty="0"/>
              <a:t> in </a:t>
            </a:r>
            <a:r>
              <a:rPr lang="sl-SI" sz="2200" b="1" dirty="0"/>
              <a:t>malo prsti </a:t>
            </a:r>
            <a:r>
              <a:rPr lang="sl-SI" sz="2200" dirty="0"/>
              <a:t>so se v gorah izoblikovali </a:t>
            </a:r>
            <a:r>
              <a:rPr lang="sl-SI" sz="2200" b="1" dirty="0"/>
              <a:t>rastlinski višinski pasovi</a:t>
            </a:r>
            <a:r>
              <a:rPr lang="sl-SI" sz="2200" dirty="0"/>
              <a:t>.</a:t>
            </a:r>
          </a:p>
        </p:txBody>
      </p:sp>
      <p:pic>
        <p:nvPicPr>
          <p:cNvPr id="5" name="Slika 4" descr="Družb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6" y="1934981"/>
            <a:ext cx="6003472" cy="4217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3735978" y="2327790"/>
            <a:ext cx="10450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skalovje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959532" y="3081082"/>
            <a:ext cx="244275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gorski travniki, ruševje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369107" y="4387711"/>
            <a:ext cx="162360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mešani gozd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3592287" y="4203045"/>
            <a:ext cx="153706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iglasti  gozd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658394" y="4913555"/>
            <a:ext cx="190064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listnati gozd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5691052" y="3549730"/>
            <a:ext cx="171123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/>
              <a:t>gozdna meja</a:t>
            </a:r>
          </a:p>
        </p:txBody>
      </p:sp>
      <p:cxnSp>
        <p:nvCxnSpPr>
          <p:cNvPr id="12" name="Raven puščični povezovalnik 11"/>
          <p:cNvCxnSpPr>
            <a:stCxn id="10" idx="1"/>
          </p:cNvCxnSpPr>
          <p:nvPr/>
        </p:nvCxnSpPr>
        <p:spPr>
          <a:xfrm flipH="1">
            <a:off x="4959532" y="3734396"/>
            <a:ext cx="731520" cy="712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Nad </a:t>
            </a:r>
            <a:r>
              <a:rPr lang="sl-SI" sz="2200" b="1" dirty="0"/>
              <a:t>gozdno mejo</a:t>
            </a:r>
            <a:r>
              <a:rPr lang="sl-SI" sz="2200" dirty="0"/>
              <a:t> (meja, do katere raste gozd in je od 1600-1800 m visoko) rastejo le še </a:t>
            </a:r>
            <a:r>
              <a:rPr lang="sl-SI" sz="2200" b="1" dirty="0"/>
              <a:t>posamezna drevesa</a:t>
            </a:r>
            <a:r>
              <a:rPr lang="sl-SI" sz="2200" dirty="0"/>
              <a:t>, </a:t>
            </a:r>
            <a:r>
              <a:rPr lang="sl-SI" sz="2200" b="1" dirty="0"/>
              <a:t>ruševje</a:t>
            </a:r>
            <a:r>
              <a:rPr lang="sl-SI" sz="2200" dirty="0"/>
              <a:t> in </a:t>
            </a:r>
            <a:r>
              <a:rPr lang="sl-SI" sz="2200" b="1" dirty="0"/>
              <a:t>gorsko travniško rastlinstvo</a:t>
            </a:r>
            <a:r>
              <a:rPr lang="sl-SI" sz="2200" dirty="0"/>
              <a:t>. Najvišji vrhovi so iz </a:t>
            </a:r>
            <a:r>
              <a:rPr lang="sl-SI" sz="2200" b="1" dirty="0"/>
              <a:t>skalovja</a:t>
            </a:r>
            <a:r>
              <a:rPr lang="sl-SI" sz="2200" dirty="0"/>
              <a:t>.</a:t>
            </a:r>
          </a:p>
        </p:txBody>
      </p:sp>
      <p:pic>
        <p:nvPicPr>
          <p:cNvPr id="5" name="Slika 4" descr="https://upload.wikimedia.org/wikipedia/commons/thumb/7/71/Slovenia_%2811663526455%29.jpg/1280px-Slovenia_%281166352645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27" y="1553211"/>
            <a:ext cx="3387090" cy="215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MajaC\AppData\Local\Microsoft\Windows\INetCache\Content.MSO\500F770C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04" y="1483543"/>
            <a:ext cx="3518262" cy="235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Bohinjska perunika in druge gorske lepotice | Dnevni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59" y="3978539"/>
            <a:ext cx="3395798" cy="218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Katera drevesa zdravijo kaj? Spoznajmo moč drevesa - zdravilca specialista  - Klepet ob kav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40" y="3838949"/>
            <a:ext cx="3561034" cy="226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98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680" y="1700808"/>
            <a:ext cx="7846640" cy="3456383"/>
          </a:xfrm>
        </p:spPr>
        <p:txBody>
          <a:bodyPr>
            <a:noAutofit/>
          </a:bodyPr>
          <a:lstStyle/>
          <a:p>
            <a:pPr algn="ctr"/>
            <a:r>
              <a:rPr lang="sl-SI" b="1" dirty="0"/>
              <a:t>RASTLINSTVO IN ŽIVALSTVO ALPSKIH POKRAJIN</a:t>
            </a:r>
          </a:p>
        </p:txBody>
      </p:sp>
    </p:spTree>
    <p:extLst>
      <p:ext uri="{BB962C8B-B14F-4D97-AF65-F5344CB8AC3E}">
        <p14:creationId xmlns:p14="http://schemas.microsoft.com/office/powerpoint/2010/main" val="3254327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602</TotalTime>
  <Words>435</Words>
  <Application>Microsoft Office PowerPoint</Application>
  <PresentationFormat>Širokozaslonsko</PresentationFormat>
  <Paragraphs>69</Paragraphs>
  <Slides>31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35" baseType="lpstr">
      <vt:lpstr>Arial</vt:lpstr>
      <vt:lpstr>Garamond</vt:lpstr>
      <vt:lpstr>Wingdings</vt:lpstr>
      <vt:lpstr>Naravno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RASTLINSTVO IN ŽIVALSTVO ALPSKIH POKRAJIN</vt:lpstr>
      <vt:lpstr>PowerPointova predstavitev</vt:lpstr>
      <vt:lpstr>RASTLINSTVO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PTICE</vt:lpstr>
      <vt:lpstr>ŽIVALSTVO</vt:lpstr>
      <vt:lpstr>PowerPointova predstavitev</vt:lpstr>
      <vt:lpstr>PowerPointova predstavitev</vt:lpstr>
      <vt:lpstr>PowerPointova predstavitev</vt:lpstr>
      <vt:lpstr>PLANINSKI ZAJEC</vt:lpstr>
      <vt:lpstr>SRNJAD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ALPSKI IN PREDALPSKI SVET</dc:title>
  <dc:creator>MajaC</dc:creator>
  <cp:lastModifiedBy>OŠ Lenart 03</cp:lastModifiedBy>
  <cp:revision>71</cp:revision>
  <dcterms:created xsi:type="dcterms:W3CDTF">2020-11-14T18:20:35Z</dcterms:created>
  <dcterms:modified xsi:type="dcterms:W3CDTF">2021-11-21T17:28:17Z</dcterms:modified>
</cp:coreProperties>
</file>