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58" r:id="rId4"/>
    <p:sldId id="261" r:id="rId5"/>
    <p:sldId id="257" r:id="rId6"/>
    <p:sldId id="260" r:id="rId7"/>
  </p:sldIdLst>
  <p:sldSz cx="12192000" cy="6858000"/>
  <p:notesSz cx="6858000" cy="9144000"/>
  <p:defaultTextStyle>
    <a:defPPr>
      <a:defRPr lang="sl-S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1" d="100"/>
          <a:sy n="81" d="100"/>
        </p:scale>
        <p:origin x="725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l-SI"/>
              <a:t>Uredite slog naslova matrice</a:t>
            </a:r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l-SI"/>
              <a:t>Uredite slog podnaslova matrice</a:t>
            </a:r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B0EB68-70B6-476F-B4D1-2A83FBF39635}" type="datetimeFigureOut">
              <a:rPr lang="sl-SI" smtClean="0"/>
              <a:t>9. 02. 2022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978DA7-9095-4A90-A2DB-389DFEBE99CC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5153191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Uredite slog naslova matrice</a:t>
            </a:r>
          </a:p>
        </p:txBody>
      </p:sp>
      <p:sp>
        <p:nvSpPr>
          <p:cNvPr id="3" name="Označba mesta navpičnega besedil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B0EB68-70B6-476F-B4D1-2A83FBF39635}" type="datetimeFigureOut">
              <a:rPr lang="sl-SI" smtClean="0"/>
              <a:t>9. 02. 2022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978DA7-9095-4A90-A2DB-389DFEBE99CC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41656019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vpični naslov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sl-SI"/>
              <a:t>Uredite slog naslova matrice</a:t>
            </a:r>
          </a:p>
        </p:txBody>
      </p:sp>
      <p:sp>
        <p:nvSpPr>
          <p:cNvPr id="3" name="Označba mesta navpičnega besedila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B0EB68-70B6-476F-B4D1-2A83FBF39635}" type="datetimeFigureOut">
              <a:rPr lang="sl-SI" smtClean="0"/>
              <a:t>9. 02. 2022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978DA7-9095-4A90-A2DB-389DFEBE99CC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0652825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Uredite slog naslova matrice</a:t>
            </a:r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B0EB68-70B6-476F-B4D1-2A83FBF39635}" type="datetimeFigureOut">
              <a:rPr lang="sl-SI" smtClean="0"/>
              <a:t>9. 02. 2022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978DA7-9095-4A90-A2DB-389DFEBE99CC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7939884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l-SI"/>
              <a:t>Uredite slog naslova matrice</a:t>
            </a:r>
          </a:p>
        </p:txBody>
      </p:sp>
      <p:sp>
        <p:nvSpPr>
          <p:cNvPr id="3" name="Označba mesta besedila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B0EB68-70B6-476F-B4D1-2A83FBF39635}" type="datetimeFigureOut">
              <a:rPr lang="sl-SI" smtClean="0"/>
              <a:t>9. 02. 2022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978DA7-9095-4A90-A2DB-389DFEBE99CC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3777937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Uredite slog naslova matrice</a:t>
            </a:r>
          </a:p>
        </p:txBody>
      </p:sp>
      <p:sp>
        <p:nvSpPr>
          <p:cNvPr id="3" name="Označba mesta vsebine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vsebine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5" name="Označba mest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B0EB68-70B6-476F-B4D1-2A83FBF39635}" type="datetimeFigureOut">
              <a:rPr lang="sl-SI" smtClean="0"/>
              <a:t>9. 02. 2022</a:t>
            </a:fld>
            <a:endParaRPr lang="sl-SI"/>
          </a:p>
        </p:txBody>
      </p:sp>
      <p:sp>
        <p:nvSpPr>
          <p:cNvPr id="6" name="Označba mest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značba mest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978DA7-9095-4A90-A2DB-389DFEBE99CC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6554240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sl-SI"/>
              <a:t>Uredite slog naslova matrice</a:t>
            </a:r>
          </a:p>
        </p:txBody>
      </p:sp>
      <p:sp>
        <p:nvSpPr>
          <p:cNvPr id="3" name="Označba mesta besedila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4" name="Označba mesta vsebine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5" name="Označba mesta besedila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6" name="Označba mesta vsebine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7" name="Označba mesta datum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B0EB68-70B6-476F-B4D1-2A83FBF39635}" type="datetimeFigureOut">
              <a:rPr lang="sl-SI" smtClean="0"/>
              <a:t>9. 02. 2022</a:t>
            </a:fld>
            <a:endParaRPr lang="sl-SI"/>
          </a:p>
        </p:txBody>
      </p:sp>
      <p:sp>
        <p:nvSpPr>
          <p:cNvPr id="8" name="Označba mesta no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9" name="Označba mesta številke diapoz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978DA7-9095-4A90-A2DB-389DFEBE99CC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4483121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Uredite slog naslova matrice</a:t>
            </a:r>
          </a:p>
        </p:txBody>
      </p:sp>
      <p:sp>
        <p:nvSpPr>
          <p:cNvPr id="3" name="Označba mesta datum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B0EB68-70B6-476F-B4D1-2A83FBF39635}" type="datetimeFigureOut">
              <a:rPr lang="sl-SI" smtClean="0"/>
              <a:t>9. 02. 2022</a:t>
            </a:fld>
            <a:endParaRPr lang="sl-SI"/>
          </a:p>
        </p:txBody>
      </p:sp>
      <p:sp>
        <p:nvSpPr>
          <p:cNvPr id="4" name="Označba mesta no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5" name="Označba mesta številke diapoz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978DA7-9095-4A90-A2DB-389DFEBE99CC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1046701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datum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B0EB68-70B6-476F-B4D1-2A83FBF39635}" type="datetimeFigureOut">
              <a:rPr lang="sl-SI" smtClean="0"/>
              <a:t>9. 02. 2022</a:t>
            </a:fld>
            <a:endParaRPr lang="sl-SI"/>
          </a:p>
        </p:txBody>
      </p:sp>
      <p:sp>
        <p:nvSpPr>
          <p:cNvPr id="3" name="Označba mesta no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Označba mesta številke diapoz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978DA7-9095-4A90-A2DB-389DFEBE99CC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7396402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l-SI"/>
              <a:t>Uredite slog naslova matrice</a:t>
            </a:r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besedila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5" name="Označba mest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B0EB68-70B6-476F-B4D1-2A83FBF39635}" type="datetimeFigureOut">
              <a:rPr lang="sl-SI" smtClean="0"/>
              <a:t>9. 02. 2022</a:t>
            </a:fld>
            <a:endParaRPr lang="sl-SI"/>
          </a:p>
        </p:txBody>
      </p:sp>
      <p:sp>
        <p:nvSpPr>
          <p:cNvPr id="6" name="Označba mest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značba mest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978DA7-9095-4A90-A2DB-389DFEBE99CC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5114422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l-SI"/>
              <a:t>Uredite slog naslova matrice</a:t>
            </a:r>
          </a:p>
        </p:txBody>
      </p:sp>
      <p:sp>
        <p:nvSpPr>
          <p:cNvPr id="3" name="Označba mesta slik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l-SI"/>
          </a:p>
        </p:txBody>
      </p:sp>
      <p:sp>
        <p:nvSpPr>
          <p:cNvPr id="4" name="Označba mesta besedila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5" name="Označba mest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B0EB68-70B6-476F-B4D1-2A83FBF39635}" type="datetimeFigureOut">
              <a:rPr lang="sl-SI" smtClean="0"/>
              <a:t>9. 02. 2022</a:t>
            </a:fld>
            <a:endParaRPr lang="sl-SI"/>
          </a:p>
        </p:txBody>
      </p:sp>
      <p:sp>
        <p:nvSpPr>
          <p:cNvPr id="6" name="Označba mest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značba mest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978DA7-9095-4A90-A2DB-389DFEBE99CC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6051515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naslova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l-SI"/>
              <a:t>Uredite slog naslova matrice</a:t>
            </a:r>
          </a:p>
        </p:txBody>
      </p:sp>
      <p:sp>
        <p:nvSpPr>
          <p:cNvPr id="3" name="Označba mesta besedila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B0EB68-70B6-476F-B4D1-2A83FBF39635}" type="datetimeFigureOut">
              <a:rPr lang="sl-SI" smtClean="0"/>
              <a:t>9. 02. 2022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978DA7-9095-4A90-A2DB-389DFEBE99CC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0187498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l-S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371247" y="55609"/>
            <a:ext cx="10515600" cy="1325563"/>
          </a:xfrm>
        </p:spPr>
        <p:txBody>
          <a:bodyPr/>
          <a:lstStyle/>
          <a:p>
            <a:r>
              <a:rPr lang="sl-SI" b="1" dirty="0">
                <a:solidFill>
                  <a:srgbClr val="7030A0"/>
                </a:solidFill>
              </a:rPr>
              <a:t>GOSPODARSTVO – </a:t>
            </a:r>
            <a:r>
              <a:rPr lang="sl-SI" sz="3000" b="1" dirty="0">
                <a:solidFill>
                  <a:srgbClr val="FFC000"/>
                </a:solidFill>
              </a:rPr>
              <a:t>(UČ 74, Atlas 158-159)</a:t>
            </a:r>
          </a:p>
        </p:txBody>
      </p:sp>
      <p:sp>
        <p:nvSpPr>
          <p:cNvPr id="4" name="Pravokotnik 3"/>
          <p:cNvSpPr/>
          <p:nvPr/>
        </p:nvSpPr>
        <p:spPr>
          <a:xfrm>
            <a:off x="184622" y="1288987"/>
            <a:ext cx="5755462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sl-SI" altLang="sl-SI" sz="2000" dirty="0"/>
              <a:t>Gospodarsko </a:t>
            </a:r>
            <a:r>
              <a:rPr lang="sl-SI" altLang="sl-SI" sz="2000" b="1" dirty="0">
                <a:solidFill>
                  <a:srgbClr val="FF0000"/>
                </a:solidFill>
              </a:rPr>
              <a:t>visoko razvita država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l-SI" altLang="sl-SI" sz="2000" dirty="0"/>
              <a:t>Najpomembnejša gospodarska dejavnost je </a:t>
            </a:r>
            <a:r>
              <a:rPr lang="sl-SI" altLang="sl-SI" sz="2000" dirty="0">
                <a:solidFill>
                  <a:srgbClr val="FF0000"/>
                </a:solidFill>
              </a:rPr>
              <a:t>i</a:t>
            </a:r>
            <a:r>
              <a:rPr lang="sl-SI" altLang="sl-SI" sz="2000" b="1" dirty="0">
                <a:solidFill>
                  <a:srgbClr val="FF0000"/>
                </a:solidFill>
              </a:rPr>
              <a:t>ndustrija</a:t>
            </a:r>
            <a:r>
              <a:rPr lang="sl-SI" altLang="sl-SI" sz="2000" dirty="0"/>
              <a:t>, sledita ji </a:t>
            </a:r>
            <a:r>
              <a:rPr lang="sl-SI" altLang="sl-SI" sz="2000" b="1" dirty="0">
                <a:solidFill>
                  <a:srgbClr val="FF0000"/>
                </a:solidFill>
              </a:rPr>
              <a:t>rudarstvo in kmetijstvo</a:t>
            </a:r>
            <a:r>
              <a:rPr lang="sl-SI" altLang="sl-SI" sz="2000" b="1" dirty="0">
                <a:solidFill>
                  <a:schemeClr val="accent4"/>
                </a:solidFill>
              </a:rPr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l-SI" altLang="sl-SI" sz="2000" b="1" dirty="0">
                <a:solidFill>
                  <a:srgbClr val="FF0000"/>
                </a:solidFill>
              </a:rPr>
              <a:t>Visok življenjski standard</a:t>
            </a:r>
          </a:p>
        </p:txBody>
      </p:sp>
      <p:sp>
        <p:nvSpPr>
          <p:cNvPr id="5" name="Pravokotnik 4"/>
          <p:cNvSpPr/>
          <p:nvPr/>
        </p:nvSpPr>
        <p:spPr>
          <a:xfrm>
            <a:off x="218188" y="3545123"/>
            <a:ext cx="4246935" cy="25237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l-SI" altLang="sl-SI" b="1" dirty="0">
                <a:solidFill>
                  <a:srgbClr val="C00000"/>
                </a:solidFill>
              </a:rPr>
              <a:t>POLJEDELSTVO</a:t>
            </a:r>
            <a:endParaRPr lang="sl-SI" altLang="sl-SI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l-SI" altLang="sl-SI" sz="2000" dirty="0"/>
              <a:t>Ob rekah </a:t>
            </a:r>
            <a:r>
              <a:rPr lang="sl-SI" altLang="sl-SI" sz="2000" dirty="0" err="1"/>
              <a:t>Murray</a:t>
            </a:r>
            <a:r>
              <a:rPr lang="sl-SI" altLang="sl-SI" sz="2000" dirty="0"/>
              <a:t> in </a:t>
            </a:r>
            <a:r>
              <a:rPr lang="sl-SI" altLang="sl-SI" sz="2000" dirty="0" err="1"/>
              <a:t>Murrumbidgee</a:t>
            </a:r>
            <a:endParaRPr lang="sl-SI" altLang="sl-SI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sl-SI" altLang="sl-SI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l-SI" altLang="sl-SI" sz="2000" b="1" dirty="0"/>
              <a:t>Na SV: </a:t>
            </a:r>
            <a:r>
              <a:rPr lang="sl-SI" altLang="sl-SI" sz="2000" dirty="0"/>
              <a:t>sladkorni trs, tropsko sadje (banane, ananas, mango, avokado)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sl-SI" altLang="sl-SI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l-SI" altLang="sl-SI" sz="2000" b="1" dirty="0"/>
              <a:t>Na V in J: </a:t>
            </a:r>
            <a:r>
              <a:rPr lang="sl-SI" altLang="sl-SI" sz="2000" dirty="0"/>
              <a:t>krmne rastline, zelenjava, južno sadje, vinogradništvo</a:t>
            </a:r>
          </a:p>
        </p:txBody>
      </p:sp>
      <p:sp>
        <p:nvSpPr>
          <p:cNvPr id="7" name="Pravokotnik 6"/>
          <p:cNvSpPr/>
          <p:nvPr/>
        </p:nvSpPr>
        <p:spPr>
          <a:xfrm>
            <a:off x="8146231" y="4047907"/>
            <a:ext cx="4640589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sl-SI" altLang="sl-SI" b="1" dirty="0">
                <a:solidFill>
                  <a:srgbClr val="C00000"/>
                </a:solidFill>
              </a:rPr>
              <a:t>ŽIVINOREJA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sl-SI" b="1" dirty="0">
                <a:solidFill>
                  <a:srgbClr val="FF0000"/>
                </a:solidFill>
              </a:rPr>
              <a:t>Pašna govedoreja  </a:t>
            </a:r>
          </a:p>
          <a:p>
            <a:pPr>
              <a:defRPr/>
            </a:pPr>
            <a:r>
              <a:rPr lang="sl-SI" dirty="0"/>
              <a:t>(območja z več padavinami, na JV)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endParaRPr lang="sl-SI" dirty="0"/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sl-SI" b="1" dirty="0">
                <a:solidFill>
                  <a:srgbClr val="FF0000"/>
                </a:solidFill>
              </a:rPr>
              <a:t>ovčereja</a:t>
            </a:r>
            <a:r>
              <a:rPr lang="sl-SI" dirty="0">
                <a:solidFill>
                  <a:schemeClr val="accent4"/>
                </a:solidFill>
              </a:rPr>
              <a:t> </a:t>
            </a:r>
          </a:p>
          <a:p>
            <a:pPr>
              <a:defRPr/>
            </a:pPr>
            <a:r>
              <a:rPr lang="sl-SI" dirty="0"/>
              <a:t>(območja z manj padavin, notranjost) </a:t>
            </a:r>
            <a:endParaRPr lang="sl-SI" altLang="sl-SI" b="1" dirty="0">
              <a:solidFill>
                <a:srgbClr val="C00000"/>
              </a:solidFill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7594" y="3832294"/>
            <a:ext cx="3376166" cy="21855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7865" y="1145682"/>
            <a:ext cx="2695896" cy="20596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PoljeZBesedilom 7"/>
          <p:cNvSpPr txBox="1"/>
          <p:nvPr/>
        </p:nvSpPr>
        <p:spPr>
          <a:xfrm>
            <a:off x="480823" y="2601040"/>
            <a:ext cx="43602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i="1" dirty="0"/>
              <a:t>Ali ima </a:t>
            </a:r>
            <a:r>
              <a:rPr lang="sl-SI" b="1" i="1" dirty="0">
                <a:solidFill>
                  <a:srgbClr val="FF0000"/>
                </a:solidFill>
              </a:rPr>
              <a:t>turizem</a:t>
            </a:r>
            <a:r>
              <a:rPr lang="sl-SI" i="1" dirty="0"/>
              <a:t> pomembno vlogo?</a:t>
            </a:r>
          </a:p>
        </p:txBody>
      </p:sp>
      <p:sp>
        <p:nvSpPr>
          <p:cNvPr id="6" name="PoljeZBesedilom 5">
            <a:extLst>
              <a:ext uri="{FF2B5EF4-FFF2-40B4-BE49-F238E27FC236}">
                <a16:creationId xmlns:a16="http://schemas.microsoft.com/office/drawing/2014/main" id="{027EFF7A-CE6A-4652-8523-FBACF1F22523}"/>
              </a:ext>
            </a:extLst>
          </p:cNvPr>
          <p:cNvSpPr txBox="1"/>
          <p:nvPr/>
        </p:nvSpPr>
        <p:spPr>
          <a:xfrm>
            <a:off x="5297865" y="3162792"/>
            <a:ext cx="23472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dirty="0"/>
              <a:t>Rudnik urana </a:t>
            </a:r>
            <a:r>
              <a:rPr lang="sl-SI" dirty="0" err="1"/>
              <a:t>Ranger</a:t>
            </a:r>
            <a:endParaRPr lang="sl-SI" dirty="0"/>
          </a:p>
        </p:txBody>
      </p:sp>
      <p:pic>
        <p:nvPicPr>
          <p:cNvPr id="2050" name="Picture 2" descr="Ovce iz Avstralije - Kresnik">
            <a:extLst>
              <a:ext uri="{FF2B5EF4-FFF2-40B4-BE49-F238E27FC236}">
                <a16:creationId xmlns:a16="http://schemas.microsoft.com/office/drawing/2014/main" id="{3B4EF3D5-1E6F-4BD8-9892-9D18131EF3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15332" y="1356550"/>
            <a:ext cx="3762049" cy="18308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PoljeZBesedilom 8">
            <a:extLst>
              <a:ext uri="{FF2B5EF4-FFF2-40B4-BE49-F238E27FC236}">
                <a16:creationId xmlns:a16="http://schemas.microsoft.com/office/drawing/2014/main" id="{0C51AD32-167F-41B8-8CCA-2D99448D4C28}"/>
              </a:ext>
            </a:extLst>
          </p:cNvPr>
          <p:cNvSpPr txBox="1"/>
          <p:nvPr/>
        </p:nvSpPr>
        <p:spPr>
          <a:xfrm>
            <a:off x="8176228" y="734841"/>
            <a:ext cx="38311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dirty="0"/>
              <a:t>Prevladujejo zelo velike specializirane kmetije – ovce </a:t>
            </a:r>
            <a:r>
              <a:rPr lang="sl-SI" dirty="0" err="1"/>
              <a:t>merino</a:t>
            </a:r>
            <a:r>
              <a:rPr lang="sl-SI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3762945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značba mesta besedila 5">
            <a:extLst>
              <a:ext uri="{FF2B5EF4-FFF2-40B4-BE49-F238E27FC236}">
                <a16:creationId xmlns:a16="http://schemas.microsoft.com/office/drawing/2014/main" id="{A95F5448-6B5E-4348-886B-394175023CA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02798" y="1106033"/>
            <a:ext cx="5157787" cy="823912"/>
          </a:xfrm>
        </p:spPr>
        <p:txBody>
          <a:bodyPr/>
          <a:lstStyle/>
          <a:p>
            <a:r>
              <a:rPr lang="sl-SI" dirty="0"/>
              <a:t>Avstralski izvoz</a:t>
            </a:r>
          </a:p>
        </p:txBody>
      </p:sp>
      <p:sp>
        <p:nvSpPr>
          <p:cNvPr id="8" name="Označba mesta besedila 7">
            <a:extLst>
              <a:ext uri="{FF2B5EF4-FFF2-40B4-BE49-F238E27FC236}">
                <a16:creationId xmlns:a16="http://schemas.microsoft.com/office/drawing/2014/main" id="{1C1A73D8-0686-4A29-932B-8C097212157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340247" y="1106033"/>
            <a:ext cx="5183188" cy="823912"/>
          </a:xfrm>
        </p:spPr>
        <p:txBody>
          <a:bodyPr/>
          <a:lstStyle/>
          <a:p>
            <a:r>
              <a:rPr lang="sl-SI" dirty="0"/>
              <a:t>Avstralski uvoz</a:t>
            </a:r>
          </a:p>
        </p:txBody>
      </p:sp>
      <p:sp>
        <p:nvSpPr>
          <p:cNvPr id="11" name="PoljeZBesedilom 10">
            <a:extLst>
              <a:ext uri="{FF2B5EF4-FFF2-40B4-BE49-F238E27FC236}">
                <a16:creationId xmlns:a16="http://schemas.microsoft.com/office/drawing/2014/main" id="{3C34E247-078A-4E59-A5CC-4F99146C6139}"/>
              </a:ext>
            </a:extLst>
          </p:cNvPr>
          <p:cNvSpPr txBox="1"/>
          <p:nvPr/>
        </p:nvSpPr>
        <p:spPr>
          <a:xfrm>
            <a:off x="343331" y="6021770"/>
            <a:ext cx="555795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000" dirty="0"/>
              <a:t>V katere tri države Avstralci največ izvozijo?</a:t>
            </a:r>
          </a:p>
        </p:txBody>
      </p:sp>
      <p:sp>
        <p:nvSpPr>
          <p:cNvPr id="12" name="PoljeZBesedilom 11">
            <a:extLst>
              <a:ext uri="{FF2B5EF4-FFF2-40B4-BE49-F238E27FC236}">
                <a16:creationId xmlns:a16="http://schemas.microsoft.com/office/drawing/2014/main" id="{54687453-5EA6-451A-A39D-8504BEFE2556}"/>
              </a:ext>
            </a:extLst>
          </p:cNvPr>
          <p:cNvSpPr txBox="1"/>
          <p:nvPr/>
        </p:nvSpPr>
        <p:spPr>
          <a:xfrm>
            <a:off x="6545242" y="6165400"/>
            <a:ext cx="484537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000" dirty="0"/>
              <a:t>Iz katerih treh držav največ uvozijo?</a:t>
            </a:r>
          </a:p>
        </p:txBody>
      </p:sp>
      <p:sp>
        <p:nvSpPr>
          <p:cNvPr id="13" name="PoljeZBesedilom 12">
            <a:extLst>
              <a:ext uri="{FF2B5EF4-FFF2-40B4-BE49-F238E27FC236}">
                <a16:creationId xmlns:a16="http://schemas.microsoft.com/office/drawing/2014/main" id="{51538BA2-FDFD-46D2-9C35-6FAEEFD4518A}"/>
              </a:ext>
            </a:extLst>
          </p:cNvPr>
          <p:cNvSpPr txBox="1"/>
          <p:nvPr/>
        </p:nvSpPr>
        <p:spPr>
          <a:xfrm>
            <a:off x="1976924" y="292490"/>
            <a:ext cx="872664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800" b="1" dirty="0">
                <a:solidFill>
                  <a:srgbClr val="C00000"/>
                </a:solidFill>
              </a:rPr>
              <a:t>S katero državo izmenja Avstralija največ blaga?</a:t>
            </a:r>
          </a:p>
          <a:p>
            <a:r>
              <a:rPr lang="sl-SI" sz="2800" b="1" dirty="0">
                <a:solidFill>
                  <a:srgbClr val="C00000"/>
                </a:solidFill>
              </a:rPr>
              <a:t>Sklepaj, katero blago (izdelke in surovine) največ izvažajo.</a:t>
            </a:r>
          </a:p>
        </p:txBody>
      </p:sp>
      <p:pic>
        <p:nvPicPr>
          <p:cNvPr id="3" name="Slika 2">
            <a:extLst>
              <a:ext uri="{FF2B5EF4-FFF2-40B4-BE49-F238E27FC236}">
                <a16:creationId xmlns:a16="http://schemas.microsoft.com/office/drawing/2014/main" id="{D4168FBB-92D8-4CCB-B6BC-840FBA5AC50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0246" y="1959858"/>
            <a:ext cx="5409819" cy="4059087"/>
          </a:xfrm>
          <a:prstGeom prst="rect">
            <a:avLst/>
          </a:prstGeom>
        </p:spPr>
      </p:pic>
      <p:pic>
        <p:nvPicPr>
          <p:cNvPr id="7" name="Slika 6">
            <a:extLst>
              <a:ext uri="{FF2B5EF4-FFF2-40B4-BE49-F238E27FC236}">
                <a16:creationId xmlns:a16="http://schemas.microsoft.com/office/drawing/2014/main" id="{6D64CA1D-B073-479F-B4B0-C7CE02F4D7A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601" y="1929945"/>
            <a:ext cx="5569153" cy="40509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111402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1F02B5FE-CC5C-4CE1-9A30-F36D4E23F0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1701" y="708646"/>
            <a:ext cx="7127449" cy="1325563"/>
          </a:xfrm>
        </p:spPr>
        <p:txBody>
          <a:bodyPr>
            <a:noAutofit/>
          </a:bodyPr>
          <a:lstStyle/>
          <a:p>
            <a:r>
              <a:rPr lang="sl-SI" sz="3600" b="1" dirty="0">
                <a:solidFill>
                  <a:srgbClr val="FF0000"/>
                </a:solidFill>
              </a:rPr>
              <a:t>V Atlasu poišči zemljevid, ki prikazuje </a:t>
            </a:r>
            <a:br>
              <a:rPr lang="sl-SI" sz="3600" b="1" dirty="0">
                <a:solidFill>
                  <a:srgbClr val="FF0000"/>
                </a:solidFill>
              </a:rPr>
            </a:br>
            <a:r>
              <a:rPr lang="sl-SI" sz="3600" b="1" dirty="0">
                <a:solidFill>
                  <a:srgbClr val="FF0000"/>
                </a:solidFill>
              </a:rPr>
              <a:t>   prometno omrežje v Avstraliji:</a:t>
            </a:r>
            <a:br>
              <a:rPr lang="sl-SI" sz="3600" b="1" dirty="0">
                <a:solidFill>
                  <a:srgbClr val="FF0000"/>
                </a:solidFill>
              </a:rPr>
            </a:br>
            <a:endParaRPr lang="sl-SI" sz="3600" b="1" dirty="0">
              <a:solidFill>
                <a:srgbClr val="FF0000"/>
              </a:solidFill>
            </a:endParaRPr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735255FC-1FF4-4588-822A-5F3D811F0B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35959"/>
            <a:ext cx="10515600" cy="4351338"/>
          </a:xfrm>
        </p:spPr>
        <p:txBody>
          <a:bodyPr/>
          <a:lstStyle/>
          <a:p>
            <a:pPr marL="0" indent="0">
              <a:buNone/>
            </a:pPr>
            <a:endParaRPr lang="sl-SI" dirty="0"/>
          </a:p>
          <a:p>
            <a:pPr marL="0" indent="0">
              <a:buNone/>
            </a:pPr>
            <a:r>
              <a:rPr lang="sl-SI" dirty="0"/>
              <a:t>V katerem delu Avstralije je cestno </a:t>
            </a:r>
          </a:p>
          <a:p>
            <a:pPr marL="0" indent="0">
              <a:buNone/>
            </a:pPr>
            <a:r>
              <a:rPr lang="sl-SI" dirty="0"/>
              <a:t>in železniško omrežje najgostejše? </a:t>
            </a:r>
          </a:p>
          <a:p>
            <a:pPr marL="0" indent="0">
              <a:buNone/>
            </a:pPr>
            <a:r>
              <a:rPr lang="sl-SI" dirty="0"/>
              <a:t>Kje je zelo slabo razvito?</a:t>
            </a:r>
          </a:p>
          <a:p>
            <a:pPr marL="0" indent="0">
              <a:buNone/>
            </a:pPr>
            <a:r>
              <a:rPr lang="sl-SI" dirty="0"/>
              <a:t>Pojasni zakaj.</a:t>
            </a:r>
          </a:p>
        </p:txBody>
      </p:sp>
      <p:pic>
        <p:nvPicPr>
          <p:cNvPr id="4" name="Picture 2" descr="Avstralija | Palma d.o.o">
            <a:extLst>
              <a:ext uri="{FF2B5EF4-FFF2-40B4-BE49-F238E27FC236}">
                <a16:creationId xmlns:a16="http://schemas.microsoft.com/office/drawing/2014/main" id="{016556FF-5555-43EA-A6FC-E533DAD441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65649" y="281786"/>
            <a:ext cx="3844958" cy="25645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PoljeZBesedilom 4">
            <a:extLst>
              <a:ext uri="{FF2B5EF4-FFF2-40B4-BE49-F238E27FC236}">
                <a16:creationId xmlns:a16="http://schemas.microsoft.com/office/drawing/2014/main" id="{D407BDAA-659F-46B9-A132-2FAAFE42E9C0}"/>
              </a:ext>
            </a:extLst>
          </p:cNvPr>
          <p:cNvSpPr txBox="1"/>
          <p:nvPr/>
        </p:nvSpPr>
        <p:spPr>
          <a:xfrm>
            <a:off x="9689557" y="385481"/>
            <a:ext cx="239457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dirty="0"/>
              <a:t>Kakšne so cestne in </a:t>
            </a:r>
          </a:p>
          <a:p>
            <a:r>
              <a:rPr lang="sl-SI" dirty="0"/>
              <a:t>železniške povezave?</a:t>
            </a:r>
          </a:p>
        </p:txBody>
      </p:sp>
      <p:pic>
        <p:nvPicPr>
          <p:cNvPr id="1026" name="Picture 2" descr="20 dni in 6350 kilometrov - odličen izlet v Avstralijo / potovanje |  Koristni nasveti in zanimive informacije o kateri koli temi.">
            <a:extLst>
              <a:ext uri="{FF2B5EF4-FFF2-40B4-BE49-F238E27FC236}">
                <a16:creationId xmlns:a16="http://schemas.microsoft.com/office/drawing/2014/main" id="{FC881D74-A6A8-4017-9925-B9F5C2D967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2997307"/>
            <a:ext cx="5878420" cy="33915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PoljeZBesedilom 7">
            <a:extLst>
              <a:ext uri="{FF2B5EF4-FFF2-40B4-BE49-F238E27FC236}">
                <a16:creationId xmlns:a16="http://schemas.microsoft.com/office/drawing/2014/main" id="{FBF76070-F426-45B2-9C08-8313373AE387}"/>
              </a:ext>
            </a:extLst>
          </p:cNvPr>
          <p:cNvSpPr txBox="1"/>
          <p:nvPr/>
        </p:nvSpPr>
        <p:spPr>
          <a:xfrm>
            <a:off x="9996340" y="3017614"/>
            <a:ext cx="174395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400" b="1" dirty="0"/>
              <a:t>Cestni vlaki</a:t>
            </a:r>
          </a:p>
        </p:txBody>
      </p:sp>
    </p:spTree>
    <p:extLst>
      <p:ext uri="{BB962C8B-B14F-4D97-AF65-F5344CB8AC3E}">
        <p14:creationId xmlns:p14="http://schemas.microsoft.com/office/powerpoint/2010/main" val="14586891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Avstralija turističnih znamenitosti map - Zemljevid Avstralije turističnih  znamenitosti (Avstralija in Nova Zelandija - Oceanija)">
            <a:extLst>
              <a:ext uri="{FF2B5EF4-FFF2-40B4-BE49-F238E27FC236}">
                <a16:creationId xmlns:a16="http://schemas.microsoft.com/office/drawing/2014/main" id="{E4EA47A8-F90D-4A48-8079-042BBAA98E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8878" y="278227"/>
            <a:ext cx="9547134" cy="63015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PoljeZBesedilom 3">
            <a:extLst>
              <a:ext uri="{FF2B5EF4-FFF2-40B4-BE49-F238E27FC236}">
                <a16:creationId xmlns:a16="http://schemas.microsoft.com/office/drawing/2014/main" id="{733E081C-38F7-434D-8710-7EB186049DD9}"/>
              </a:ext>
            </a:extLst>
          </p:cNvPr>
          <p:cNvSpPr txBox="1"/>
          <p:nvPr/>
        </p:nvSpPr>
        <p:spPr>
          <a:xfrm>
            <a:off x="179109" y="1102936"/>
            <a:ext cx="2253006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800" dirty="0"/>
              <a:t>Zamisli si enomesečne počitnice v Avstraliji.</a:t>
            </a:r>
          </a:p>
          <a:p>
            <a:endParaRPr lang="sl-SI" sz="2800" dirty="0"/>
          </a:p>
          <a:p>
            <a:r>
              <a:rPr lang="sl-SI" sz="2800" dirty="0"/>
              <a:t>Kaj vse bi tam doživel?</a:t>
            </a:r>
          </a:p>
        </p:txBody>
      </p:sp>
    </p:spTree>
    <p:extLst>
      <p:ext uri="{BB962C8B-B14F-4D97-AF65-F5344CB8AC3E}">
        <p14:creationId xmlns:p14="http://schemas.microsoft.com/office/powerpoint/2010/main" val="42414737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grada vsebine 2"/>
          <p:cNvSpPr>
            <a:spLocks noGrp="1"/>
          </p:cNvSpPr>
          <p:nvPr>
            <p:ph idx="1"/>
          </p:nvPr>
        </p:nvSpPr>
        <p:spPr>
          <a:xfrm>
            <a:off x="193507" y="1137468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sl-SI" dirty="0"/>
              <a:t>Na ustrezno mesto</a:t>
            </a:r>
          </a:p>
          <a:p>
            <a:pPr marL="0" indent="0">
              <a:buNone/>
            </a:pPr>
            <a:r>
              <a:rPr lang="sl-SI" dirty="0"/>
              <a:t>v karto vriši:</a:t>
            </a:r>
          </a:p>
          <a:p>
            <a:r>
              <a:rPr lang="sl-SI" dirty="0">
                <a:solidFill>
                  <a:srgbClr val="00B0F0"/>
                </a:solidFill>
              </a:rPr>
              <a:t>rudna </a:t>
            </a:r>
            <a:r>
              <a:rPr lang="sl-SI" dirty="0" err="1">
                <a:solidFill>
                  <a:srgbClr val="00B0F0"/>
                </a:solidFill>
              </a:rPr>
              <a:t>bogasta</a:t>
            </a:r>
            <a:endParaRPr lang="sl-SI" dirty="0">
              <a:solidFill>
                <a:srgbClr val="00B0F0"/>
              </a:solidFill>
            </a:endParaRPr>
          </a:p>
          <a:p>
            <a:r>
              <a:rPr lang="sl-SI" dirty="0">
                <a:solidFill>
                  <a:srgbClr val="00B0F0"/>
                </a:solidFill>
              </a:rPr>
              <a:t>vrste kmetijstva</a:t>
            </a:r>
          </a:p>
          <a:p>
            <a:r>
              <a:rPr lang="sl-SI" dirty="0">
                <a:solidFill>
                  <a:srgbClr val="00B0F0"/>
                </a:solidFill>
              </a:rPr>
              <a:t>ceste</a:t>
            </a:r>
          </a:p>
          <a:p>
            <a:r>
              <a:rPr lang="sl-SI" dirty="0">
                <a:solidFill>
                  <a:srgbClr val="00B0F0"/>
                </a:solidFill>
              </a:rPr>
              <a:t>železnice.</a:t>
            </a:r>
          </a:p>
        </p:txBody>
      </p:sp>
      <p:pic>
        <p:nvPicPr>
          <p:cNvPr id="4" name="Slika 3" descr="slika-avstralija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54744" y="0"/>
            <a:ext cx="884374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51802995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A0BDCAD6-10EB-42A2-A0C8-8D00D03894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0365" y="104729"/>
            <a:ext cx="10515600" cy="1325563"/>
          </a:xfrm>
        </p:spPr>
        <p:txBody>
          <a:bodyPr/>
          <a:lstStyle/>
          <a:p>
            <a:r>
              <a:rPr lang="sl-SI" dirty="0"/>
              <a:t>Drobci za radovedne…</a:t>
            </a:r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C9322D77-9E26-4B28-9BBA-15C6F10E7F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4743" y="1462068"/>
            <a:ext cx="420514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sl-SI" sz="1800" dirty="0"/>
              <a:t>Avstralija je vodilna v pridobivanju boksita (rude, iz katere pridobivajo aluminij), svinca in diamantov. Nekateri rudniki sodijo med največje na svetu.</a:t>
            </a:r>
          </a:p>
          <a:p>
            <a:pPr marL="0" indent="0">
              <a:buNone/>
            </a:pPr>
            <a:r>
              <a:rPr lang="sl-SI" sz="1800" dirty="0"/>
              <a:t>Na fotografiji je rudnik boksita v kraju </a:t>
            </a:r>
            <a:r>
              <a:rPr lang="sl-SI" sz="1800" dirty="0" err="1"/>
              <a:t>Weipa</a:t>
            </a:r>
            <a:r>
              <a:rPr lang="sl-SI" sz="1800" dirty="0"/>
              <a:t> na severu celine.</a:t>
            </a:r>
          </a:p>
        </p:txBody>
      </p:sp>
      <p:pic>
        <p:nvPicPr>
          <p:cNvPr id="1026" name="Picture 2" descr="Weipa, QLD - Aussie Towns">
            <a:extLst>
              <a:ext uri="{FF2B5EF4-FFF2-40B4-BE49-F238E27FC236}">
                <a16:creationId xmlns:a16="http://schemas.microsoft.com/office/drawing/2014/main" id="{99A80E7F-5F1B-4406-9FC9-74B4C68465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0064" y="3220595"/>
            <a:ext cx="4554499" cy="34158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PoljeZBesedilom 3">
            <a:extLst>
              <a:ext uri="{FF2B5EF4-FFF2-40B4-BE49-F238E27FC236}">
                <a16:creationId xmlns:a16="http://schemas.microsoft.com/office/drawing/2014/main" id="{57845523-670C-4113-92C5-6A42EE33D428}"/>
              </a:ext>
            </a:extLst>
          </p:cNvPr>
          <p:cNvSpPr txBox="1"/>
          <p:nvPr/>
        </p:nvSpPr>
        <p:spPr>
          <a:xfrm>
            <a:off x="6415724" y="338684"/>
            <a:ext cx="4862662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000" dirty="0"/>
              <a:t>V času gospodarske krize v Sloveniji se vse pogosteje pojavlja želja po izselitvi iz države. In kam?</a:t>
            </a:r>
          </a:p>
          <a:p>
            <a:r>
              <a:rPr lang="sl-SI" sz="2000" dirty="0"/>
              <a:t>V Avstralijo, ker je mirna in urejena država, daleč od svetovnih dogodkov in konfliktov!</a:t>
            </a:r>
          </a:p>
          <a:p>
            <a:r>
              <a:rPr lang="sl-SI" sz="2000" dirty="0"/>
              <a:t>Razmisli, ali so življenjske razmere v Avstraliji res boljše od tistih doma?</a:t>
            </a:r>
          </a:p>
        </p:txBody>
      </p:sp>
      <p:pic>
        <p:nvPicPr>
          <p:cNvPr id="1028" name="Picture 4" descr="Map australia main tourist attractions Royalty Free Vector">
            <a:extLst>
              <a:ext uri="{FF2B5EF4-FFF2-40B4-BE49-F238E27FC236}">
                <a16:creationId xmlns:a16="http://schemas.microsoft.com/office/drawing/2014/main" id="{893A269C-2958-459E-B629-F7EB7509BE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88144" y="2651126"/>
            <a:ext cx="4717821" cy="41204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3747963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ova tema">
  <a:themeElements>
    <a:clrScheme name="Pisarn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isarna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142</TotalTime>
  <Words>306</Words>
  <Application>Microsoft Office PowerPoint</Application>
  <PresentationFormat>Širokozaslonsko</PresentationFormat>
  <Paragraphs>49</Paragraphs>
  <Slides>6</Slides>
  <Notes>0</Notes>
  <HiddenSlides>0</HiddenSlides>
  <MMClips>0</MMClips>
  <ScaleCrop>false</ScaleCrop>
  <HeadingPairs>
    <vt:vector size="6" baseType="variant">
      <vt:variant>
        <vt:lpstr>Uporabljene pisave</vt:lpstr>
      </vt:variant>
      <vt:variant>
        <vt:i4>3</vt:i4>
      </vt:variant>
      <vt:variant>
        <vt:lpstr>Tema</vt:lpstr>
      </vt:variant>
      <vt:variant>
        <vt:i4>1</vt:i4>
      </vt:variant>
      <vt:variant>
        <vt:lpstr>Naslovi diapozitivov</vt:lpstr>
      </vt:variant>
      <vt:variant>
        <vt:i4>6</vt:i4>
      </vt:variant>
    </vt:vector>
  </HeadingPairs>
  <TitlesOfParts>
    <vt:vector size="10" baseType="lpstr">
      <vt:lpstr>Arial</vt:lpstr>
      <vt:lpstr>Calibri</vt:lpstr>
      <vt:lpstr>Calibri Light</vt:lpstr>
      <vt:lpstr>Officeova tema</vt:lpstr>
      <vt:lpstr>GOSPODARSTVO – (UČ 74, Atlas 158-159)</vt:lpstr>
      <vt:lpstr>PowerPointova predstavitev</vt:lpstr>
      <vt:lpstr>V Atlasu poišči zemljevid, ki prikazuje     prometno omrežje v Avstraliji: </vt:lpstr>
      <vt:lpstr>PowerPointova predstavitev</vt:lpstr>
      <vt:lpstr>PowerPointova predstavitev</vt:lpstr>
      <vt:lpstr>Drobci za radovedne…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GOSPODARSTVO</dc:title>
  <dc:creator>Tadeja Zupanc</dc:creator>
  <cp:lastModifiedBy>Tadeja Zupanc</cp:lastModifiedBy>
  <cp:revision>21</cp:revision>
  <dcterms:created xsi:type="dcterms:W3CDTF">2019-02-11T17:47:07Z</dcterms:created>
  <dcterms:modified xsi:type="dcterms:W3CDTF">2022-02-09T20:11:46Z</dcterms:modified>
</cp:coreProperties>
</file>