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8" r:id="rId10"/>
    <p:sldId id="263" r:id="rId11"/>
    <p:sldId id="265" r:id="rId12"/>
    <p:sldId id="264" r:id="rId13"/>
    <p:sldId id="266" r:id="rId14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2" y="-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grpSp>
          <p:nvGrpSpPr>
            <p:cNvPr id="5124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125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26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27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28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29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30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31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32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33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34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35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</p:grpSp>
        <p:grpSp>
          <p:nvGrpSpPr>
            <p:cNvPr id="5136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5137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38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39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40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41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42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43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44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4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4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4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4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4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5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5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5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5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5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</p:grpSp>
        <p:grpSp>
          <p:nvGrpSpPr>
            <p:cNvPr id="5155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5156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57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58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59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60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62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63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64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65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66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67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68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69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70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71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72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</p:grpSp>
        <p:grpSp>
          <p:nvGrpSpPr>
            <p:cNvPr id="5173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5174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75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76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77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78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79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5180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5181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5182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8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8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518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sl-SI"/>
                </a:p>
              </p:txBody>
            </p:sp>
          </p:grpSp>
        </p:grpSp>
      </p:grpSp>
      <p:sp>
        <p:nvSpPr>
          <p:cNvPr id="518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5188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189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190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9BD29A8-EE8D-4F64-930D-007B3F2A5FEB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CB649-BC6E-4B8D-92BF-0665A100EA57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A088F-07E9-4F9A-84D1-A7548F269B6F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C6EDBA6-47FB-460B-9BCD-D5FC29A7A8C1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4EC7C01-0D90-4ADD-BFFB-5C1B0E396755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744C8-E7F5-4369-AA40-4909DAF797A7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B016D-25AF-4BE7-91BE-84B55BBA02DC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0D6021-988F-4DBE-8497-8EE15D6F1BB2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8CC8A5-02A7-44EB-AD2E-F1DA71849B71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F3E79-DC9F-4B57-99F2-BC37B2D2DAA0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E29DE5-6530-42B4-91C5-B545CCCA75A9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3E0E4-49B7-4DC7-A05C-ACA0C021C9A7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8A992-05B7-4470-9805-2A08ABB5E6EA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sl-SI"/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grpSp>
          <p:nvGrpSpPr>
            <p:cNvPr id="4101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410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0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0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0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0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0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0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1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1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</p:grpSp>
        <p:grpSp>
          <p:nvGrpSpPr>
            <p:cNvPr id="4113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411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1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1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1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1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1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2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2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2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2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2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2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26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27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2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2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3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31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</p:grpSp>
        <p:grpSp>
          <p:nvGrpSpPr>
            <p:cNvPr id="4132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413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3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3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3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3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40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4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4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4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4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4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4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4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4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4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sl-SI"/>
              </a:p>
            </p:txBody>
          </p:sp>
        </p:grpSp>
        <p:grpSp>
          <p:nvGrpSpPr>
            <p:cNvPr id="4150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4151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52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53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54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55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56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sp>
            <p:nvSpPr>
              <p:cNvPr id="4157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sl-SI"/>
              </a:p>
            </p:txBody>
          </p:sp>
          <p:grpSp>
            <p:nvGrpSpPr>
              <p:cNvPr id="4158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415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16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16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sl-SI"/>
                </a:p>
              </p:txBody>
            </p:sp>
            <p:sp>
              <p:nvSpPr>
                <p:cNvPr id="4162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sl-SI"/>
                </a:p>
              </p:txBody>
            </p:sp>
          </p:grpSp>
        </p:grpSp>
      </p:grpSp>
      <p:sp>
        <p:nvSpPr>
          <p:cNvPr id="416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16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l-SI"/>
          </a:p>
        </p:txBody>
      </p:sp>
      <p:sp>
        <p:nvSpPr>
          <p:cNvPr id="416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l-SI"/>
          </a:p>
        </p:txBody>
      </p:sp>
      <p:sp>
        <p:nvSpPr>
          <p:cNvPr id="416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B97C527-FFAA-4C37-9408-6D6996B956F2}" type="slidenum">
              <a:rPr lang="sl-SI"/>
              <a:pPr/>
              <a:t>‹#›</a:t>
            </a:fld>
            <a:endParaRPr lang="sl-S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908720"/>
            <a:ext cx="7772400" cy="1736725"/>
          </a:xfrm>
        </p:spPr>
        <p:txBody>
          <a:bodyPr/>
          <a:lstStyle/>
          <a:p>
            <a:r>
              <a:rPr lang="sl-SI" dirty="0"/>
              <a:t>PRIPOVED O LASTNEM DOŽIVETJU</a:t>
            </a:r>
          </a:p>
        </p:txBody>
      </p:sp>
      <p:pic>
        <p:nvPicPr>
          <p:cNvPr id="3" name="Slika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924944"/>
            <a:ext cx="3735388" cy="35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jeZBesedilom 1"/>
          <p:cNvSpPr txBox="1"/>
          <p:nvPr/>
        </p:nvSpPr>
        <p:spPr>
          <a:xfrm>
            <a:off x="8017954" y="647935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00" dirty="0" smtClean="0"/>
              <a:t>G. Palčnik, prof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23850" y="2060575"/>
            <a:ext cx="82089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Pripoved je </a:t>
            </a:r>
            <a:r>
              <a:rPr lang="sl-SI" sz="28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subjektivno</a:t>
            </a: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besedilo. To pomeni, da moramo poudariti in izraziti svoja čustva.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sl-SI" sz="2800" i="1">
                <a:effectLst>
                  <a:outerShdw blurRad="38100" dist="38100" dir="2700000" algn="tl">
                    <a:srgbClr val="000000"/>
                  </a:outerShdw>
                </a:effectLst>
              </a:rPr>
              <a:t>(Ustrašil sem se …, Vesel sem bil …, Presenečeno sem ga gledal …</a:t>
            </a:r>
          </a:p>
        </p:txBody>
      </p:sp>
      <p:pic>
        <p:nvPicPr>
          <p:cNvPr id="18437" name="Picture 5" descr="fountain pen 2 clip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0" y="188913"/>
            <a:ext cx="1446213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39725" y="393700"/>
            <a:ext cx="51689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4400">
                <a:solidFill>
                  <a:schemeClr val="tx2"/>
                </a:solidFill>
              </a:rPr>
              <a:t>6. Občutki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8017954" y="647935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00" dirty="0" smtClean="0"/>
              <a:t>G. Palčnik, prof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0825" y="2349500"/>
            <a:ext cx="82089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sl-SI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Uporabimo pa lahko tudi bolj slikovit </a:t>
            </a:r>
            <a:r>
              <a:rPr lang="sl-SI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način izražanja.</a:t>
            </a:r>
            <a:endParaRPr lang="sl-SI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sl-SI" sz="2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(Tresel sem se, kot šiba na vodi …, Debelo sem gledal…, Ostal sem brez besed …, Usta so se raztegnila do ušes …)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39725" y="393700"/>
            <a:ext cx="51689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4400">
                <a:solidFill>
                  <a:schemeClr val="tx2"/>
                </a:solidFill>
              </a:rPr>
              <a:t>6.1 Občutki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8017954" y="647935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00" dirty="0" smtClean="0"/>
              <a:t>G. Palčnik, prof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23850" y="2060575"/>
            <a:ext cx="82089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Pripoved naredimo zanimivejšo tako, da uporabimo </a:t>
            </a:r>
            <a:r>
              <a:rPr lang="sl-SI" sz="2800" u="sng">
                <a:effectLst>
                  <a:outerShdw blurRad="38100" dist="38100" dir="2700000" algn="tl">
                    <a:srgbClr val="000000"/>
                  </a:outerShdw>
                </a:effectLst>
              </a:rPr>
              <a:t>premi govor</a:t>
            </a: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sl-SI" sz="2800" i="1">
                <a:effectLst>
                  <a:outerShdw blurRad="38100" dist="38100" dir="2700000" algn="tl">
                    <a:srgbClr val="000000"/>
                  </a:outerShdw>
                </a:effectLst>
              </a:rPr>
              <a:t>(Naenkrat je oče zavpil:</a:t>
            </a:r>
            <a:r>
              <a:rPr lang="sl-SI" sz="2800" i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„Mitja, pazi!”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sl-SI" sz="2800" i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„To pa je bilo presenečenje,” mi je dejal oče.)</a:t>
            </a:r>
          </a:p>
        </p:txBody>
      </p:sp>
      <p:pic>
        <p:nvPicPr>
          <p:cNvPr id="19461" name="Picture 5" descr="fountain pen 2 clip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0" y="188913"/>
            <a:ext cx="1446213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339725" y="393700"/>
            <a:ext cx="51689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4400">
                <a:solidFill>
                  <a:schemeClr val="tx2"/>
                </a:solidFill>
              </a:rPr>
              <a:t>7. Rekel je, da …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8017954" y="647935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00" dirty="0" smtClean="0"/>
              <a:t>G. Palčnik, prof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23850" y="1412875"/>
            <a:ext cx="82089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Paziti moramo, da ne uporabljamo prepogosto enih in istih glagolov, ki izražajo govorjenje.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339725" y="393700"/>
            <a:ext cx="51689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4400">
                <a:solidFill>
                  <a:schemeClr val="tx2"/>
                </a:solidFill>
              </a:rPr>
              <a:t>7.1 Rekel je, da …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250825" y="2636838"/>
            <a:ext cx="1641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/>
              <a:t>Je rekel …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2843213" y="2636838"/>
            <a:ext cx="162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/>
              <a:t>Je dejal …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79388" y="3644900"/>
            <a:ext cx="2219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/>
              <a:t>Je odgovoril …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2843213" y="3141663"/>
            <a:ext cx="6102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/>
              <a:t>Je zavpil, zamomljal, zagodrnjal, vzkliknil …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2843213" y="3644900"/>
            <a:ext cx="187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/>
              <a:t>Je odvrnil …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179388" y="4292600"/>
            <a:ext cx="2439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/>
              <a:t>Me je pohvalil …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2843213" y="4292600"/>
            <a:ext cx="3744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/>
              <a:t>Me je potrepljal po rami …</a:t>
            </a:r>
          </a:p>
        </p:txBody>
      </p:sp>
      <p:sp>
        <p:nvSpPr>
          <p:cNvPr id="21519" name="Text Box 15"/>
          <p:cNvSpPr txBox="1">
            <a:spLocks noChangeArrowheads="1"/>
          </p:cNvSpPr>
          <p:nvPr/>
        </p:nvSpPr>
        <p:spPr bwMode="auto">
          <a:xfrm>
            <a:off x="179388" y="4941888"/>
            <a:ext cx="2024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/>
              <a:t>Rekel je:</a:t>
            </a:r>
            <a:r>
              <a:rPr lang="sl-SI" i="1">
                <a:effectLst>
                  <a:outerShdw blurRad="38100" dist="38100" dir="2700000" algn="tl">
                    <a:srgbClr val="000000"/>
                  </a:outerShdw>
                </a:effectLst>
              </a:rPr>
              <a:t>„</a:t>
            </a:r>
            <a:r>
              <a:rPr lang="sl-SI" sz="2400"/>
              <a:t>Ne.”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2843213" y="5013325"/>
            <a:ext cx="4149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/>
              <a:t>Zavrnil me je, Ni se strinjal …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250825" y="5661025"/>
            <a:ext cx="2049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/>
              <a:t>Rekel je:„Da.”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2843213" y="5661025"/>
            <a:ext cx="3997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2400"/>
              <a:t>Pritrdil mi je, Strinjal se je …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8017954" y="647935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00" dirty="0" smtClean="0"/>
              <a:t>G. Palčnik, prof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/>
      <p:bldP spid="21513" grpId="0"/>
      <p:bldP spid="21514" grpId="0"/>
      <p:bldP spid="21515" grpId="0"/>
      <p:bldP spid="21516" grpId="0"/>
      <p:bldP spid="21517" grpId="0"/>
      <p:bldP spid="21518" grpId="0"/>
      <p:bldP spid="21519" grpId="0"/>
      <p:bldP spid="21520" grpId="0"/>
      <p:bldP spid="21521" grpId="0"/>
      <p:bldP spid="215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859713" cy="4525963"/>
          </a:xfrm>
        </p:spPr>
        <p:txBody>
          <a:bodyPr/>
          <a:lstStyle/>
          <a:p>
            <a:r>
              <a:rPr lang="sl-SI" sz="2800"/>
              <a:t>V uvodu napovemo dogodek (kaj, kdo, kdaj in kje).</a:t>
            </a:r>
          </a:p>
          <a:p>
            <a:r>
              <a:rPr lang="sl-SI" sz="2800"/>
              <a:t>V jedru pripovedujemo o dogodku.</a:t>
            </a:r>
          </a:p>
          <a:p>
            <a:r>
              <a:rPr lang="sl-SI" sz="2800"/>
              <a:t>V zaključku predstavimo svoje spoznanje ob dogodku ali mnenje o njem.</a:t>
            </a:r>
          </a:p>
        </p:txBody>
      </p:sp>
      <p:pic>
        <p:nvPicPr>
          <p:cNvPr id="6148" name="Picture 4" descr="fountain pen 2 clipar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740650" y="188913"/>
            <a:ext cx="1162050" cy="941387"/>
          </a:xfrm>
          <a:noFill/>
          <a:ln/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39725" y="393700"/>
            <a:ext cx="46640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4400">
                <a:solidFill>
                  <a:schemeClr val="tx2"/>
                </a:solidFill>
              </a:rPr>
              <a:t>1. Uvod, jedro …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8017954" y="647935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00" dirty="0" smtClean="0"/>
              <a:t>G. Palčnik, prof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3200" b="1"/>
              <a:t>UVOD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2875"/>
            <a:ext cx="2601912" cy="1828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sl-SI" sz="2800"/>
              <a:t>Zakaj smo si izbrali ravno ta dogodek.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11188" y="314166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 anchorCtr="1"/>
          <a:lstStyle/>
          <a:p>
            <a:pPr algn="ctr"/>
            <a:r>
              <a:rPr lang="sl-SI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ZAKLJUČEK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5580063" y="1484313"/>
            <a:ext cx="260191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Na kaj posebnega nas dogodek spominja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23850" y="4292600"/>
            <a:ext cx="260191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Kaj smo se iz dogodka naučili oz. kaj o njem menimo.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3419475" y="4365625"/>
            <a:ext cx="260191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Kaj se je zaradi dogodka spremenilo.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372225" y="4437063"/>
            <a:ext cx="260191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Zakaj se je zgodilo ravno tako in ne drugače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2411413" y="981075"/>
            <a:ext cx="1368425" cy="4333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5364163" y="981075"/>
            <a:ext cx="1295400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1835150" y="3860800"/>
            <a:ext cx="1368425" cy="4333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4716463" y="3933825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6084888" y="3860800"/>
            <a:ext cx="1295400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4" name="PoljeZBesedilom 13"/>
          <p:cNvSpPr txBox="1"/>
          <p:nvPr/>
        </p:nvSpPr>
        <p:spPr>
          <a:xfrm>
            <a:off x="8017954" y="647935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00" dirty="0" smtClean="0"/>
              <a:t>G. Palčnik, prof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1"/>
      <p:bldP spid="9219" grpId="0" build="p"/>
      <p:bldP spid="9220" grpId="0"/>
      <p:bldP spid="9221" grpId="0"/>
      <p:bldP spid="9222" grpId="0"/>
      <p:bldP spid="9223" grpId="0"/>
      <p:bldP spid="9224" grpId="0"/>
      <p:bldP spid="9225" grpId="0" animBg="1"/>
      <p:bldP spid="9226" grpId="0" animBg="1"/>
      <p:bldP spid="9227" grpId="0" animBg="1"/>
      <p:bldP spid="9228" grpId="0" animBg="1"/>
      <p:bldP spid="92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349500"/>
            <a:ext cx="7715250" cy="1900238"/>
          </a:xfrm>
        </p:spPr>
        <p:txBody>
          <a:bodyPr/>
          <a:lstStyle/>
          <a:p>
            <a:r>
              <a:rPr lang="sl-SI" sz="2800"/>
              <a:t>Naslov naj bo napisan tako, da ne bo v celoti napovedal dogodka.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39725" y="393700"/>
            <a:ext cx="29368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4400">
                <a:solidFill>
                  <a:schemeClr val="tx2"/>
                </a:solidFill>
              </a:rPr>
              <a:t>2. Naslov</a:t>
            </a:r>
          </a:p>
        </p:txBody>
      </p:sp>
      <p:pic>
        <p:nvPicPr>
          <p:cNvPr id="10246" name="Picture 6" descr="fountain pen 2 clipar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96188" y="188913"/>
            <a:ext cx="1306512" cy="1058862"/>
          </a:xfrm>
          <a:noFill/>
          <a:ln/>
        </p:spPr>
      </p:pic>
      <p:sp>
        <p:nvSpPr>
          <p:cNvPr id="7" name="Oblak 6"/>
          <p:cNvSpPr/>
          <p:nvPr/>
        </p:nvSpPr>
        <p:spPr>
          <a:xfrm>
            <a:off x="4429124" y="3643314"/>
            <a:ext cx="3714776" cy="242889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/>
              <a:t>Naslov mora bralca pritegniti, vzbuditi v njem radovednost.</a:t>
            </a:r>
            <a:endParaRPr lang="sl-SI" sz="2000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8017954" y="647935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00" dirty="0" smtClean="0"/>
              <a:t>G. Palčnik, prof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349500"/>
            <a:ext cx="7283450" cy="1684338"/>
          </a:xfrm>
        </p:spPr>
        <p:txBody>
          <a:bodyPr/>
          <a:lstStyle/>
          <a:p>
            <a:r>
              <a:rPr lang="sl-SI" sz="2800"/>
              <a:t>Izberite le en dogodek in tega podrobno obrazložite.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39725" y="393700"/>
            <a:ext cx="32242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4400">
                <a:solidFill>
                  <a:schemeClr val="tx2"/>
                </a:solidFill>
              </a:rPr>
              <a:t>3. Dogodek</a:t>
            </a:r>
          </a:p>
        </p:txBody>
      </p:sp>
      <p:pic>
        <p:nvPicPr>
          <p:cNvPr id="12293" name="Picture 5" descr="fountain pen 2 clipar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96188" y="260350"/>
            <a:ext cx="1235075" cy="1001713"/>
          </a:xfrm>
          <a:noFill/>
          <a:ln/>
        </p:spPr>
      </p:pic>
      <p:sp>
        <p:nvSpPr>
          <p:cNvPr id="7" name="Oblak 6"/>
          <p:cNvSpPr/>
          <p:nvPr/>
        </p:nvSpPr>
        <p:spPr>
          <a:xfrm>
            <a:off x="3857620" y="3214686"/>
            <a:ext cx="4572032" cy="285752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/>
              <a:t>Tudi če si izbereš neko potovanje ali počitnice na morju, se osredotoči na samo en dogodek, ne pripoveduj o celih počitnicah.</a:t>
            </a:r>
            <a:endParaRPr lang="sl-SI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fountain pen 2 clipart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740650" y="188913"/>
            <a:ext cx="1201738" cy="974725"/>
          </a:xfrm>
          <a:noFill/>
          <a:ln/>
        </p:spPr>
      </p:pic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39725" y="393700"/>
            <a:ext cx="6032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4400">
                <a:solidFill>
                  <a:schemeClr val="tx2"/>
                </a:solidFill>
              </a:rPr>
              <a:t>4. Časovno zaporedje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3850" y="2420938"/>
            <a:ext cx="7993063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sl-SI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Dogodek mora biti predstavljen v pravilnem časovnem zaporedju, tako kot se je dogajal.</a:t>
            </a:r>
          </a:p>
        </p:txBody>
      </p:sp>
      <p:sp>
        <p:nvSpPr>
          <p:cNvPr id="7" name="Oblak 6"/>
          <p:cNvSpPr/>
          <p:nvPr/>
        </p:nvSpPr>
        <p:spPr>
          <a:xfrm>
            <a:off x="4429124" y="3643314"/>
            <a:ext cx="3714776" cy="242889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/>
              <a:t>Drugače je pripoved težko razumljiva in nezanimiva.</a:t>
            </a:r>
            <a:endParaRPr lang="sl-SI" sz="2000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8017954" y="647935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00" dirty="0" smtClean="0"/>
              <a:t>G. Palčnik, prof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2060575"/>
            <a:ext cx="7704138" cy="1728788"/>
          </a:xfrm>
          <a:noFill/>
          <a:ln/>
        </p:spPr>
        <p:txBody>
          <a:bodyPr/>
          <a:lstStyle/>
          <a:p>
            <a:r>
              <a:rPr lang="sl-SI" sz="2800"/>
              <a:t>V pripovedi je potrebno uporabljati </a:t>
            </a:r>
            <a:r>
              <a:rPr lang="sl-SI" sz="2800" u="sng"/>
              <a:t>pretekli čas</a:t>
            </a:r>
            <a:r>
              <a:rPr lang="sl-SI" sz="2800"/>
              <a:t>, saj govorimo o dogodku, ki se je že zgodil.</a:t>
            </a:r>
          </a:p>
        </p:txBody>
      </p:sp>
      <p:pic>
        <p:nvPicPr>
          <p:cNvPr id="16389" name="Picture 5" descr="fountain pen 2 clipart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24750" y="188913"/>
            <a:ext cx="1446213" cy="1171575"/>
          </a:xfrm>
          <a:noFill/>
          <a:ln/>
        </p:spPr>
      </p:pic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339725" y="393700"/>
            <a:ext cx="51689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4400">
                <a:solidFill>
                  <a:schemeClr val="tx2"/>
                </a:solidFill>
              </a:rPr>
              <a:t>5. Glagolski čas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395288" y="3789363"/>
            <a:ext cx="7704137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</a:pPr>
            <a:r>
              <a:rPr lang="sl-SI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Tam, kjer postane dogajanje v pripovedi najbolj napeto, se uporabi tudi </a:t>
            </a:r>
            <a:r>
              <a:rPr lang="sl-SI" sz="2800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sedanji čas</a:t>
            </a:r>
            <a:r>
              <a:rPr lang="sl-SI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– </a:t>
            </a:r>
            <a:r>
              <a:rPr lang="sl-SI" sz="28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dramatični sedanjik.</a:t>
            </a:r>
            <a:r>
              <a:rPr lang="sl-SI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8017954" y="6479357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00" dirty="0" smtClean="0"/>
              <a:t>G. Palčnik, prof</a:t>
            </a:r>
            <a:r>
              <a:rPr lang="sl-SI" dirty="0" smtClean="0"/>
              <a:t>.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72112"/>
            <a:ext cx="7665566" cy="3425040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 rot="16200000">
            <a:off x="7525966" y="5301209"/>
            <a:ext cx="24625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400" dirty="0" smtClean="0"/>
              <a:t>Dim Zupan: Junaška zgodba</a:t>
            </a:r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35714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60647"/>
            <a:ext cx="6840760" cy="6394035"/>
          </a:xfrm>
          <a:prstGeom prst="rect">
            <a:avLst/>
          </a:prstGeom>
        </p:spPr>
      </p:pic>
      <p:sp>
        <p:nvSpPr>
          <p:cNvPr id="4" name="Pravokotnik 3"/>
          <p:cNvSpPr/>
          <p:nvPr/>
        </p:nvSpPr>
        <p:spPr>
          <a:xfrm rot="16200000">
            <a:off x="6814594" y="4569463"/>
            <a:ext cx="38011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 smtClean="0"/>
              <a:t>Tone Seliškar: Junak iz kamnoloma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9087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dranje">
  <a:themeElements>
    <a:clrScheme name="Kodranj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Kodranj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odranj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odranj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odranj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59</TotalTime>
  <Words>477</Words>
  <Application>Microsoft Office PowerPoint</Application>
  <PresentationFormat>Diaprojekcija na zaslonu (4:3)</PresentationFormat>
  <Paragraphs>59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4" baseType="lpstr">
      <vt:lpstr>Kodranje</vt:lpstr>
      <vt:lpstr>PRIPOVED O LASTNEM DOŽIVETJU</vt:lpstr>
      <vt:lpstr>PowerPointova predstavitev</vt:lpstr>
      <vt:lpstr>UVOD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OS VOJNIK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PRIPOVED O LASTNEM DOŽIVETJU</dc:title>
  <dc:creator>OS VOJNIK</dc:creator>
  <cp:lastModifiedBy>Hafner</cp:lastModifiedBy>
  <cp:revision>7</cp:revision>
  <dcterms:created xsi:type="dcterms:W3CDTF">2009-12-10T07:44:04Z</dcterms:created>
  <dcterms:modified xsi:type="dcterms:W3CDTF">2019-05-06T14:38:38Z</dcterms:modified>
</cp:coreProperties>
</file>