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62" r:id="rId3"/>
    <p:sldId id="315" r:id="rId4"/>
    <p:sldId id="371" r:id="rId5"/>
    <p:sldId id="343" r:id="rId6"/>
    <p:sldId id="321" r:id="rId7"/>
    <p:sldId id="330" r:id="rId8"/>
    <p:sldId id="369" r:id="rId9"/>
    <p:sldId id="322" r:id="rId10"/>
    <p:sldId id="323" r:id="rId11"/>
    <p:sldId id="316" r:id="rId12"/>
    <p:sldId id="370" r:id="rId13"/>
    <p:sldId id="309" r:id="rId14"/>
    <p:sldId id="346" r:id="rId15"/>
    <p:sldId id="354" r:id="rId16"/>
    <p:sldId id="326" r:id="rId17"/>
    <p:sldId id="324" r:id="rId18"/>
    <p:sldId id="265" r:id="rId19"/>
    <p:sldId id="355" r:id="rId20"/>
    <p:sldId id="327" r:id="rId21"/>
    <p:sldId id="325" r:id="rId22"/>
    <p:sldId id="320" r:id="rId23"/>
    <p:sldId id="285" r:id="rId24"/>
    <p:sldId id="333" r:id="rId25"/>
    <p:sldId id="301" r:id="rId26"/>
    <p:sldId id="337" r:id="rId27"/>
    <p:sldId id="266" r:id="rId28"/>
    <p:sldId id="264" r:id="rId29"/>
    <p:sldId id="268" r:id="rId30"/>
    <p:sldId id="331" r:id="rId31"/>
    <p:sldId id="33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egel, Jurij" initials="ŠJ" lastIdx="1" clrIdx="0">
    <p:extLst>
      <p:ext uri="{19B8F6BF-5375-455C-9EA6-DF929625EA0E}">
        <p15:presenceInfo xmlns:p15="http://schemas.microsoft.com/office/powerpoint/2012/main" userId="S::js4779@student.uni-lj.si::725e1b3c-7091-4cd0-9e83-c0cfeddba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D"/>
    <a:srgbClr val="3E7C30"/>
    <a:srgbClr val="EB4613"/>
    <a:srgbClr val="D64528"/>
    <a:srgbClr val="FAA32E"/>
    <a:srgbClr val="8FCE80"/>
    <a:srgbClr val="5BB446"/>
    <a:srgbClr val="7E56C6"/>
    <a:srgbClr val="FF5B5B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6DDB5-35CD-4124-87E6-7007141F8CE7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3556E4-939B-4B18-A8EE-F00EBC28B34F}">
      <dgm:prSet custT="1"/>
      <dgm:spPr/>
      <dgm:t>
        <a:bodyPr/>
        <a:lstStyle/>
        <a:p>
          <a:r>
            <a:rPr lang="en-US" sz="1800" dirty="0" err="1"/>
            <a:t>Pomen</a:t>
          </a:r>
          <a:r>
            <a:rPr lang="en-US" sz="1800" dirty="0"/>
            <a:t> </a:t>
          </a:r>
        </a:p>
        <a:p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videnja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učenčevih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pozitivnih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lastnosti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dosežkov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!</a:t>
          </a:r>
          <a:endParaRPr lang="en-US" sz="1800" dirty="0">
            <a:solidFill>
              <a:schemeClr val="bg2">
                <a:lumMod val="25000"/>
              </a:schemeClr>
            </a:solidFill>
          </a:endParaRPr>
        </a:p>
      </dgm:t>
    </dgm:pt>
    <dgm:pt modelId="{C3F60B6E-0FD5-4AE8-B687-C35B57B6419C}" type="parTrans" cxnId="{750789A2-CC9C-4AE7-8A7C-792B866DA3E2}">
      <dgm:prSet/>
      <dgm:spPr/>
      <dgm:t>
        <a:bodyPr/>
        <a:lstStyle/>
        <a:p>
          <a:endParaRPr lang="en-US"/>
        </a:p>
      </dgm:t>
    </dgm:pt>
    <dgm:pt modelId="{42EC6E58-3E03-489C-800C-7315068E0783}" type="sibTrans" cxnId="{750789A2-CC9C-4AE7-8A7C-792B866DA3E2}">
      <dgm:prSet/>
      <dgm:spPr/>
      <dgm:t>
        <a:bodyPr/>
        <a:lstStyle/>
        <a:p>
          <a:endParaRPr lang="en-US"/>
        </a:p>
      </dgm:t>
    </dgm:pt>
    <dgm:pt modelId="{DE97E2BB-F07A-4A7B-B3A6-A6196AC3E9E0}">
      <dgm:prSet custT="1"/>
      <dgm:spPr/>
      <dgm:t>
        <a:bodyPr/>
        <a:lstStyle/>
        <a:p>
          <a:r>
            <a:rPr lang="en-US" sz="1400" dirty="0"/>
            <a:t>N</a:t>
          </a:r>
          <a:r>
            <a:rPr lang="sl-SI" sz="1400" dirty="0"/>
            <a:t>ačrtovanj</a:t>
          </a:r>
          <a:r>
            <a:rPr lang="en-US" sz="1400" dirty="0"/>
            <a:t>e</a:t>
          </a:r>
          <a:r>
            <a:rPr lang="sl-SI" sz="1400" dirty="0"/>
            <a:t> in izvajanj</a:t>
          </a:r>
          <a:r>
            <a:rPr lang="en-US" sz="1400" dirty="0"/>
            <a:t>e</a:t>
          </a:r>
          <a:r>
            <a:rPr lang="sl-SI" sz="1400" dirty="0"/>
            <a:t> </a:t>
          </a:r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aktivnega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sl-SI" sz="1800" dirty="0">
              <a:solidFill>
                <a:schemeClr val="bg2">
                  <a:lumMod val="25000"/>
                </a:schemeClr>
              </a:solidFill>
            </a:rPr>
            <a:t>učnega procesa</a:t>
          </a:r>
          <a:r>
            <a:rPr lang="en-US" sz="180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US" sz="1400" dirty="0">
            <a:solidFill>
              <a:schemeClr val="bg2">
                <a:lumMod val="25000"/>
              </a:schemeClr>
            </a:solidFill>
          </a:endParaRPr>
        </a:p>
      </dgm:t>
    </dgm:pt>
    <dgm:pt modelId="{BC7959E8-1592-4035-919D-5E956FB89A80}" type="parTrans" cxnId="{6D17188E-A2AE-405C-B064-3B819E03BF5C}">
      <dgm:prSet/>
      <dgm:spPr/>
      <dgm:t>
        <a:bodyPr/>
        <a:lstStyle/>
        <a:p>
          <a:endParaRPr lang="en-US"/>
        </a:p>
      </dgm:t>
    </dgm:pt>
    <dgm:pt modelId="{E9B0D7F9-EE5B-4D6C-96B9-1CFFC67CF7B5}" type="sibTrans" cxnId="{6D17188E-A2AE-405C-B064-3B819E03BF5C}">
      <dgm:prSet/>
      <dgm:spPr/>
      <dgm:t>
        <a:bodyPr/>
        <a:lstStyle/>
        <a:p>
          <a:endParaRPr lang="en-US"/>
        </a:p>
      </dgm:t>
    </dgm:pt>
    <dgm:pt modelId="{E340606F-1449-4E27-870A-279E0A255433}">
      <dgm:prSet/>
      <dgm:spPr/>
      <dgm:t>
        <a:bodyPr/>
        <a:lstStyle/>
        <a:p>
          <a:r>
            <a:rPr lang="en-US" b="1" dirty="0" err="1"/>
            <a:t>Omogočanje</a:t>
          </a:r>
          <a:r>
            <a:rPr lang="en-US" b="1" dirty="0"/>
            <a:t> </a:t>
          </a:r>
          <a:r>
            <a:rPr lang="en-US" b="1" dirty="0" err="1">
              <a:solidFill>
                <a:schemeClr val="bg2">
                  <a:lumMod val="25000"/>
                </a:schemeClr>
              </a:solidFill>
            </a:rPr>
            <a:t>pomirjujočih</a:t>
          </a:r>
          <a:r>
            <a:rPr lang="en-US" b="1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b="1" dirty="0" err="1">
              <a:solidFill>
                <a:schemeClr val="bg2">
                  <a:lumMod val="25000"/>
                </a:schemeClr>
              </a:solidFill>
            </a:rPr>
            <a:t>sproščujočih</a:t>
          </a:r>
          <a:r>
            <a:rPr lang="en-US" b="1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b="1" dirty="0" err="1">
              <a:solidFill>
                <a:schemeClr val="bg2">
                  <a:lumMod val="25000"/>
                </a:schemeClr>
              </a:solidFill>
            </a:rPr>
            <a:t>izraznih</a:t>
          </a:r>
          <a:r>
            <a:rPr lang="en-US" b="1" dirty="0">
              <a:solidFill>
                <a:schemeClr val="bg2">
                  <a:lumMod val="25000"/>
                </a:schemeClr>
              </a:solidFill>
            </a:rPr>
            <a:t> in </a:t>
          </a:r>
          <a:r>
            <a:rPr lang="en-US" b="1" dirty="0" err="1">
              <a:solidFill>
                <a:schemeClr val="bg2">
                  <a:lumMod val="25000"/>
                </a:schemeClr>
              </a:solidFill>
            </a:rPr>
            <a:t>ustvarjalnih</a:t>
          </a:r>
          <a:r>
            <a:rPr lang="en-US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b="1" dirty="0" err="1">
              <a:solidFill>
                <a:schemeClr val="bg2">
                  <a:lumMod val="25000"/>
                </a:schemeClr>
              </a:solidFill>
            </a:rPr>
            <a:t>dejavnosti</a:t>
          </a:r>
          <a:r>
            <a:rPr lang="en-US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b="1" dirty="0"/>
            <a:t>med </a:t>
          </a:r>
          <a:r>
            <a:rPr lang="en-US" b="1" dirty="0" err="1"/>
            <a:t>učnim</a:t>
          </a:r>
          <a:r>
            <a:rPr lang="en-US" b="1" dirty="0"/>
            <a:t> </a:t>
          </a:r>
          <a:r>
            <a:rPr lang="en-US" b="1" dirty="0" err="1"/>
            <a:t>procesom</a:t>
          </a:r>
          <a:r>
            <a:rPr lang="en-US" b="1" dirty="0"/>
            <a:t>. </a:t>
          </a:r>
        </a:p>
      </dgm:t>
    </dgm:pt>
    <dgm:pt modelId="{7B85F333-1385-4AE5-AC7D-9B1A5544A55E}" type="parTrans" cxnId="{E7E36C5B-DA8D-422E-9357-C717BDC4C53D}">
      <dgm:prSet/>
      <dgm:spPr/>
      <dgm:t>
        <a:bodyPr/>
        <a:lstStyle/>
        <a:p>
          <a:endParaRPr lang="en-US"/>
        </a:p>
      </dgm:t>
    </dgm:pt>
    <dgm:pt modelId="{245B8D60-6ACF-410D-B345-1232F95519DB}" type="sibTrans" cxnId="{E7E36C5B-DA8D-422E-9357-C717BDC4C53D}">
      <dgm:prSet/>
      <dgm:spPr/>
      <dgm:t>
        <a:bodyPr/>
        <a:lstStyle/>
        <a:p>
          <a:endParaRPr lang="en-US"/>
        </a:p>
      </dgm:t>
    </dgm:pt>
    <dgm:pt modelId="{7E52BDF0-E313-4771-B9CF-836B4C3CA550}">
      <dgm:prSet custT="1"/>
      <dgm:spPr/>
      <dgm:t>
        <a:bodyPr/>
        <a:lstStyle/>
        <a:p>
          <a:r>
            <a:rPr lang="en-US" sz="1500" dirty="0" err="1"/>
            <a:t>Priprava</a:t>
          </a:r>
          <a:r>
            <a:rPr lang="en-US" sz="1500" dirty="0"/>
            <a:t>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sp</a:t>
          </a:r>
          <a:r>
            <a:rPr lang="sl-SI" sz="1600" b="1" dirty="0">
              <a:solidFill>
                <a:schemeClr val="bg2">
                  <a:lumMod val="25000"/>
                </a:schemeClr>
              </a:solidFill>
            </a:rPr>
            <a:t>odbudnega prostora </a:t>
          </a:r>
          <a:r>
            <a:rPr lang="sl-SI" sz="1600" dirty="0">
              <a:solidFill>
                <a:schemeClr val="bg2">
                  <a:lumMod val="25000"/>
                </a:schemeClr>
              </a:solidFill>
            </a:rPr>
            <a:t>in umestitv</a:t>
          </a:r>
          <a:r>
            <a:rPr lang="en-US" sz="1600" dirty="0">
              <a:solidFill>
                <a:schemeClr val="bg2">
                  <a:lumMod val="25000"/>
                </a:schemeClr>
              </a:solidFill>
            </a:rPr>
            <a:t>e</a:t>
          </a:r>
          <a:r>
            <a:rPr lang="sl-SI" sz="16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sl-SI" sz="1600" dirty="0"/>
            <a:t>otrok</a:t>
          </a:r>
          <a:r>
            <a:rPr lang="en-US" sz="1600" b="1" dirty="0"/>
            <a:t>.</a:t>
          </a:r>
          <a:endParaRPr lang="en-US" sz="1500" dirty="0"/>
        </a:p>
      </dgm:t>
    </dgm:pt>
    <dgm:pt modelId="{8CD895A2-8E99-4529-8103-81F487E9E473}" type="parTrans" cxnId="{8FBDA564-2276-4D1B-9FE6-D52934EEE67F}">
      <dgm:prSet/>
      <dgm:spPr/>
      <dgm:t>
        <a:bodyPr/>
        <a:lstStyle/>
        <a:p>
          <a:endParaRPr lang="en-US"/>
        </a:p>
      </dgm:t>
    </dgm:pt>
    <dgm:pt modelId="{ADE7529F-F9B2-4087-B2BB-EFD0756D6B47}" type="sibTrans" cxnId="{8FBDA564-2276-4D1B-9FE6-D52934EEE67F}">
      <dgm:prSet/>
      <dgm:spPr/>
      <dgm:t>
        <a:bodyPr/>
        <a:lstStyle/>
        <a:p>
          <a:endParaRPr lang="en-US"/>
        </a:p>
      </dgm:t>
    </dgm:pt>
    <dgm:pt modelId="{D29D6948-C439-4E38-8162-E23C12734F7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/>
            <a:t>V</a:t>
          </a:r>
          <a:r>
            <a:rPr lang="sl-SI" sz="2000" dirty="0"/>
            <a:t>pliv na </a:t>
          </a:r>
          <a:endParaRPr lang="en-US" sz="2000" dirty="0"/>
        </a:p>
        <a:p>
          <a:pPr>
            <a:spcAft>
              <a:spcPts val="0"/>
            </a:spcAft>
          </a:pPr>
          <a:r>
            <a:rPr lang="en-US" sz="2000" b="1" dirty="0">
              <a:solidFill>
                <a:schemeClr val="bg2">
                  <a:lumMod val="25000"/>
                </a:schemeClr>
              </a:solidFill>
            </a:rPr>
            <a:t>dobro </a:t>
          </a:r>
          <a:r>
            <a:rPr lang="sl-SI" sz="2000" b="1" dirty="0">
              <a:solidFill>
                <a:schemeClr val="bg2">
                  <a:lumMod val="25000"/>
                </a:schemeClr>
              </a:solidFill>
            </a:rPr>
            <a:t>klimo</a:t>
          </a:r>
          <a:r>
            <a:rPr lang="en-US" sz="1400" b="1" dirty="0"/>
            <a:t>.</a:t>
          </a:r>
          <a:endParaRPr lang="en-US" sz="1400" dirty="0"/>
        </a:p>
      </dgm:t>
    </dgm:pt>
    <dgm:pt modelId="{5D6DBB96-040D-46E9-8649-527B1B00BF15}" type="parTrans" cxnId="{597FE9B7-3E38-47DD-9061-9F67A9A0A86E}">
      <dgm:prSet/>
      <dgm:spPr/>
      <dgm:t>
        <a:bodyPr/>
        <a:lstStyle/>
        <a:p>
          <a:endParaRPr lang="en-US"/>
        </a:p>
      </dgm:t>
    </dgm:pt>
    <dgm:pt modelId="{DD7CA32A-7B99-4375-ADE6-AD1DED7AAD9E}" type="sibTrans" cxnId="{597FE9B7-3E38-47DD-9061-9F67A9A0A86E}">
      <dgm:prSet/>
      <dgm:spPr/>
      <dgm:t>
        <a:bodyPr/>
        <a:lstStyle/>
        <a:p>
          <a:endParaRPr lang="en-US"/>
        </a:p>
      </dgm:t>
    </dgm:pt>
    <dgm:pt modelId="{68DAD096-3A4B-40EA-8DBD-B7A2C7EB09BD}">
      <dgm:prSet custT="1"/>
      <dgm:spPr/>
      <dgm:t>
        <a:bodyPr/>
        <a:lstStyle/>
        <a:p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P</a:t>
          </a:r>
          <a:r>
            <a:rPr lang="sl-SI" sz="1600" b="1" dirty="0">
              <a:solidFill>
                <a:schemeClr val="bg2">
                  <a:lumMod val="25000"/>
                </a:schemeClr>
              </a:solidFill>
            </a:rPr>
            <a:t>ohval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e</a:t>
          </a:r>
          <a:r>
            <a:rPr lang="sl-SI" sz="1600" b="1" dirty="0">
              <a:solidFill>
                <a:schemeClr val="bg2">
                  <a:lumMod val="25000"/>
                </a:schemeClr>
              </a:solidFill>
            </a:rPr>
            <a:t> in spodbud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e.</a:t>
          </a:r>
          <a:endParaRPr lang="en-US" sz="1600" dirty="0">
            <a:solidFill>
              <a:schemeClr val="bg2">
                <a:lumMod val="25000"/>
              </a:schemeClr>
            </a:solidFill>
          </a:endParaRPr>
        </a:p>
      </dgm:t>
    </dgm:pt>
    <dgm:pt modelId="{F625859F-5B2C-4FE7-B0F6-FCCD90BA0336}" type="parTrans" cxnId="{00C033F1-088E-4CB6-92D2-F36ECFC41D82}">
      <dgm:prSet/>
      <dgm:spPr/>
      <dgm:t>
        <a:bodyPr/>
        <a:lstStyle/>
        <a:p>
          <a:endParaRPr lang="en-US"/>
        </a:p>
      </dgm:t>
    </dgm:pt>
    <dgm:pt modelId="{6558A171-9837-42C6-91BB-8D3675B6C468}" type="sibTrans" cxnId="{00C033F1-088E-4CB6-92D2-F36ECFC41D82}">
      <dgm:prSet/>
      <dgm:spPr/>
      <dgm:t>
        <a:bodyPr/>
        <a:lstStyle/>
        <a:p>
          <a:endParaRPr lang="en-US"/>
        </a:p>
      </dgm:t>
    </dgm:pt>
    <dgm:pt modelId="{A88A2F7E-5B57-4850-B94F-1E5E5A0DB89E}">
      <dgm:prSet custT="1"/>
      <dgm:spPr/>
      <dgm:t>
        <a:bodyPr/>
        <a:lstStyle/>
        <a:p>
          <a:pPr>
            <a:buClr>
              <a:schemeClr val="accent5"/>
            </a:buClr>
          </a:pPr>
          <a:r>
            <a:rPr lang="en-US" sz="1800" b="1" dirty="0"/>
            <a:t>P</a:t>
          </a:r>
          <a:r>
            <a:rPr lang="sl-SI" sz="1800" b="1" dirty="0"/>
            <a:t>ovezovanj</a:t>
          </a:r>
          <a:r>
            <a:rPr lang="en-US" sz="1800" b="1" dirty="0"/>
            <a:t>e</a:t>
          </a:r>
          <a:r>
            <a:rPr lang="sl-SI" sz="1800" b="1" dirty="0"/>
            <a:t> </a:t>
          </a:r>
          <a:endParaRPr lang="en-US" sz="1800" b="1" dirty="0"/>
        </a:p>
        <a:p>
          <a:pPr>
            <a:buClr>
              <a:schemeClr val="accent5"/>
            </a:buClr>
          </a:pP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učenca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med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vrstnike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600" dirty="0">
            <a:solidFill>
              <a:schemeClr val="bg2">
                <a:lumMod val="25000"/>
              </a:schemeClr>
            </a:solidFill>
          </a:endParaRPr>
        </a:p>
      </dgm:t>
    </dgm:pt>
    <dgm:pt modelId="{8DA9B8BB-AE92-4BD7-BFC4-16AD361CCA4C}" type="parTrans" cxnId="{87DFB1DF-5C8D-4F7F-9DC4-1500BB8200AE}">
      <dgm:prSet/>
      <dgm:spPr/>
      <dgm:t>
        <a:bodyPr/>
        <a:lstStyle/>
        <a:p>
          <a:endParaRPr lang="en-SI"/>
        </a:p>
      </dgm:t>
    </dgm:pt>
    <dgm:pt modelId="{900E3559-C614-415B-9C29-416C8F64A4D8}" type="sibTrans" cxnId="{87DFB1DF-5C8D-4F7F-9DC4-1500BB8200AE}">
      <dgm:prSet/>
      <dgm:spPr/>
      <dgm:t>
        <a:bodyPr/>
        <a:lstStyle/>
        <a:p>
          <a:endParaRPr lang="en-SI"/>
        </a:p>
      </dgm:t>
    </dgm:pt>
    <dgm:pt modelId="{CD8C25AA-9F70-4330-9F21-086C54827366}">
      <dgm:prSet custT="1"/>
      <dgm:spPr/>
      <dgm:t>
        <a:bodyPr/>
        <a:lstStyle/>
        <a:p>
          <a:pPr>
            <a:buClr>
              <a:schemeClr val="accent5"/>
            </a:buClr>
          </a:pPr>
          <a:r>
            <a:rPr lang="en-US" sz="1800" dirty="0" err="1"/>
            <a:t>Pomen</a:t>
          </a:r>
          <a:r>
            <a:rPr lang="en-US" sz="1800" dirty="0"/>
            <a:t> </a:t>
          </a:r>
        </a:p>
        <a:p>
          <a:pPr>
            <a:buClr>
              <a:schemeClr val="accent5"/>
            </a:buClr>
          </a:pP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DOTIKA IN </a:t>
          </a:r>
        </a:p>
        <a:p>
          <a:pPr>
            <a:buClr>
              <a:schemeClr val="accent5"/>
            </a:buClr>
          </a:pP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POGLEDA V OČI. </a:t>
          </a:r>
          <a:endParaRPr lang="en-SI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75B16799-2718-49F3-BF0B-E4E893F47534}" type="parTrans" cxnId="{B16466C0-FCB5-4783-AF2D-42F3674FA7D7}">
      <dgm:prSet/>
      <dgm:spPr/>
      <dgm:t>
        <a:bodyPr/>
        <a:lstStyle/>
        <a:p>
          <a:endParaRPr lang="en-SI"/>
        </a:p>
      </dgm:t>
    </dgm:pt>
    <dgm:pt modelId="{B68A21FC-3801-4F70-B7E9-C6F46ACE374B}" type="sibTrans" cxnId="{B16466C0-FCB5-4783-AF2D-42F3674FA7D7}">
      <dgm:prSet/>
      <dgm:spPr/>
      <dgm:t>
        <a:bodyPr/>
        <a:lstStyle/>
        <a:p>
          <a:endParaRPr lang="en-SI"/>
        </a:p>
      </dgm:t>
    </dgm:pt>
    <dgm:pt modelId="{AE6705C9-1F14-4159-B33C-357AFB88376C}">
      <dgm:prSet custT="1"/>
      <dgm:spPr/>
      <dgm:t>
        <a:bodyPr/>
        <a:lstStyle/>
        <a:p>
          <a:pPr>
            <a:buClr>
              <a:schemeClr val="accent5"/>
            </a:buClr>
          </a:pPr>
          <a:r>
            <a:rPr lang="en-US" sz="1800" b="1" dirty="0" err="1"/>
            <a:t>Pomoč</a:t>
          </a:r>
          <a:r>
            <a:rPr lang="en-US" sz="1800" b="1" dirty="0"/>
            <a:t> </a:t>
          </a:r>
          <a:r>
            <a:rPr lang="en-US" sz="1800" b="1" dirty="0" err="1"/>
            <a:t>pri</a:t>
          </a:r>
          <a:r>
            <a:rPr lang="en-US" sz="1800" b="1" dirty="0"/>
            <a:t> </a:t>
          </a:r>
        </a:p>
        <a:p>
          <a:pPr>
            <a:buClr>
              <a:schemeClr val="accent5"/>
            </a:buClr>
          </a:pPr>
          <a:r>
            <a:rPr lang="en-US" sz="1500" b="1" dirty="0" err="1">
              <a:solidFill>
                <a:schemeClr val="bg2">
                  <a:lumMod val="25000"/>
                </a:schemeClr>
              </a:solidFill>
            </a:rPr>
            <a:t>organizaciji</a:t>
          </a:r>
          <a:r>
            <a:rPr lang="en-US" sz="1500" b="1" dirty="0">
              <a:solidFill>
                <a:schemeClr val="bg2">
                  <a:lumMod val="25000"/>
                </a:schemeClr>
              </a:solidFill>
            </a:rPr>
            <a:t> in </a:t>
          </a:r>
          <a:r>
            <a:rPr lang="en-US" sz="1500" b="1" dirty="0" err="1">
              <a:solidFill>
                <a:schemeClr val="bg2">
                  <a:lumMod val="25000"/>
                </a:schemeClr>
              </a:solidFill>
            </a:rPr>
            <a:t>strategijah</a:t>
          </a:r>
          <a:r>
            <a:rPr lang="en-US" sz="15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500" b="1" dirty="0" err="1">
              <a:solidFill>
                <a:schemeClr val="bg2">
                  <a:lumMod val="25000"/>
                </a:schemeClr>
              </a:solidFill>
            </a:rPr>
            <a:t>učnega</a:t>
          </a:r>
          <a:r>
            <a:rPr lang="en-US" sz="15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500" b="1" dirty="0" err="1">
              <a:solidFill>
                <a:schemeClr val="bg2">
                  <a:lumMod val="25000"/>
                </a:schemeClr>
              </a:solidFill>
            </a:rPr>
            <a:t>dela</a:t>
          </a:r>
          <a:r>
            <a:rPr lang="en-US" sz="1500" b="1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500" dirty="0">
            <a:solidFill>
              <a:schemeClr val="bg2">
                <a:lumMod val="25000"/>
              </a:schemeClr>
            </a:solidFill>
          </a:endParaRPr>
        </a:p>
      </dgm:t>
    </dgm:pt>
    <dgm:pt modelId="{BAF7B855-4B9E-4374-AE26-A9308C912DE3}" type="parTrans" cxnId="{FBB345C8-4C1F-4622-BE03-FEDFC0D518FF}">
      <dgm:prSet/>
      <dgm:spPr/>
      <dgm:t>
        <a:bodyPr/>
        <a:lstStyle/>
        <a:p>
          <a:endParaRPr lang="en-SI"/>
        </a:p>
      </dgm:t>
    </dgm:pt>
    <dgm:pt modelId="{646868A4-5DB2-4737-99D2-184C236F732D}" type="sibTrans" cxnId="{FBB345C8-4C1F-4622-BE03-FEDFC0D518FF}">
      <dgm:prSet/>
      <dgm:spPr/>
      <dgm:t>
        <a:bodyPr/>
        <a:lstStyle/>
        <a:p>
          <a:endParaRPr lang="en-SI"/>
        </a:p>
      </dgm:t>
    </dgm:pt>
    <dgm:pt modelId="{D599C7B3-491C-4928-B58A-546794E9B8DE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US" sz="1600" dirty="0" err="1">
              <a:solidFill>
                <a:schemeClr val="bg2">
                  <a:lumMod val="25000"/>
                </a:schemeClr>
              </a:solidFill>
            </a:rPr>
            <a:t>D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ati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učencu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občutek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, </a:t>
          </a:r>
        </a:p>
        <a:p>
          <a:pPr>
            <a:spcAft>
              <a:spcPts val="0"/>
            </a:spcAft>
          </a:pP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da </a:t>
          </a:r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ga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dirty="0" err="1">
              <a:solidFill>
                <a:schemeClr val="bg2">
                  <a:lumMod val="25000"/>
                </a:schemeClr>
              </a:solidFill>
            </a:rPr>
            <a:t>ima</a:t>
          </a:r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 rad </a:t>
          </a:r>
          <a:r>
            <a:rPr lang="en-US" sz="1800" dirty="0" err="1">
              <a:solidFill>
                <a:schemeClr val="bg2">
                  <a:lumMod val="25000"/>
                </a:schemeClr>
              </a:solidFill>
            </a:rPr>
            <a:t>ter</a:t>
          </a:r>
          <a:r>
            <a:rPr lang="en-US" sz="1800" dirty="0">
              <a:solidFill>
                <a:schemeClr val="bg2">
                  <a:lumMod val="25000"/>
                </a:schemeClr>
              </a:solidFill>
            </a:rPr>
            <a:t> </a:t>
          </a:r>
        </a:p>
        <a:p>
          <a:pPr>
            <a:spcAft>
              <a:spcPct val="35000"/>
            </a:spcAft>
          </a:pP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sprejema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z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vsemi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njegovimi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motečimi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lastnostmi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!</a:t>
          </a:r>
          <a:endParaRPr lang="en-SI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739F1071-EA47-4F2F-A3AF-4D2A67B85F31}" type="parTrans" cxnId="{ED47B31D-C0DA-4A1F-9F88-35320449D9E9}">
      <dgm:prSet/>
      <dgm:spPr/>
      <dgm:t>
        <a:bodyPr/>
        <a:lstStyle/>
        <a:p>
          <a:endParaRPr lang="en-SI"/>
        </a:p>
      </dgm:t>
    </dgm:pt>
    <dgm:pt modelId="{7A34C21F-053F-4620-B729-5F55972E0B9B}" type="sibTrans" cxnId="{ED47B31D-C0DA-4A1F-9F88-35320449D9E9}">
      <dgm:prSet/>
      <dgm:spPr/>
      <dgm:t>
        <a:bodyPr/>
        <a:lstStyle/>
        <a:p>
          <a:endParaRPr lang="en-SI"/>
        </a:p>
      </dgm:t>
    </dgm:pt>
    <dgm:pt modelId="{F2BF9536-6968-4797-BD79-94E5E207173C}">
      <dgm:prSet custT="1"/>
      <dgm:spPr/>
      <dgm:t>
        <a:bodyPr/>
        <a:lstStyle/>
        <a:p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Strpnost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sz="1600" b="1" dirty="0" err="1">
              <a:solidFill>
                <a:schemeClr val="bg2">
                  <a:lumMod val="25000"/>
                </a:schemeClr>
              </a:solidFill>
            </a:rPr>
            <a:t>potrpežjivost</a:t>
          </a:r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 </a:t>
          </a:r>
        </a:p>
        <a:p>
          <a:r>
            <a:rPr lang="en-US" sz="1400" dirty="0"/>
            <a:t>in </a:t>
          </a:r>
          <a:r>
            <a:rPr lang="en-US" sz="1400" dirty="0" err="1"/>
            <a:t>visok</a:t>
          </a:r>
          <a:r>
            <a:rPr lang="en-US" sz="1400" dirty="0"/>
            <a:t> </a:t>
          </a:r>
          <a:r>
            <a:rPr lang="en-US" sz="1400" dirty="0" err="1"/>
            <a:t>nivo</a:t>
          </a:r>
          <a:r>
            <a:rPr lang="en-US" sz="1400" dirty="0"/>
            <a:t> </a:t>
          </a:r>
          <a:r>
            <a:rPr lang="en-US" sz="1400" dirty="0" err="1"/>
            <a:t>sprejemanja</a:t>
          </a:r>
          <a:r>
            <a:rPr lang="en-US" sz="1400" dirty="0"/>
            <a:t> </a:t>
          </a:r>
          <a:r>
            <a:rPr lang="en-US" sz="1400" dirty="0" err="1"/>
            <a:t>motečih</a:t>
          </a:r>
          <a:r>
            <a:rPr lang="en-US" sz="1400" dirty="0"/>
            <a:t> </a:t>
          </a:r>
          <a:r>
            <a:rPr lang="en-US" sz="1400" dirty="0" err="1"/>
            <a:t>dejavnikov</a:t>
          </a:r>
          <a:r>
            <a:rPr lang="en-US" sz="1400" dirty="0"/>
            <a:t>, </a:t>
          </a:r>
          <a:r>
            <a:rPr lang="en-US" sz="1400" dirty="0" err="1"/>
            <a:t>vendar</a:t>
          </a:r>
          <a:r>
            <a:rPr lang="en-US" sz="1400" dirty="0"/>
            <a:t> </a:t>
          </a:r>
        </a:p>
        <a:p>
          <a:r>
            <a:rPr lang="en-US" sz="1600" b="1" i="0" dirty="0" err="1">
              <a:solidFill>
                <a:schemeClr val="bg2">
                  <a:lumMod val="25000"/>
                </a:schemeClr>
              </a:solidFill>
            </a:rPr>
            <a:t>odločnost</a:t>
          </a:r>
          <a:r>
            <a:rPr lang="en-US" sz="1600" b="1" i="0" dirty="0">
              <a:solidFill>
                <a:schemeClr val="bg2">
                  <a:lumMod val="25000"/>
                </a:schemeClr>
              </a:solidFill>
            </a:rPr>
            <a:t> in </a:t>
          </a:r>
          <a:r>
            <a:rPr lang="en-US" sz="1600" b="1" i="0" dirty="0" err="1">
              <a:solidFill>
                <a:schemeClr val="bg2">
                  <a:lumMod val="25000"/>
                </a:schemeClr>
              </a:solidFill>
            </a:rPr>
            <a:t>doslednost</a:t>
          </a:r>
          <a:r>
            <a:rPr lang="en-US" sz="1600" b="1" i="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600" b="1" i="0" dirty="0">
            <a:solidFill>
              <a:schemeClr val="bg2">
                <a:lumMod val="25000"/>
              </a:schemeClr>
            </a:solidFill>
          </a:endParaRPr>
        </a:p>
      </dgm:t>
    </dgm:pt>
    <dgm:pt modelId="{2AA495E5-A851-421C-816C-578A15B9B0F9}" type="parTrans" cxnId="{C708B875-6B06-47F1-AEE5-01EDE8A7C566}">
      <dgm:prSet/>
      <dgm:spPr/>
      <dgm:t>
        <a:bodyPr/>
        <a:lstStyle/>
        <a:p>
          <a:endParaRPr lang="en-SI"/>
        </a:p>
      </dgm:t>
    </dgm:pt>
    <dgm:pt modelId="{E2AD52DF-058D-48DA-B529-767755954927}" type="sibTrans" cxnId="{C708B875-6B06-47F1-AEE5-01EDE8A7C566}">
      <dgm:prSet/>
      <dgm:spPr/>
      <dgm:t>
        <a:bodyPr/>
        <a:lstStyle/>
        <a:p>
          <a:endParaRPr lang="en-SI"/>
        </a:p>
      </dgm:t>
    </dgm:pt>
    <dgm:pt modelId="{36D9AE79-98AE-4FA9-AF21-CC0DA714D693}">
      <dgm:prSet custT="1"/>
      <dgm:spPr/>
      <dgm:t>
        <a:bodyPr/>
        <a:lstStyle/>
        <a:p>
          <a:r>
            <a:rPr lang="en-US" sz="1600" b="1" dirty="0">
              <a:solidFill>
                <a:schemeClr val="bg2">
                  <a:lumMod val="25000"/>
                </a:schemeClr>
              </a:solidFill>
            </a:rPr>
            <a:t>OBČUTEK VARNOSTI IN SPREJETOSTI</a:t>
          </a:r>
          <a:r>
            <a:rPr lang="en-US" sz="160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600" dirty="0">
            <a:solidFill>
              <a:schemeClr val="bg2">
                <a:lumMod val="25000"/>
              </a:schemeClr>
            </a:solidFill>
          </a:endParaRPr>
        </a:p>
      </dgm:t>
    </dgm:pt>
    <dgm:pt modelId="{0CF6FACB-C319-4E0D-B1B2-BEED2C05BCA1}" type="parTrans" cxnId="{320BB6F2-0A65-42F6-8D09-D313E4775E61}">
      <dgm:prSet/>
      <dgm:spPr/>
      <dgm:t>
        <a:bodyPr/>
        <a:lstStyle/>
        <a:p>
          <a:endParaRPr lang="en-SI"/>
        </a:p>
      </dgm:t>
    </dgm:pt>
    <dgm:pt modelId="{3BA848EE-5295-4BB8-81C9-8C4207BC1CD3}" type="sibTrans" cxnId="{320BB6F2-0A65-42F6-8D09-D313E4775E61}">
      <dgm:prSet/>
      <dgm:spPr/>
      <dgm:t>
        <a:bodyPr/>
        <a:lstStyle/>
        <a:p>
          <a:endParaRPr lang="en-SI"/>
        </a:p>
      </dgm:t>
    </dgm:pt>
    <dgm:pt modelId="{FEE3AA70-2715-471E-8E5A-6BF35DC8A4A7}">
      <dgm:prSet custT="1"/>
      <dgm:spPr/>
      <dgm:t>
        <a:bodyPr/>
        <a:lstStyle/>
        <a:p>
          <a:r>
            <a:rPr lang="en-US" sz="1800" b="1" dirty="0">
              <a:solidFill>
                <a:schemeClr val="bg2">
                  <a:lumMod val="25000"/>
                </a:schemeClr>
              </a:solidFill>
            </a:rPr>
            <a:t>UMIRJEN PRISTOP.</a:t>
          </a:r>
          <a:endParaRPr lang="en-SI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ED95F798-BE8B-4FC1-93D9-E9564A4EFBAC}" type="parTrans" cxnId="{CE668507-FFC1-4D48-8536-E5A9FA66DA80}">
      <dgm:prSet/>
      <dgm:spPr/>
      <dgm:t>
        <a:bodyPr/>
        <a:lstStyle/>
        <a:p>
          <a:endParaRPr lang="en-SI"/>
        </a:p>
      </dgm:t>
    </dgm:pt>
    <dgm:pt modelId="{524FE398-3856-4154-9AD3-3E197699633B}" type="sibTrans" cxnId="{CE668507-FFC1-4D48-8536-E5A9FA66DA80}">
      <dgm:prSet/>
      <dgm:spPr/>
      <dgm:t>
        <a:bodyPr/>
        <a:lstStyle/>
        <a:p>
          <a:endParaRPr lang="en-SI"/>
        </a:p>
      </dgm:t>
    </dgm:pt>
    <dgm:pt modelId="{CAC204D2-E738-4207-B3EC-C0FE599B63E5}" type="pres">
      <dgm:prSet presAssocID="{6516DDB5-35CD-4124-87E6-7007141F8C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76C1891-9000-4B78-B26E-2C5986207E3F}" type="pres">
      <dgm:prSet presAssocID="{703556E4-939B-4B18-A8EE-F00EBC28B34F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EA74739-939F-4EFB-B822-5615EBBA0E70}" type="pres">
      <dgm:prSet presAssocID="{42EC6E58-3E03-489C-800C-7315068E0783}" presName="sibTrans" presStyleCnt="0"/>
      <dgm:spPr/>
    </dgm:pt>
    <dgm:pt modelId="{2001EB69-C00E-4CD2-B8FC-F9F831404A29}" type="pres">
      <dgm:prSet presAssocID="{D599C7B3-491C-4928-B58A-546794E9B8DE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69D57EC-8B28-4451-A00C-F3D26D0A5172}" type="pres">
      <dgm:prSet presAssocID="{7A34C21F-053F-4620-B729-5F55972E0B9B}" presName="sibTrans" presStyleCnt="0"/>
      <dgm:spPr/>
    </dgm:pt>
    <dgm:pt modelId="{78C4438A-48A1-4E1D-989D-6BF6F11BEF28}" type="pres">
      <dgm:prSet presAssocID="{F2BF9536-6968-4797-BD79-94E5E207173C}" presName="node" presStyleLbl="node1" presStyleIdx="2" presStyleCnt="13" custScaleX="119183" custScaleY="11091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F7D922A-845A-4DF5-BB43-F7C6509F87D5}" type="pres">
      <dgm:prSet presAssocID="{E2AD52DF-058D-48DA-B529-767755954927}" presName="sibTrans" presStyleCnt="0"/>
      <dgm:spPr/>
    </dgm:pt>
    <dgm:pt modelId="{197B07FE-AC96-4946-8ECD-07BD117D31A2}" type="pres">
      <dgm:prSet presAssocID="{DE97E2BB-F07A-4A7B-B3A6-A6196AC3E9E0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8A1DDC0-C109-4A5E-83A6-8B3C0E77EE6A}" type="pres">
      <dgm:prSet presAssocID="{E9B0D7F9-EE5B-4D6C-96B9-1CFFC67CF7B5}" presName="sibTrans" presStyleCnt="0"/>
      <dgm:spPr/>
    </dgm:pt>
    <dgm:pt modelId="{FA5BB3B9-F31E-4DFD-846C-BDA3C7B5CFFB}" type="pres">
      <dgm:prSet presAssocID="{7E52BDF0-E313-4771-B9CF-836B4C3CA550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A1035B3-2303-4006-8916-80097FA55D78}" type="pres">
      <dgm:prSet presAssocID="{ADE7529F-F9B2-4087-B2BB-EFD0756D6B47}" presName="sibTrans" presStyleCnt="0"/>
      <dgm:spPr/>
    </dgm:pt>
    <dgm:pt modelId="{16B21ED7-98B8-4BF6-A943-041A1781F570}" type="pres">
      <dgm:prSet presAssocID="{D29D6948-C439-4E38-8162-E23C12734F79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13656F-EEF5-4995-A30A-7F159E9D816C}" type="pres">
      <dgm:prSet presAssocID="{DD7CA32A-7B99-4375-ADE6-AD1DED7AAD9E}" presName="sibTrans" presStyleCnt="0"/>
      <dgm:spPr/>
    </dgm:pt>
    <dgm:pt modelId="{BD722210-1D64-4F67-819C-7B0B9BAF7FA3}" type="pres">
      <dgm:prSet presAssocID="{FEE3AA70-2715-471E-8E5A-6BF35DC8A4A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273AB5-C05F-4F6D-85B9-EBA89CBFE033}" type="pres">
      <dgm:prSet presAssocID="{524FE398-3856-4154-9AD3-3E197699633B}" presName="sibTrans" presStyleCnt="0"/>
      <dgm:spPr/>
    </dgm:pt>
    <dgm:pt modelId="{CF62AD89-C758-4EB0-AB08-62C4D2774E67}" type="pres">
      <dgm:prSet presAssocID="{36D9AE79-98AE-4FA9-AF21-CC0DA714D693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4E62641-06D6-454B-8C0B-BEF73B004769}" type="pres">
      <dgm:prSet presAssocID="{3BA848EE-5295-4BB8-81C9-8C4207BC1CD3}" presName="sibTrans" presStyleCnt="0"/>
      <dgm:spPr/>
    </dgm:pt>
    <dgm:pt modelId="{842FCAE8-F91C-4AAF-9508-48FAD02FB7F9}" type="pres">
      <dgm:prSet presAssocID="{CD8C25AA-9F70-4330-9F21-086C54827366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4F5E5B9-2B7D-47F2-9099-341C747EEC05}" type="pres">
      <dgm:prSet presAssocID="{B68A21FC-3801-4F70-B7E9-C6F46ACE374B}" presName="sibTrans" presStyleCnt="0"/>
      <dgm:spPr/>
    </dgm:pt>
    <dgm:pt modelId="{AFAD6F19-0E54-4B21-B8BE-CAC68E7388C3}" type="pres">
      <dgm:prSet presAssocID="{68DAD096-3A4B-40EA-8DBD-B7A2C7EB09BD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0D4B68B-EAB9-4263-B426-154D3EA0D45E}" type="pres">
      <dgm:prSet presAssocID="{6558A171-9837-42C6-91BB-8D3675B6C468}" presName="sibTrans" presStyleCnt="0"/>
      <dgm:spPr/>
    </dgm:pt>
    <dgm:pt modelId="{EBC707EB-3482-4424-9CDE-1F92DBDDB653}" type="pres">
      <dgm:prSet presAssocID="{A88A2F7E-5B57-4850-B94F-1E5E5A0DB89E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EFCC705-8B91-41FA-8F60-5F516DE0EBFB}" type="pres">
      <dgm:prSet presAssocID="{900E3559-C614-415B-9C29-416C8F64A4D8}" presName="sibTrans" presStyleCnt="0"/>
      <dgm:spPr/>
    </dgm:pt>
    <dgm:pt modelId="{CB529C2B-B77A-4F8B-BCC3-88D8FD311960}" type="pres">
      <dgm:prSet presAssocID="{AE6705C9-1F14-4159-B33C-357AFB88376C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A23002-9737-44D2-9903-58914B1E79F3}" type="pres">
      <dgm:prSet presAssocID="{646868A4-5DB2-4737-99D2-184C236F732D}" presName="sibTrans" presStyleCnt="0"/>
      <dgm:spPr/>
    </dgm:pt>
    <dgm:pt modelId="{752C075C-8430-4DB5-A271-6D8AB76E596E}" type="pres">
      <dgm:prSet presAssocID="{E340606F-1449-4E27-870A-279E0A25543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809488E-BF04-43FC-8249-E6B7D1044FEA}" type="presOf" srcId="{AE6705C9-1F14-4159-B33C-357AFB88376C}" destId="{CB529C2B-B77A-4F8B-BCC3-88D8FD311960}" srcOrd="0" destOrd="0" presId="urn:microsoft.com/office/officeart/2005/8/layout/default"/>
    <dgm:cxn modelId="{82CA0C03-5B1E-447E-9238-0B295CD37050}" type="presOf" srcId="{7E52BDF0-E313-4771-B9CF-836B4C3CA550}" destId="{FA5BB3B9-F31E-4DFD-846C-BDA3C7B5CFFB}" srcOrd="0" destOrd="0" presId="urn:microsoft.com/office/officeart/2005/8/layout/default"/>
    <dgm:cxn modelId="{87DFB1DF-5C8D-4F7F-9DC4-1500BB8200AE}" srcId="{6516DDB5-35CD-4124-87E6-7007141F8CE7}" destId="{A88A2F7E-5B57-4850-B94F-1E5E5A0DB89E}" srcOrd="10" destOrd="0" parTransId="{8DA9B8BB-AE92-4BD7-BFC4-16AD361CCA4C}" sibTransId="{900E3559-C614-415B-9C29-416C8F64A4D8}"/>
    <dgm:cxn modelId="{34271249-BCDC-4E06-B5C1-A85E03234414}" type="presOf" srcId="{D599C7B3-491C-4928-B58A-546794E9B8DE}" destId="{2001EB69-C00E-4CD2-B8FC-F9F831404A29}" srcOrd="0" destOrd="0" presId="urn:microsoft.com/office/officeart/2005/8/layout/default"/>
    <dgm:cxn modelId="{76D4465F-EF64-457F-9789-8CFC9B56F7CB}" type="presOf" srcId="{68DAD096-3A4B-40EA-8DBD-B7A2C7EB09BD}" destId="{AFAD6F19-0E54-4B21-B8BE-CAC68E7388C3}" srcOrd="0" destOrd="0" presId="urn:microsoft.com/office/officeart/2005/8/layout/default"/>
    <dgm:cxn modelId="{750789A2-CC9C-4AE7-8A7C-792B866DA3E2}" srcId="{6516DDB5-35CD-4124-87E6-7007141F8CE7}" destId="{703556E4-939B-4B18-A8EE-F00EBC28B34F}" srcOrd="0" destOrd="0" parTransId="{C3F60B6E-0FD5-4AE8-B687-C35B57B6419C}" sibTransId="{42EC6E58-3E03-489C-800C-7315068E0783}"/>
    <dgm:cxn modelId="{6C54B2B5-FE3C-4FBF-838C-1B735D60AB9B}" type="presOf" srcId="{E340606F-1449-4E27-870A-279E0A255433}" destId="{752C075C-8430-4DB5-A271-6D8AB76E596E}" srcOrd="0" destOrd="0" presId="urn:microsoft.com/office/officeart/2005/8/layout/default"/>
    <dgm:cxn modelId="{8FBDA564-2276-4D1B-9FE6-D52934EEE67F}" srcId="{6516DDB5-35CD-4124-87E6-7007141F8CE7}" destId="{7E52BDF0-E313-4771-B9CF-836B4C3CA550}" srcOrd="4" destOrd="0" parTransId="{8CD895A2-8E99-4529-8103-81F487E9E473}" sibTransId="{ADE7529F-F9B2-4087-B2BB-EFD0756D6B47}"/>
    <dgm:cxn modelId="{FBB345C8-4C1F-4622-BE03-FEDFC0D518FF}" srcId="{6516DDB5-35CD-4124-87E6-7007141F8CE7}" destId="{AE6705C9-1F14-4159-B33C-357AFB88376C}" srcOrd="11" destOrd="0" parTransId="{BAF7B855-4B9E-4374-AE26-A9308C912DE3}" sibTransId="{646868A4-5DB2-4737-99D2-184C236F732D}"/>
    <dgm:cxn modelId="{5667F012-EDCC-4794-94CA-6163B732CCC8}" type="presOf" srcId="{CD8C25AA-9F70-4330-9F21-086C54827366}" destId="{842FCAE8-F91C-4AAF-9508-48FAD02FB7F9}" srcOrd="0" destOrd="0" presId="urn:microsoft.com/office/officeart/2005/8/layout/default"/>
    <dgm:cxn modelId="{CE668507-FFC1-4D48-8536-E5A9FA66DA80}" srcId="{6516DDB5-35CD-4124-87E6-7007141F8CE7}" destId="{FEE3AA70-2715-471E-8E5A-6BF35DC8A4A7}" srcOrd="6" destOrd="0" parTransId="{ED95F798-BE8B-4FC1-93D9-E9564A4EFBAC}" sibTransId="{524FE398-3856-4154-9AD3-3E197699633B}"/>
    <dgm:cxn modelId="{B16466C0-FCB5-4783-AF2D-42F3674FA7D7}" srcId="{6516DDB5-35CD-4124-87E6-7007141F8CE7}" destId="{CD8C25AA-9F70-4330-9F21-086C54827366}" srcOrd="8" destOrd="0" parTransId="{75B16799-2718-49F3-BF0B-E4E893F47534}" sibTransId="{B68A21FC-3801-4F70-B7E9-C6F46ACE374B}"/>
    <dgm:cxn modelId="{C78B3FC5-DA19-4414-B51A-B0A489A10BFC}" type="presOf" srcId="{DE97E2BB-F07A-4A7B-B3A6-A6196AC3E9E0}" destId="{197B07FE-AC96-4946-8ECD-07BD117D31A2}" srcOrd="0" destOrd="0" presId="urn:microsoft.com/office/officeart/2005/8/layout/default"/>
    <dgm:cxn modelId="{00C033F1-088E-4CB6-92D2-F36ECFC41D82}" srcId="{6516DDB5-35CD-4124-87E6-7007141F8CE7}" destId="{68DAD096-3A4B-40EA-8DBD-B7A2C7EB09BD}" srcOrd="9" destOrd="0" parTransId="{F625859F-5B2C-4FE7-B0F6-FCCD90BA0336}" sibTransId="{6558A171-9837-42C6-91BB-8D3675B6C468}"/>
    <dgm:cxn modelId="{ED47B31D-C0DA-4A1F-9F88-35320449D9E9}" srcId="{6516DDB5-35CD-4124-87E6-7007141F8CE7}" destId="{D599C7B3-491C-4928-B58A-546794E9B8DE}" srcOrd="1" destOrd="0" parTransId="{739F1071-EA47-4F2F-A3AF-4D2A67B85F31}" sibTransId="{7A34C21F-053F-4620-B729-5F55972E0B9B}"/>
    <dgm:cxn modelId="{7B4B4315-69FB-4D8C-B5FB-BEB8A8D8696B}" type="presOf" srcId="{6516DDB5-35CD-4124-87E6-7007141F8CE7}" destId="{CAC204D2-E738-4207-B3EC-C0FE599B63E5}" srcOrd="0" destOrd="0" presId="urn:microsoft.com/office/officeart/2005/8/layout/default"/>
    <dgm:cxn modelId="{6D17188E-A2AE-405C-B064-3B819E03BF5C}" srcId="{6516DDB5-35CD-4124-87E6-7007141F8CE7}" destId="{DE97E2BB-F07A-4A7B-B3A6-A6196AC3E9E0}" srcOrd="3" destOrd="0" parTransId="{BC7959E8-1592-4035-919D-5E956FB89A80}" sibTransId="{E9B0D7F9-EE5B-4D6C-96B9-1CFFC67CF7B5}"/>
    <dgm:cxn modelId="{37315CCE-2477-4BDD-A255-29146313CF9E}" type="presOf" srcId="{703556E4-939B-4B18-A8EE-F00EBC28B34F}" destId="{876C1891-9000-4B78-B26E-2C5986207E3F}" srcOrd="0" destOrd="0" presId="urn:microsoft.com/office/officeart/2005/8/layout/default"/>
    <dgm:cxn modelId="{8D4DE640-F7BA-4CEC-9C1F-5ACE0D851EE0}" type="presOf" srcId="{FEE3AA70-2715-471E-8E5A-6BF35DC8A4A7}" destId="{BD722210-1D64-4F67-819C-7B0B9BAF7FA3}" srcOrd="0" destOrd="0" presId="urn:microsoft.com/office/officeart/2005/8/layout/default"/>
    <dgm:cxn modelId="{5A6B5F97-6DF8-44E5-940C-7940D8ECC274}" type="presOf" srcId="{36D9AE79-98AE-4FA9-AF21-CC0DA714D693}" destId="{CF62AD89-C758-4EB0-AB08-62C4D2774E67}" srcOrd="0" destOrd="0" presId="urn:microsoft.com/office/officeart/2005/8/layout/default"/>
    <dgm:cxn modelId="{597FE9B7-3E38-47DD-9061-9F67A9A0A86E}" srcId="{6516DDB5-35CD-4124-87E6-7007141F8CE7}" destId="{D29D6948-C439-4E38-8162-E23C12734F79}" srcOrd="5" destOrd="0" parTransId="{5D6DBB96-040D-46E9-8649-527B1B00BF15}" sibTransId="{DD7CA32A-7B99-4375-ADE6-AD1DED7AAD9E}"/>
    <dgm:cxn modelId="{13D7A369-2BC8-41E7-9F59-0BB1BC38C945}" type="presOf" srcId="{F2BF9536-6968-4797-BD79-94E5E207173C}" destId="{78C4438A-48A1-4E1D-989D-6BF6F11BEF28}" srcOrd="0" destOrd="0" presId="urn:microsoft.com/office/officeart/2005/8/layout/default"/>
    <dgm:cxn modelId="{5521A47A-C91A-4531-8240-7761E7123D99}" type="presOf" srcId="{A88A2F7E-5B57-4850-B94F-1E5E5A0DB89E}" destId="{EBC707EB-3482-4424-9CDE-1F92DBDDB653}" srcOrd="0" destOrd="0" presId="urn:microsoft.com/office/officeart/2005/8/layout/default"/>
    <dgm:cxn modelId="{16210E93-38F9-4E4B-BDC2-9D7B0EFC7550}" type="presOf" srcId="{D29D6948-C439-4E38-8162-E23C12734F79}" destId="{16B21ED7-98B8-4BF6-A943-041A1781F570}" srcOrd="0" destOrd="0" presId="urn:microsoft.com/office/officeart/2005/8/layout/default"/>
    <dgm:cxn modelId="{320BB6F2-0A65-42F6-8D09-D313E4775E61}" srcId="{6516DDB5-35CD-4124-87E6-7007141F8CE7}" destId="{36D9AE79-98AE-4FA9-AF21-CC0DA714D693}" srcOrd="7" destOrd="0" parTransId="{0CF6FACB-C319-4E0D-B1B2-BEED2C05BCA1}" sibTransId="{3BA848EE-5295-4BB8-81C9-8C4207BC1CD3}"/>
    <dgm:cxn modelId="{E7E36C5B-DA8D-422E-9357-C717BDC4C53D}" srcId="{6516DDB5-35CD-4124-87E6-7007141F8CE7}" destId="{E340606F-1449-4E27-870A-279E0A255433}" srcOrd="12" destOrd="0" parTransId="{7B85F333-1385-4AE5-AC7D-9B1A5544A55E}" sibTransId="{245B8D60-6ACF-410D-B345-1232F95519DB}"/>
    <dgm:cxn modelId="{C708B875-6B06-47F1-AEE5-01EDE8A7C566}" srcId="{6516DDB5-35CD-4124-87E6-7007141F8CE7}" destId="{F2BF9536-6968-4797-BD79-94E5E207173C}" srcOrd="2" destOrd="0" parTransId="{2AA495E5-A851-421C-816C-578A15B9B0F9}" sibTransId="{E2AD52DF-058D-48DA-B529-767755954927}"/>
    <dgm:cxn modelId="{E13C575C-386D-432C-B9EE-A974F4B3460E}" type="presParOf" srcId="{CAC204D2-E738-4207-B3EC-C0FE599B63E5}" destId="{876C1891-9000-4B78-B26E-2C5986207E3F}" srcOrd="0" destOrd="0" presId="urn:microsoft.com/office/officeart/2005/8/layout/default"/>
    <dgm:cxn modelId="{67F742CF-129C-431B-AE8A-BA7488B450D4}" type="presParOf" srcId="{CAC204D2-E738-4207-B3EC-C0FE599B63E5}" destId="{FEA74739-939F-4EFB-B822-5615EBBA0E70}" srcOrd="1" destOrd="0" presId="urn:microsoft.com/office/officeart/2005/8/layout/default"/>
    <dgm:cxn modelId="{3F965DBC-14B9-43C7-8BC2-87B37B4C7027}" type="presParOf" srcId="{CAC204D2-E738-4207-B3EC-C0FE599B63E5}" destId="{2001EB69-C00E-4CD2-B8FC-F9F831404A29}" srcOrd="2" destOrd="0" presId="urn:microsoft.com/office/officeart/2005/8/layout/default"/>
    <dgm:cxn modelId="{6C97D2E0-6318-45A1-8C5B-4BF7658F62B1}" type="presParOf" srcId="{CAC204D2-E738-4207-B3EC-C0FE599B63E5}" destId="{869D57EC-8B28-4451-A00C-F3D26D0A5172}" srcOrd="3" destOrd="0" presId="urn:microsoft.com/office/officeart/2005/8/layout/default"/>
    <dgm:cxn modelId="{218CFD37-1C5A-4C12-B1E0-A516DC0A9D1C}" type="presParOf" srcId="{CAC204D2-E738-4207-B3EC-C0FE599B63E5}" destId="{78C4438A-48A1-4E1D-989D-6BF6F11BEF28}" srcOrd="4" destOrd="0" presId="urn:microsoft.com/office/officeart/2005/8/layout/default"/>
    <dgm:cxn modelId="{C7BEDF75-7B12-4E81-87EE-C73F5B3CB057}" type="presParOf" srcId="{CAC204D2-E738-4207-B3EC-C0FE599B63E5}" destId="{4F7D922A-845A-4DF5-BB43-F7C6509F87D5}" srcOrd="5" destOrd="0" presId="urn:microsoft.com/office/officeart/2005/8/layout/default"/>
    <dgm:cxn modelId="{A8E55BF1-3D3A-49F5-9D2F-B2203DA5A0AB}" type="presParOf" srcId="{CAC204D2-E738-4207-B3EC-C0FE599B63E5}" destId="{197B07FE-AC96-4946-8ECD-07BD117D31A2}" srcOrd="6" destOrd="0" presId="urn:microsoft.com/office/officeart/2005/8/layout/default"/>
    <dgm:cxn modelId="{6495CB9D-7D56-490C-8217-D655568B14EE}" type="presParOf" srcId="{CAC204D2-E738-4207-B3EC-C0FE599B63E5}" destId="{78A1DDC0-C109-4A5E-83A6-8B3C0E77EE6A}" srcOrd="7" destOrd="0" presId="urn:microsoft.com/office/officeart/2005/8/layout/default"/>
    <dgm:cxn modelId="{4F7BD110-407A-4FC4-AD82-6852D6B13289}" type="presParOf" srcId="{CAC204D2-E738-4207-B3EC-C0FE599B63E5}" destId="{FA5BB3B9-F31E-4DFD-846C-BDA3C7B5CFFB}" srcOrd="8" destOrd="0" presId="urn:microsoft.com/office/officeart/2005/8/layout/default"/>
    <dgm:cxn modelId="{CDAD7372-9D12-44EA-99DA-39A8362A8487}" type="presParOf" srcId="{CAC204D2-E738-4207-B3EC-C0FE599B63E5}" destId="{CA1035B3-2303-4006-8916-80097FA55D78}" srcOrd="9" destOrd="0" presId="urn:microsoft.com/office/officeart/2005/8/layout/default"/>
    <dgm:cxn modelId="{68F930F2-93DB-4594-8FCA-6722674B16D5}" type="presParOf" srcId="{CAC204D2-E738-4207-B3EC-C0FE599B63E5}" destId="{16B21ED7-98B8-4BF6-A943-041A1781F570}" srcOrd="10" destOrd="0" presId="urn:microsoft.com/office/officeart/2005/8/layout/default"/>
    <dgm:cxn modelId="{1081874A-FBE8-4ABB-B231-9EADADFBB9BA}" type="presParOf" srcId="{CAC204D2-E738-4207-B3EC-C0FE599B63E5}" destId="{7413656F-EEF5-4995-A30A-7F159E9D816C}" srcOrd="11" destOrd="0" presId="urn:microsoft.com/office/officeart/2005/8/layout/default"/>
    <dgm:cxn modelId="{9EF678E2-0EB2-4E0F-851B-A914095241C7}" type="presParOf" srcId="{CAC204D2-E738-4207-B3EC-C0FE599B63E5}" destId="{BD722210-1D64-4F67-819C-7B0B9BAF7FA3}" srcOrd="12" destOrd="0" presId="urn:microsoft.com/office/officeart/2005/8/layout/default"/>
    <dgm:cxn modelId="{46648F5A-D154-4C92-B12A-C1BB58C0687E}" type="presParOf" srcId="{CAC204D2-E738-4207-B3EC-C0FE599B63E5}" destId="{69273AB5-C05F-4F6D-85B9-EBA89CBFE033}" srcOrd="13" destOrd="0" presId="urn:microsoft.com/office/officeart/2005/8/layout/default"/>
    <dgm:cxn modelId="{C87C5E57-5CE5-4585-BDDF-EF3FFCBC8EE1}" type="presParOf" srcId="{CAC204D2-E738-4207-B3EC-C0FE599B63E5}" destId="{CF62AD89-C758-4EB0-AB08-62C4D2774E67}" srcOrd="14" destOrd="0" presId="urn:microsoft.com/office/officeart/2005/8/layout/default"/>
    <dgm:cxn modelId="{BB17D87A-10E8-4898-8FD1-18900D3431E0}" type="presParOf" srcId="{CAC204D2-E738-4207-B3EC-C0FE599B63E5}" destId="{D4E62641-06D6-454B-8C0B-BEF73B004769}" srcOrd="15" destOrd="0" presId="urn:microsoft.com/office/officeart/2005/8/layout/default"/>
    <dgm:cxn modelId="{5C34EC5A-4C7D-42C4-B120-DACC8787AA96}" type="presParOf" srcId="{CAC204D2-E738-4207-B3EC-C0FE599B63E5}" destId="{842FCAE8-F91C-4AAF-9508-48FAD02FB7F9}" srcOrd="16" destOrd="0" presId="urn:microsoft.com/office/officeart/2005/8/layout/default"/>
    <dgm:cxn modelId="{84D2E1EE-6301-4810-B979-14031B280BE3}" type="presParOf" srcId="{CAC204D2-E738-4207-B3EC-C0FE599B63E5}" destId="{44F5E5B9-2B7D-47F2-9099-341C747EEC05}" srcOrd="17" destOrd="0" presId="urn:microsoft.com/office/officeart/2005/8/layout/default"/>
    <dgm:cxn modelId="{B9923400-EB11-42AA-B8BC-A15DC43C0184}" type="presParOf" srcId="{CAC204D2-E738-4207-B3EC-C0FE599B63E5}" destId="{AFAD6F19-0E54-4B21-B8BE-CAC68E7388C3}" srcOrd="18" destOrd="0" presId="urn:microsoft.com/office/officeart/2005/8/layout/default"/>
    <dgm:cxn modelId="{A5393550-6628-406E-AC15-2CAE7C6976E5}" type="presParOf" srcId="{CAC204D2-E738-4207-B3EC-C0FE599B63E5}" destId="{50D4B68B-EAB9-4263-B426-154D3EA0D45E}" srcOrd="19" destOrd="0" presId="urn:microsoft.com/office/officeart/2005/8/layout/default"/>
    <dgm:cxn modelId="{B5C6C4A3-6D8F-4E17-A3EE-3DBC3F4AB2EC}" type="presParOf" srcId="{CAC204D2-E738-4207-B3EC-C0FE599B63E5}" destId="{EBC707EB-3482-4424-9CDE-1F92DBDDB653}" srcOrd="20" destOrd="0" presId="urn:microsoft.com/office/officeart/2005/8/layout/default"/>
    <dgm:cxn modelId="{BBB9668D-A062-4B51-9DC3-FDBBEDEA05D2}" type="presParOf" srcId="{CAC204D2-E738-4207-B3EC-C0FE599B63E5}" destId="{9EFCC705-8B91-41FA-8F60-5F516DE0EBFB}" srcOrd="21" destOrd="0" presId="urn:microsoft.com/office/officeart/2005/8/layout/default"/>
    <dgm:cxn modelId="{6EC7DB98-8FE7-4AAC-9638-5630E30561C4}" type="presParOf" srcId="{CAC204D2-E738-4207-B3EC-C0FE599B63E5}" destId="{CB529C2B-B77A-4F8B-BCC3-88D8FD311960}" srcOrd="22" destOrd="0" presId="urn:microsoft.com/office/officeart/2005/8/layout/default"/>
    <dgm:cxn modelId="{E76416B4-DF28-4649-A10A-B1E3F9196884}" type="presParOf" srcId="{CAC204D2-E738-4207-B3EC-C0FE599B63E5}" destId="{B4A23002-9737-44D2-9903-58914B1E79F3}" srcOrd="23" destOrd="0" presId="urn:microsoft.com/office/officeart/2005/8/layout/default"/>
    <dgm:cxn modelId="{F14CEF5D-B3A8-4FE3-AC83-B2185EDA1677}" type="presParOf" srcId="{CAC204D2-E738-4207-B3EC-C0FE599B63E5}" destId="{752C075C-8430-4DB5-A271-6D8AB76E596E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22110-7E7D-4B79-BD54-6BB7471D86C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C05BB3-B78C-40CF-AAF3-3D9D824BC57C}">
      <dgm:prSet custT="1"/>
      <dgm:spPr/>
      <dgm:t>
        <a:bodyPr/>
        <a:lstStyle/>
        <a:p>
          <a:r>
            <a:rPr lang="en-US" sz="2400" b="1" dirty="0" err="1"/>
            <a:t>Omogoča</a:t>
          </a:r>
          <a:r>
            <a:rPr lang="en-US" sz="2400" b="1" dirty="0"/>
            <a:t> </a:t>
          </a:r>
          <a:r>
            <a:rPr lang="en-US" sz="2400" dirty="0" err="1"/>
            <a:t>razvoj</a:t>
          </a:r>
          <a:r>
            <a:rPr lang="en-US" sz="2400" dirty="0"/>
            <a:t> </a:t>
          </a:r>
          <a:r>
            <a:rPr lang="en-US" sz="2400" dirty="0" err="1"/>
            <a:t>glasbenega</a:t>
          </a:r>
          <a:r>
            <a:rPr lang="en-US" sz="2400" dirty="0"/>
            <a:t> </a:t>
          </a:r>
          <a:r>
            <a:rPr lang="en-US" sz="2400" dirty="0" err="1"/>
            <a:t>jezika</a:t>
          </a:r>
          <a:r>
            <a:rPr lang="en-US" sz="2400" dirty="0"/>
            <a:t> in </a:t>
          </a:r>
          <a:r>
            <a:rPr lang="en-US" sz="2400" dirty="0" err="1"/>
            <a:t>celostni</a:t>
          </a:r>
          <a:r>
            <a:rPr lang="en-US" sz="2400" dirty="0"/>
            <a:t> </a:t>
          </a:r>
          <a:r>
            <a:rPr lang="en-US" sz="2400" dirty="0" err="1"/>
            <a:t>razvoj</a:t>
          </a:r>
          <a:r>
            <a:rPr lang="en-US" sz="2400" dirty="0"/>
            <a:t> </a:t>
          </a:r>
          <a:r>
            <a:rPr lang="en-US" sz="2400" dirty="0" err="1"/>
            <a:t>otroka</a:t>
          </a:r>
          <a:r>
            <a:rPr lang="en-US" sz="2400" dirty="0"/>
            <a:t>.</a:t>
          </a:r>
          <a:r>
            <a:rPr lang="sl-SI" sz="2400" dirty="0"/>
            <a:t> </a:t>
          </a:r>
          <a:endParaRPr lang="en-US" sz="2400" dirty="0"/>
        </a:p>
        <a:p>
          <a:r>
            <a:rPr lang="sl-SI" sz="2400" dirty="0"/>
            <a:t>Omogoča </a:t>
          </a:r>
          <a:r>
            <a:rPr lang="sl-SI" sz="2400" b="1" dirty="0"/>
            <a:t>spontano, izrazno </a:t>
          </a:r>
          <a:r>
            <a:rPr lang="sl-SI" sz="2400" dirty="0"/>
            <a:t>razvijanje </a:t>
          </a:r>
          <a:r>
            <a:rPr lang="en-US" sz="2400" dirty="0" err="1"/>
            <a:t>osebnosti</a:t>
          </a:r>
          <a:r>
            <a:rPr lang="en-US" sz="2400" dirty="0"/>
            <a:t>.</a:t>
          </a:r>
        </a:p>
        <a:p>
          <a:r>
            <a:rPr lang="en-US" sz="2400" dirty="0"/>
            <a:t> </a:t>
          </a:r>
          <a:r>
            <a:rPr lang="en-US" sz="2400" b="1" dirty="0" err="1"/>
            <a:t>Spodbuja</a:t>
          </a:r>
          <a:r>
            <a:rPr lang="en-US" sz="2400" b="1" dirty="0"/>
            <a:t> </a:t>
          </a:r>
          <a:r>
            <a:rPr lang="en-US" sz="2400" b="1" dirty="0" err="1"/>
            <a:t>ustvarjalno</a:t>
          </a:r>
          <a:r>
            <a:rPr lang="en-US" sz="2400" b="1" dirty="0"/>
            <a:t> </a:t>
          </a:r>
          <a:r>
            <a:rPr lang="en-US" sz="2400" b="1" dirty="0" err="1"/>
            <a:t>sodelovanje</a:t>
          </a:r>
          <a:r>
            <a:rPr lang="en-US" sz="2400" b="1" dirty="0"/>
            <a:t> </a:t>
          </a:r>
          <a:r>
            <a:rPr lang="en-US" sz="2400" b="1" dirty="0" err="1"/>
            <a:t>učencev</a:t>
          </a:r>
          <a:r>
            <a:rPr lang="sl-SI" sz="2400" b="1" dirty="0"/>
            <a:t>.</a:t>
          </a:r>
          <a:r>
            <a:rPr lang="en-US" sz="2400" b="1" dirty="0"/>
            <a:t> </a:t>
          </a:r>
        </a:p>
        <a:p>
          <a:r>
            <a:rPr lang="en-US" sz="2400" b="1" dirty="0"/>
            <a:t>Je </a:t>
          </a:r>
          <a:r>
            <a:rPr lang="en-US" sz="2400" b="1" dirty="0" err="1"/>
            <a:t>zabavno</a:t>
          </a:r>
          <a:r>
            <a:rPr lang="en-US" sz="2400" b="1" dirty="0"/>
            <a:t> in </a:t>
          </a:r>
          <a:r>
            <a:rPr lang="en-US" sz="2400" b="1" dirty="0" err="1"/>
            <a:t>sproščujoče</a:t>
          </a:r>
          <a:r>
            <a:rPr lang="en-US" sz="2400" b="1" dirty="0"/>
            <a:t> za </a:t>
          </a:r>
          <a:r>
            <a:rPr lang="en-US" sz="2400" b="1" dirty="0" err="1"/>
            <a:t>vse</a:t>
          </a:r>
          <a:r>
            <a:rPr lang="en-US" sz="2400" b="1" dirty="0"/>
            <a:t>.</a:t>
          </a:r>
          <a:endParaRPr lang="en-US" sz="2400" dirty="0"/>
        </a:p>
      </dgm:t>
    </dgm:pt>
    <dgm:pt modelId="{8CD9F676-4BC7-4ECD-8CBF-2E082DD480B8}" type="parTrans" cxnId="{0B70186A-A5A6-40EC-B26F-8D2B32C57DEF}">
      <dgm:prSet/>
      <dgm:spPr/>
      <dgm:t>
        <a:bodyPr/>
        <a:lstStyle/>
        <a:p>
          <a:endParaRPr lang="en-US"/>
        </a:p>
      </dgm:t>
    </dgm:pt>
    <dgm:pt modelId="{13DD3E10-F59F-4BA1-9D41-85A611C79375}" type="sibTrans" cxnId="{0B70186A-A5A6-40EC-B26F-8D2B32C57DEF}">
      <dgm:prSet/>
      <dgm:spPr/>
      <dgm:t>
        <a:bodyPr/>
        <a:lstStyle/>
        <a:p>
          <a:endParaRPr lang="en-US"/>
        </a:p>
      </dgm:t>
    </dgm:pt>
    <dgm:pt modelId="{C954F9C5-ACF7-4C98-A418-42584CD17417}">
      <dgm:prSet custT="1"/>
      <dgm:spPr/>
      <dgm:t>
        <a:bodyPr/>
        <a:lstStyle/>
        <a:p>
          <a:r>
            <a:rPr lang="en-US" sz="2400" b="1" dirty="0" err="1"/>
            <a:t>Zvočno</a:t>
          </a:r>
          <a:r>
            <a:rPr lang="en-US" sz="2400" b="1" dirty="0"/>
            <a:t> </a:t>
          </a:r>
          <a:r>
            <a:rPr lang="en-US" sz="2400" b="1" dirty="0" err="1"/>
            <a:t>preizkušanje</a:t>
          </a:r>
          <a:r>
            <a:rPr lang="en-US" sz="2400" b="1" dirty="0"/>
            <a:t> </a:t>
          </a:r>
          <a:r>
            <a:rPr lang="en-US" sz="2400" b="1" dirty="0" err="1"/>
            <a:t>glasbil</a:t>
          </a:r>
          <a:r>
            <a:rPr lang="en-US" sz="2400" b="1" dirty="0"/>
            <a:t> in </a:t>
          </a:r>
          <a:r>
            <a:rPr lang="en-US" sz="2400" b="1" dirty="0" err="1"/>
            <a:t>ustvarjanje</a:t>
          </a:r>
          <a:r>
            <a:rPr lang="en-US" sz="2400" b="1" dirty="0"/>
            <a:t> </a:t>
          </a:r>
          <a:r>
            <a:rPr lang="en-US" sz="2400" b="0" i="0" dirty="0" err="1"/>
            <a:t>različne</a:t>
          </a:r>
          <a:r>
            <a:rPr lang="en-US" sz="2400" b="0" i="0" dirty="0"/>
            <a:t> </a:t>
          </a:r>
          <a:r>
            <a:rPr lang="en-US" sz="2400" b="0" i="0" dirty="0" err="1"/>
            <a:t>zvočnosti</a:t>
          </a:r>
          <a:r>
            <a:rPr lang="en-US" sz="2400" b="0" i="0" dirty="0"/>
            <a:t> je </a:t>
          </a:r>
          <a:r>
            <a:rPr lang="en-US" sz="2400" b="0" i="0" dirty="0" err="1"/>
            <a:t>lahko</a:t>
          </a:r>
          <a:r>
            <a:rPr lang="en-US" sz="2400" b="0" i="0" dirty="0"/>
            <a:t> </a:t>
          </a:r>
          <a:r>
            <a:rPr lang="en-US" sz="2400" b="1" dirty="0" err="1"/>
            <a:t>hrupno</a:t>
          </a:r>
          <a:r>
            <a:rPr lang="en-US" sz="2400" b="1" dirty="0"/>
            <a:t> </a:t>
          </a:r>
          <a:r>
            <a:rPr lang="en-US" sz="2400" b="0" dirty="0"/>
            <a:t>(</a:t>
          </a:r>
          <a:r>
            <a:rPr lang="en-US" sz="2400" b="0" dirty="0" err="1"/>
            <a:t>veča</a:t>
          </a:r>
          <a:r>
            <a:rPr lang="en-US" sz="2400" b="0" dirty="0"/>
            <a:t> se z </a:t>
          </a:r>
          <a:r>
            <a:rPr lang="en-US" sz="2400" b="0" dirty="0" err="1"/>
            <a:t>intenzivnostjo</a:t>
          </a:r>
          <a:r>
            <a:rPr lang="en-US" sz="2400" b="0" dirty="0"/>
            <a:t> </a:t>
          </a:r>
          <a:r>
            <a:rPr lang="en-US" sz="2400" b="0" dirty="0" err="1"/>
            <a:t>raziskovanja</a:t>
          </a:r>
          <a:r>
            <a:rPr lang="en-US" sz="2400" b="0" dirty="0"/>
            <a:t> </a:t>
          </a:r>
          <a:r>
            <a:rPr lang="en-US" sz="2400" b="0" dirty="0" err="1"/>
            <a:t>otrok</a:t>
          </a:r>
          <a:r>
            <a:rPr lang="en-US" sz="2400" b="0" dirty="0"/>
            <a:t>).</a:t>
          </a:r>
        </a:p>
      </dgm:t>
    </dgm:pt>
    <dgm:pt modelId="{C05BD0CC-6565-4996-990B-F54D5C283EC4}" type="sibTrans" cxnId="{346E5F2E-FAFA-44D2-B253-76B3A2D3C213}">
      <dgm:prSet/>
      <dgm:spPr/>
      <dgm:t>
        <a:bodyPr/>
        <a:lstStyle/>
        <a:p>
          <a:endParaRPr lang="en-US"/>
        </a:p>
      </dgm:t>
    </dgm:pt>
    <dgm:pt modelId="{53E46B48-2CB6-4F4D-9BF4-1390222807D9}" type="parTrans" cxnId="{346E5F2E-FAFA-44D2-B253-76B3A2D3C213}">
      <dgm:prSet/>
      <dgm:spPr/>
      <dgm:t>
        <a:bodyPr/>
        <a:lstStyle/>
        <a:p>
          <a:endParaRPr lang="en-US"/>
        </a:p>
      </dgm:t>
    </dgm:pt>
    <dgm:pt modelId="{45069DC4-C2D3-4277-8EA3-17C5131CD819}" type="pres">
      <dgm:prSet presAssocID="{32F22110-7E7D-4B79-BD54-6BB7471D86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06AFEB73-472D-426F-9BAD-EF4B9C8036B6}" type="pres">
      <dgm:prSet presAssocID="{D9C05BB3-B78C-40CF-AAF3-3D9D824BC57C}" presName="thickLine" presStyleLbl="alignNode1" presStyleIdx="0" presStyleCnt="2"/>
      <dgm:spPr/>
    </dgm:pt>
    <dgm:pt modelId="{0CF9A437-306E-4FAB-AA58-A2BAA72B9C63}" type="pres">
      <dgm:prSet presAssocID="{D9C05BB3-B78C-40CF-AAF3-3D9D824BC57C}" presName="horz1" presStyleCnt="0"/>
      <dgm:spPr/>
    </dgm:pt>
    <dgm:pt modelId="{05242D6D-3AA1-45B4-894D-FEDFAB62436D}" type="pres">
      <dgm:prSet presAssocID="{D9C05BB3-B78C-40CF-AAF3-3D9D824BC57C}" presName="tx1" presStyleLbl="revTx" presStyleIdx="0" presStyleCnt="2" custScaleY="371565" custLinFactNeighborY="-2311"/>
      <dgm:spPr/>
      <dgm:t>
        <a:bodyPr/>
        <a:lstStyle/>
        <a:p>
          <a:endParaRPr lang="sl-SI"/>
        </a:p>
      </dgm:t>
    </dgm:pt>
    <dgm:pt modelId="{AE3EA237-0DC1-463A-B31F-2DC034BE6D8B}" type="pres">
      <dgm:prSet presAssocID="{D9C05BB3-B78C-40CF-AAF3-3D9D824BC57C}" presName="vert1" presStyleCnt="0"/>
      <dgm:spPr/>
    </dgm:pt>
    <dgm:pt modelId="{9BF3F94F-E1F2-4A4C-B2B9-99E36C3CFDD0}" type="pres">
      <dgm:prSet presAssocID="{C954F9C5-ACF7-4C98-A418-42584CD17417}" presName="thickLine" presStyleLbl="alignNode1" presStyleIdx="1" presStyleCnt="2"/>
      <dgm:spPr/>
    </dgm:pt>
    <dgm:pt modelId="{4AF72E0F-404C-45EC-9C95-922E628AC4EE}" type="pres">
      <dgm:prSet presAssocID="{C954F9C5-ACF7-4C98-A418-42584CD17417}" presName="horz1" presStyleCnt="0"/>
      <dgm:spPr/>
    </dgm:pt>
    <dgm:pt modelId="{574C14E7-B045-42FA-995B-5CCC4212CDB2}" type="pres">
      <dgm:prSet presAssocID="{C954F9C5-ACF7-4C98-A418-42584CD17417}" presName="tx1" presStyleLbl="revTx" presStyleIdx="1" presStyleCnt="2" custScaleY="116928" custLinFactNeighborX="8" custLinFactNeighborY="-94032"/>
      <dgm:spPr/>
      <dgm:t>
        <a:bodyPr/>
        <a:lstStyle/>
        <a:p>
          <a:endParaRPr lang="sl-SI"/>
        </a:p>
      </dgm:t>
    </dgm:pt>
    <dgm:pt modelId="{B061DCAF-24BE-4924-A44F-DA63917060C4}" type="pres">
      <dgm:prSet presAssocID="{C954F9C5-ACF7-4C98-A418-42584CD17417}" presName="vert1" presStyleCnt="0"/>
      <dgm:spPr/>
    </dgm:pt>
  </dgm:ptLst>
  <dgm:cxnLst>
    <dgm:cxn modelId="{E1326AD2-9166-4745-BC14-5B19828A42EC}" type="presOf" srcId="{C954F9C5-ACF7-4C98-A418-42584CD17417}" destId="{574C14E7-B045-42FA-995B-5CCC4212CDB2}" srcOrd="0" destOrd="0" presId="urn:microsoft.com/office/officeart/2008/layout/LinedList"/>
    <dgm:cxn modelId="{039D6AB2-6E0F-4F7D-A95A-CBF6AE021515}" type="presOf" srcId="{D9C05BB3-B78C-40CF-AAF3-3D9D824BC57C}" destId="{05242D6D-3AA1-45B4-894D-FEDFAB62436D}" srcOrd="0" destOrd="0" presId="urn:microsoft.com/office/officeart/2008/layout/LinedList"/>
    <dgm:cxn modelId="{DFD7204F-FBAF-424D-85A4-F04983AECD99}" type="presOf" srcId="{32F22110-7E7D-4B79-BD54-6BB7471D86C6}" destId="{45069DC4-C2D3-4277-8EA3-17C5131CD819}" srcOrd="0" destOrd="0" presId="urn:microsoft.com/office/officeart/2008/layout/LinedList"/>
    <dgm:cxn modelId="{0B70186A-A5A6-40EC-B26F-8D2B32C57DEF}" srcId="{32F22110-7E7D-4B79-BD54-6BB7471D86C6}" destId="{D9C05BB3-B78C-40CF-AAF3-3D9D824BC57C}" srcOrd="0" destOrd="0" parTransId="{8CD9F676-4BC7-4ECD-8CBF-2E082DD480B8}" sibTransId="{13DD3E10-F59F-4BA1-9D41-85A611C79375}"/>
    <dgm:cxn modelId="{346E5F2E-FAFA-44D2-B253-76B3A2D3C213}" srcId="{32F22110-7E7D-4B79-BD54-6BB7471D86C6}" destId="{C954F9C5-ACF7-4C98-A418-42584CD17417}" srcOrd="1" destOrd="0" parTransId="{53E46B48-2CB6-4F4D-9BF4-1390222807D9}" sibTransId="{C05BD0CC-6565-4996-990B-F54D5C283EC4}"/>
    <dgm:cxn modelId="{1D7BD66E-51E0-4548-A2B2-EDCE153FDB37}" type="presParOf" srcId="{45069DC4-C2D3-4277-8EA3-17C5131CD819}" destId="{06AFEB73-472D-426F-9BAD-EF4B9C8036B6}" srcOrd="0" destOrd="0" presId="urn:microsoft.com/office/officeart/2008/layout/LinedList"/>
    <dgm:cxn modelId="{6B874CDD-D447-44D7-A1BC-7CCB2EDB7CAA}" type="presParOf" srcId="{45069DC4-C2D3-4277-8EA3-17C5131CD819}" destId="{0CF9A437-306E-4FAB-AA58-A2BAA72B9C63}" srcOrd="1" destOrd="0" presId="urn:microsoft.com/office/officeart/2008/layout/LinedList"/>
    <dgm:cxn modelId="{ABD8850B-738C-44C5-88E8-4648BD673446}" type="presParOf" srcId="{0CF9A437-306E-4FAB-AA58-A2BAA72B9C63}" destId="{05242D6D-3AA1-45B4-894D-FEDFAB62436D}" srcOrd="0" destOrd="0" presId="urn:microsoft.com/office/officeart/2008/layout/LinedList"/>
    <dgm:cxn modelId="{241080E1-F69B-4260-A440-59AD1E936832}" type="presParOf" srcId="{0CF9A437-306E-4FAB-AA58-A2BAA72B9C63}" destId="{AE3EA237-0DC1-463A-B31F-2DC034BE6D8B}" srcOrd="1" destOrd="0" presId="urn:microsoft.com/office/officeart/2008/layout/LinedList"/>
    <dgm:cxn modelId="{FD6870CC-504E-41F4-9C62-E1A4765315F2}" type="presParOf" srcId="{45069DC4-C2D3-4277-8EA3-17C5131CD819}" destId="{9BF3F94F-E1F2-4A4C-B2B9-99E36C3CFDD0}" srcOrd="2" destOrd="0" presId="urn:microsoft.com/office/officeart/2008/layout/LinedList"/>
    <dgm:cxn modelId="{E573EE2C-8A18-4904-AFEF-36298D193F4D}" type="presParOf" srcId="{45069DC4-C2D3-4277-8EA3-17C5131CD819}" destId="{4AF72E0F-404C-45EC-9C95-922E628AC4EE}" srcOrd="3" destOrd="0" presId="urn:microsoft.com/office/officeart/2008/layout/LinedList"/>
    <dgm:cxn modelId="{E60BD9DC-4727-48DE-A9F8-865F6F484175}" type="presParOf" srcId="{4AF72E0F-404C-45EC-9C95-922E628AC4EE}" destId="{574C14E7-B045-42FA-995B-5CCC4212CDB2}" srcOrd="0" destOrd="0" presId="urn:microsoft.com/office/officeart/2008/layout/LinedList"/>
    <dgm:cxn modelId="{DCE9A628-44CB-4E15-9053-4286A47D2267}" type="presParOf" srcId="{4AF72E0F-404C-45EC-9C95-922E628AC4EE}" destId="{B061DCAF-24BE-4924-A44F-DA63917060C4}" srcOrd="1" destOrd="0" presId="urn:microsoft.com/office/officeart/2008/layout/LinedList"/>
  </dgm:cxnLst>
  <dgm:bg>
    <a:solidFill>
      <a:schemeClr val="accent1">
        <a:lumMod val="40000"/>
        <a:lumOff val="60000"/>
      </a:schemeClr>
    </a:solidFill>
  </dgm:bg>
  <dgm:whole>
    <a:ln>
      <a:solidFill>
        <a:schemeClr val="accent2">
          <a:lumMod val="75000"/>
        </a:schemeClr>
      </a:solidFill>
      <a:extLst>
        <a:ext uri="{C807C97D-BFC1-408E-A445-0C87EB9F89A2}">
          <ask:lineSketchStyleProps xmlns:ask="http://schemas.microsoft.com/office/drawing/2018/sketchyshapes" xmlns="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C1891-9000-4B78-B26E-2C5986207E3F}">
      <dsp:nvSpPr>
        <dsp:cNvPr id="0" name=""/>
        <dsp:cNvSpPr/>
      </dsp:nvSpPr>
      <dsp:spPr>
        <a:xfrm>
          <a:off x="506694" y="66314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Pomen</a:t>
          </a:r>
          <a:r>
            <a:rPr lang="en-US" sz="1800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videnja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učenčevih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pozitivnih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lastnosti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dosežkov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!</a:t>
          </a:r>
          <a:endParaRPr lang="en-US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06694" y="66314"/>
        <a:ext cx="2013056" cy="1207833"/>
      </dsp:txXfrm>
    </dsp:sp>
    <dsp:sp modelId="{2001EB69-C00E-4CD2-B8FC-F9F831404A29}">
      <dsp:nvSpPr>
        <dsp:cNvPr id="0" name=""/>
        <dsp:cNvSpPr/>
      </dsp:nvSpPr>
      <dsp:spPr>
        <a:xfrm>
          <a:off x="2721056" y="66314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bg2">
                  <a:lumMod val="25000"/>
                </a:schemeClr>
              </a:solidFill>
            </a:rPr>
            <a:t>D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ati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učencu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občutek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da </a:t>
          </a: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ga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ima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 rad </a:t>
          </a:r>
          <a:r>
            <a:rPr lang="en-US" sz="1800" kern="1200" dirty="0" err="1">
              <a:solidFill>
                <a:schemeClr val="bg2">
                  <a:lumMod val="25000"/>
                </a:schemeClr>
              </a:solidFill>
            </a:rPr>
            <a:t>ter</a:t>
          </a: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sprejema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z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vsemi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njegovimi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motečimi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lastnostmi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!</a:t>
          </a:r>
          <a:endParaRPr lang="en-SI" sz="1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721056" y="66314"/>
        <a:ext cx="2013056" cy="1207833"/>
      </dsp:txXfrm>
    </dsp:sp>
    <dsp:sp modelId="{78C4438A-48A1-4E1D-989D-6BF6F11BEF28}">
      <dsp:nvSpPr>
        <dsp:cNvPr id="0" name=""/>
        <dsp:cNvSpPr/>
      </dsp:nvSpPr>
      <dsp:spPr>
        <a:xfrm>
          <a:off x="4935418" y="397"/>
          <a:ext cx="2399221" cy="13396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Strpnost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potrpežjivost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 </a:t>
          </a:r>
          <a:r>
            <a:rPr lang="en-US" sz="1400" kern="1200" dirty="0" err="1"/>
            <a:t>visok</a:t>
          </a:r>
          <a:r>
            <a:rPr lang="en-US" sz="1400" kern="1200" dirty="0"/>
            <a:t> </a:t>
          </a:r>
          <a:r>
            <a:rPr lang="en-US" sz="1400" kern="1200" dirty="0" err="1"/>
            <a:t>nivo</a:t>
          </a:r>
          <a:r>
            <a:rPr lang="en-US" sz="1400" kern="1200" dirty="0"/>
            <a:t> </a:t>
          </a:r>
          <a:r>
            <a:rPr lang="en-US" sz="1400" kern="1200" dirty="0" err="1"/>
            <a:t>sprejemanja</a:t>
          </a:r>
          <a:r>
            <a:rPr lang="en-US" sz="1400" kern="1200" dirty="0"/>
            <a:t> </a:t>
          </a:r>
          <a:r>
            <a:rPr lang="en-US" sz="1400" kern="1200" dirty="0" err="1"/>
            <a:t>motečih</a:t>
          </a:r>
          <a:r>
            <a:rPr lang="en-US" sz="1400" kern="1200" dirty="0"/>
            <a:t> </a:t>
          </a:r>
          <a:r>
            <a:rPr lang="en-US" sz="1400" kern="1200" dirty="0" err="1"/>
            <a:t>dejavnikov</a:t>
          </a:r>
          <a:r>
            <a:rPr lang="en-US" sz="1400" kern="1200" dirty="0"/>
            <a:t>, </a:t>
          </a:r>
          <a:r>
            <a:rPr lang="en-US" sz="1400" kern="1200" dirty="0" err="1"/>
            <a:t>vendar</a:t>
          </a:r>
          <a:r>
            <a:rPr lang="en-US" sz="1400" kern="1200" dirty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>
              <a:solidFill>
                <a:schemeClr val="bg2">
                  <a:lumMod val="25000"/>
                </a:schemeClr>
              </a:solidFill>
            </a:rPr>
            <a:t>odločnost</a:t>
          </a:r>
          <a:r>
            <a:rPr lang="en-US" sz="1600" b="1" i="0" kern="1200" dirty="0">
              <a:solidFill>
                <a:schemeClr val="bg2">
                  <a:lumMod val="25000"/>
                </a:schemeClr>
              </a:solidFill>
            </a:rPr>
            <a:t> in </a:t>
          </a:r>
          <a:r>
            <a:rPr lang="en-US" sz="1600" b="1" i="0" kern="1200" dirty="0" err="1">
              <a:solidFill>
                <a:schemeClr val="bg2">
                  <a:lumMod val="25000"/>
                </a:schemeClr>
              </a:solidFill>
            </a:rPr>
            <a:t>doslednost</a:t>
          </a:r>
          <a:r>
            <a:rPr lang="en-US" sz="1600" b="1" i="0" kern="120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600" b="1" i="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935418" y="397"/>
        <a:ext cx="2399221" cy="1339669"/>
      </dsp:txXfrm>
    </dsp:sp>
    <dsp:sp modelId="{197B07FE-AC96-4946-8ECD-07BD117D31A2}">
      <dsp:nvSpPr>
        <dsp:cNvPr id="0" name=""/>
        <dsp:cNvSpPr/>
      </dsp:nvSpPr>
      <dsp:spPr>
        <a:xfrm>
          <a:off x="7535945" y="66314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</a:t>
          </a:r>
          <a:r>
            <a:rPr lang="sl-SI" sz="1400" kern="1200" dirty="0"/>
            <a:t>ačrtovanj</a:t>
          </a:r>
          <a:r>
            <a:rPr lang="en-US" sz="1400" kern="1200" dirty="0"/>
            <a:t>e</a:t>
          </a:r>
          <a:r>
            <a:rPr lang="sl-SI" sz="1400" kern="1200" dirty="0"/>
            <a:t> in izvajanj</a:t>
          </a:r>
          <a:r>
            <a:rPr lang="en-US" sz="1400" kern="1200" dirty="0"/>
            <a:t>e</a:t>
          </a:r>
          <a:r>
            <a:rPr lang="sl-SI" sz="1400" kern="1200" dirty="0"/>
            <a:t> </a:t>
          </a:r>
          <a:r>
            <a:rPr lang="en-US" sz="1800" b="1" kern="1200" dirty="0" err="1">
              <a:solidFill>
                <a:schemeClr val="bg2">
                  <a:lumMod val="25000"/>
                </a:schemeClr>
              </a:solidFill>
            </a:rPr>
            <a:t>aktivnega</a:t>
          </a: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sl-SI" sz="1800" kern="1200" dirty="0">
              <a:solidFill>
                <a:schemeClr val="bg2">
                  <a:lumMod val="25000"/>
                </a:schemeClr>
              </a:solidFill>
            </a:rPr>
            <a:t>učnega procesa</a:t>
          </a: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US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535945" y="66314"/>
        <a:ext cx="2013056" cy="1207833"/>
      </dsp:txXfrm>
    </dsp:sp>
    <dsp:sp modelId="{FA5BB3B9-F31E-4DFD-846C-BDA3C7B5CFFB}">
      <dsp:nvSpPr>
        <dsp:cNvPr id="0" name=""/>
        <dsp:cNvSpPr/>
      </dsp:nvSpPr>
      <dsp:spPr>
        <a:xfrm>
          <a:off x="9750307" y="66314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Priprava</a:t>
          </a:r>
          <a:r>
            <a:rPr lang="en-US" sz="1500" kern="1200" dirty="0"/>
            <a:t>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sp</a:t>
          </a:r>
          <a:r>
            <a:rPr lang="sl-SI" sz="1600" b="1" kern="1200" dirty="0">
              <a:solidFill>
                <a:schemeClr val="bg2">
                  <a:lumMod val="25000"/>
                </a:schemeClr>
              </a:solidFill>
            </a:rPr>
            <a:t>odbudnega prostora </a:t>
          </a:r>
          <a:r>
            <a:rPr lang="sl-SI" sz="1600" kern="1200" dirty="0">
              <a:solidFill>
                <a:schemeClr val="bg2">
                  <a:lumMod val="25000"/>
                </a:schemeClr>
              </a:solidFill>
            </a:rPr>
            <a:t>in umestitv</a:t>
          </a:r>
          <a:r>
            <a:rPr lang="en-US" sz="1600" kern="1200" dirty="0">
              <a:solidFill>
                <a:schemeClr val="bg2">
                  <a:lumMod val="25000"/>
                </a:schemeClr>
              </a:solidFill>
            </a:rPr>
            <a:t>e</a:t>
          </a:r>
          <a:r>
            <a:rPr lang="sl-SI" sz="1600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sl-SI" sz="1600" kern="1200" dirty="0"/>
            <a:t>otrok</a:t>
          </a:r>
          <a:r>
            <a:rPr lang="en-US" sz="1600" b="1" kern="1200" dirty="0"/>
            <a:t>.</a:t>
          </a:r>
          <a:endParaRPr lang="en-US" sz="1500" kern="1200" dirty="0"/>
        </a:p>
      </dsp:txBody>
      <dsp:txXfrm>
        <a:off x="9750307" y="66314"/>
        <a:ext cx="2013056" cy="1207833"/>
      </dsp:txXfrm>
    </dsp:sp>
    <dsp:sp modelId="{16B21ED7-98B8-4BF6-A943-041A1781F570}">
      <dsp:nvSpPr>
        <dsp:cNvPr id="0" name=""/>
        <dsp:cNvSpPr/>
      </dsp:nvSpPr>
      <dsp:spPr>
        <a:xfrm>
          <a:off x="699776" y="1541372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/>
            <a:t>V</a:t>
          </a:r>
          <a:r>
            <a:rPr lang="sl-SI" sz="2000" kern="1200" dirty="0"/>
            <a:t>pliv na 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</a:rPr>
            <a:t>dobro </a:t>
          </a:r>
          <a:r>
            <a:rPr lang="sl-SI" sz="2000" b="1" kern="1200" dirty="0">
              <a:solidFill>
                <a:schemeClr val="bg2">
                  <a:lumMod val="25000"/>
                </a:schemeClr>
              </a:solidFill>
            </a:rPr>
            <a:t>klimo</a:t>
          </a:r>
          <a:r>
            <a:rPr lang="en-US" sz="1400" b="1" kern="1200" dirty="0"/>
            <a:t>.</a:t>
          </a:r>
          <a:endParaRPr lang="en-US" sz="1400" kern="1200" dirty="0"/>
        </a:p>
      </dsp:txBody>
      <dsp:txXfrm>
        <a:off x="699776" y="1541372"/>
        <a:ext cx="2013056" cy="1207833"/>
      </dsp:txXfrm>
    </dsp:sp>
    <dsp:sp modelId="{BD722210-1D64-4F67-819C-7B0B9BAF7FA3}">
      <dsp:nvSpPr>
        <dsp:cNvPr id="0" name=""/>
        <dsp:cNvSpPr/>
      </dsp:nvSpPr>
      <dsp:spPr>
        <a:xfrm>
          <a:off x="2914139" y="1541372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UMIRJEN PRISTOP.</a:t>
          </a:r>
          <a:endParaRPr lang="en-SI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14139" y="1541372"/>
        <a:ext cx="2013056" cy="1207833"/>
      </dsp:txXfrm>
    </dsp:sp>
    <dsp:sp modelId="{CF62AD89-C758-4EB0-AB08-62C4D2774E67}">
      <dsp:nvSpPr>
        <dsp:cNvPr id="0" name=""/>
        <dsp:cNvSpPr/>
      </dsp:nvSpPr>
      <dsp:spPr>
        <a:xfrm>
          <a:off x="5128501" y="1541372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OBČUTEK VARNOSTI IN SPREJETOSTI</a:t>
          </a:r>
          <a:r>
            <a:rPr lang="en-US" sz="1600" kern="120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128501" y="1541372"/>
        <a:ext cx="2013056" cy="1207833"/>
      </dsp:txXfrm>
    </dsp:sp>
    <dsp:sp modelId="{842FCAE8-F91C-4AAF-9508-48FAD02FB7F9}">
      <dsp:nvSpPr>
        <dsp:cNvPr id="0" name=""/>
        <dsp:cNvSpPr/>
      </dsp:nvSpPr>
      <dsp:spPr>
        <a:xfrm>
          <a:off x="7342863" y="1541372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</a:pPr>
          <a:r>
            <a:rPr lang="en-US" sz="1800" kern="1200" dirty="0" err="1"/>
            <a:t>Pomen</a:t>
          </a:r>
          <a:r>
            <a:rPr lang="en-US" sz="1800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</a:pP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DOTIKA IN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</a:pPr>
          <a:r>
            <a:rPr lang="en-US" sz="1800" b="1" kern="1200" dirty="0">
              <a:solidFill>
                <a:schemeClr val="bg2">
                  <a:lumMod val="25000"/>
                </a:schemeClr>
              </a:solidFill>
            </a:rPr>
            <a:t>POGLEDA V OČI. </a:t>
          </a:r>
          <a:endParaRPr lang="en-SI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342863" y="1541372"/>
        <a:ext cx="2013056" cy="1207833"/>
      </dsp:txXfrm>
    </dsp:sp>
    <dsp:sp modelId="{AFAD6F19-0E54-4B21-B8BE-CAC68E7388C3}">
      <dsp:nvSpPr>
        <dsp:cNvPr id="0" name=""/>
        <dsp:cNvSpPr/>
      </dsp:nvSpPr>
      <dsp:spPr>
        <a:xfrm>
          <a:off x="9557225" y="1541372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P</a:t>
          </a:r>
          <a:r>
            <a:rPr lang="sl-SI" sz="1600" b="1" kern="1200" dirty="0">
              <a:solidFill>
                <a:schemeClr val="bg2">
                  <a:lumMod val="25000"/>
                </a:schemeClr>
              </a:solidFill>
            </a:rPr>
            <a:t>ohval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e</a:t>
          </a:r>
          <a:r>
            <a:rPr lang="sl-SI" sz="1600" b="1" kern="1200" dirty="0">
              <a:solidFill>
                <a:schemeClr val="bg2">
                  <a:lumMod val="25000"/>
                </a:schemeClr>
              </a:solidFill>
            </a:rPr>
            <a:t> in spodbud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e.</a:t>
          </a:r>
          <a:endParaRPr lang="en-US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9557225" y="1541372"/>
        <a:ext cx="2013056" cy="1207833"/>
      </dsp:txXfrm>
    </dsp:sp>
    <dsp:sp modelId="{EBC707EB-3482-4424-9CDE-1F92DBDDB653}">
      <dsp:nvSpPr>
        <dsp:cNvPr id="0" name=""/>
        <dsp:cNvSpPr/>
      </dsp:nvSpPr>
      <dsp:spPr>
        <a:xfrm>
          <a:off x="2914139" y="2950511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</a:pPr>
          <a:r>
            <a:rPr lang="en-US" sz="1800" b="1" kern="1200" dirty="0"/>
            <a:t>P</a:t>
          </a:r>
          <a:r>
            <a:rPr lang="sl-SI" sz="1800" b="1" kern="1200" dirty="0"/>
            <a:t>ovezovanj</a:t>
          </a:r>
          <a:r>
            <a:rPr lang="en-US" sz="1800" b="1" kern="1200" dirty="0"/>
            <a:t>e</a:t>
          </a:r>
          <a:r>
            <a:rPr lang="sl-SI" sz="1800" b="1" kern="1200" dirty="0"/>
            <a:t> </a:t>
          </a:r>
          <a:endParaRPr lang="en-US" sz="18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</a:pP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učenca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 med </a:t>
          </a:r>
          <a:r>
            <a:rPr lang="en-US" sz="1600" b="1" kern="1200" dirty="0" err="1">
              <a:solidFill>
                <a:schemeClr val="bg2">
                  <a:lumMod val="25000"/>
                </a:schemeClr>
              </a:solidFill>
            </a:rPr>
            <a:t>vrstnike</a:t>
          </a:r>
          <a:r>
            <a:rPr lang="en-US" sz="1600" b="1" kern="120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14139" y="2950511"/>
        <a:ext cx="2013056" cy="1207833"/>
      </dsp:txXfrm>
    </dsp:sp>
    <dsp:sp modelId="{CB529C2B-B77A-4F8B-BCC3-88D8FD311960}">
      <dsp:nvSpPr>
        <dsp:cNvPr id="0" name=""/>
        <dsp:cNvSpPr/>
      </dsp:nvSpPr>
      <dsp:spPr>
        <a:xfrm>
          <a:off x="5128501" y="2950511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</a:pPr>
          <a:r>
            <a:rPr lang="en-US" sz="1800" b="1" kern="1200" dirty="0" err="1"/>
            <a:t>Pomoč</a:t>
          </a:r>
          <a:r>
            <a:rPr lang="en-US" sz="1800" b="1" kern="1200" dirty="0"/>
            <a:t> </a:t>
          </a:r>
          <a:r>
            <a:rPr lang="en-US" sz="1800" b="1" kern="1200" dirty="0" err="1"/>
            <a:t>pri</a:t>
          </a:r>
          <a:r>
            <a:rPr lang="en-US" sz="1800" b="1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/>
            </a:buClr>
          </a:pP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organizaciji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 in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strategijah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učnega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dela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.</a:t>
          </a:r>
          <a:endParaRPr lang="en-SI" sz="1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128501" y="2950511"/>
        <a:ext cx="2013056" cy="1207833"/>
      </dsp:txXfrm>
    </dsp:sp>
    <dsp:sp modelId="{752C075C-8430-4DB5-A271-6D8AB76E596E}">
      <dsp:nvSpPr>
        <dsp:cNvPr id="0" name=""/>
        <dsp:cNvSpPr/>
      </dsp:nvSpPr>
      <dsp:spPr>
        <a:xfrm>
          <a:off x="7342863" y="2950511"/>
          <a:ext cx="2013056" cy="12078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/>
            <a:t>Omogočanje</a:t>
          </a:r>
          <a:r>
            <a:rPr lang="en-US" sz="1500" b="1" kern="1200" dirty="0"/>
            <a:t>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pomirjujočih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sproščujočih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izraznih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 in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ustvarjalnih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500" b="1" kern="1200" dirty="0" err="1">
              <a:solidFill>
                <a:schemeClr val="bg2">
                  <a:lumMod val="25000"/>
                </a:schemeClr>
              </a:solidFill>
            </a:rPr>
            <a:t>dejavnosti</a:t>
          </a:r>
          <a:r>
            <a:rPr lang="en-US" sz="1500" b="1" kern="120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n-US" sz="1500" b="1" kern="1200" dirty="0"/>
            <a:t>med </a:t>
          </a:r>
          <a:r>
            <a:rPr lang="en-US" sz="1500" b="1" kern="1200" dirty="0" err="1"/>
            <a:t>učnim</a:t>
          </a:r>
          <a:r>
            <a:rPr lang="en-US" sz="1500" b="1" kern="1200" dirty="0"/>
            <a:t> </a:t>
          </a:r>
          <a:r>
            <a:rPr lang="en-US" sz="1500" b="1" kern="1200" dirty="0" err="1"/>
            <a:t>procesom</a:t>
          </a:r>
          <a:r>
            <a:rPr lang="en-US" sz="1500" b="1" kern="1200" dirty="0"/>
            <a:t>. </a:t>
          </a:r>
        </a:p>
      </dsp:txBody>
      <dsp:txXfrm>
        <a:off x="7342863" y="2950511"/>
        <a:ext cx="2013056" cy="1207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FEB73-472D-426F-9BAD-EF4B9C8036B6}">
      <dsp:nvSpPr>
        <dsp:cNvPr id="0" name=""/>
        <dsp:cNvSpPr/>
      </dsp:nvSpPr>
      <dsp:spPr>
        <a:xfrm>
          <a:off x="0" y="1548"/>
          <a:ext cx="80739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42D6D-3AA1-45B4-894D-FEDFAB62436D}">
      <dsp:nvSpPr>
        <dsp:cNvPr id="0" name=""/>
        <dsp:cNvSpPr/>
      </dsp:nvSpPr>
      <dsp:spPr>
        <a:xfrm>
          <a:off x="0" y="0"/>
          <a:ext cx="8066095" cy="397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Omogoča</a:t>
          </a:r>
          <a:r>
            <a:rPr lang="en-US" sz="2400" b="1" kern="1200" dirty="0"/>
            <a:t> </a:t>
          </a:r>
          <a:r>
            <a:rPr lang="en-US" sz="2400" kern="1200" dirty="0" err="1"/>
            <a:t>razvoj</a:t>
          </a:r>
          <a:r>
            <a:rPr lang="en-US" sz="2400" kern="1200" dirty="0"/>
            <a:t> </a:t>
          </a:r>
          <a:r>
            <a:rPr lang="en-US" sz="2400" kern="1200" dirty="0" err="1"/>
            <a:t>glasbenega</a:t>
          </a:r>
          <a:r>
            <a:rPr lang="en-US" sz="2400" kern="1200" dirty="0"/>
            <a:t> </a:t>
          </a:r>
          <a:r>
            <a:rPr lang="en-US" sz="2400" kern="1200" dirty="0" err="1"/>
            <a:t>jezika</a:t>
          </a:r>
          <a:r>
            <a:rPr lang="en-US" sz="2400" kern="1200" dirty="0"/>
            <a:t> in </a:t>
          </a:r>
          <a:r>
            <a:rPr lang="en-US" sz="2400" kern="1200" dirty="0" err="1"/>
            <a:t>celostni</a:t>
          </a:r>
          <a:r>
            <a:rPr lang="en-US" sz="2400" kern="1200" dirty="0"/>
            <a:t> </a:t>
          </a:r>
          <a:r>
            <a:rPr lang="en-US" sz="2400" kern="1200" dirty="0" err="1"/>
            <a:t>razvoj</a:t>
          </a:r>
          <a:r>
            <a:rPr lang="en-US" sz="2400" kern="1200" dirty="0"/>
            <a:t> </a:t>
          </a:r>
          <a:r>
            <a:rPr lang="en-US" sz="2400" kern="1200" dirty="0" err="1"/>
            <a:t>otroka</a:t>
          </a:r>
          <a:r>
            <a:rPr lang="en-US" sz="2400" kern="1200" dirty="0"/>
            <a:t>.</a:t>
          </a:r>
          <a:r>
            <a:rPr lang="sl-SI" sz="2400" kern="1200" dirty="0"/>
            <a:t> 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/>
            <a:t>Omogoča </a:t>
          </a:r>
          <a:r>
            <a:rPr lang="sl-SI" sz="2400" b="1" kern="1200" dirty="0"/>
            <a:t>spontano, izrazno </a:t>
          </a:r>
          <a:r>
            <a:rPr lang="sl-SI" sz="2400" kern="1200" dirty="0"/>
            <a:t>razvijanje </a:t>
          </a:r>
          <a:r>
            <a:rPr lang="en-US" sz="2400" kern="1200" dirty="0" err="1"/>
            <a:t>osebnosti</a:t>
          </a:r>
          <a:r>
            <a:rPr lang="en-US" sz="2400" kern="1200" dirty="0"/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 </a:t>
          </a:r>
          <a:r>
            <a:rPr lang="en-US" sz="2400" b="1" kern="1200" dirty="0" err="1"/>
            <a:t>Spodbuja</a:t>
          </a:r>
          <a:r>
            <a:rPr lang="en-US" sz="2400" b="1" kern="1200" dirty="0"/>
            <a:t> </a:t>
          </a:r>
          <a:r>
            <a:rPr lang="en-US" sz="2400" b="1" kern="1200" dirty="0" err="1"/>
            <a:t>ustvarjalno</a:t>
          </a:r>
          <a:r>
            <a:rPr lang="en-US" sz="2400" b="1" kern="1200" dirty="0"/>
            <a:t> </a:t>
          </a:r>
          <a:r>
            <a:rPr lang="en-US" sz="2400" b="1" kern="1200" dirty="0" err="1"/>
            <a:t>sodelovanje</a:t>
          </a:r>
          <a:r>
            <a:rPr lang="en-US" sz="2400" b="1" kern="1200" dirty="0"/>
            <a:t> </a:t>
          </a:r>
          <a:r>
            <a:rPr lang="en-US" sz="2400" b="1" kern="1200" dirty="0" err="1"/>
            <a:t>učencev</a:t>
          </a:r>
          <a:r>
            <a:rPr lang="sl-SI" sz="2400" b="1" kern="1200" dirty="0"/>
            <a:t>.</a:t>
          </a:r>
          <a:r>
            <a:rPr lang="en-US" sz="2400" b="1" kern="1200" dirty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Je </a:t>
          </a:r>
          <a:r>
            <a:rPr lang="en-US" sz="2400" b="1" kern="1200" dirty="0" err="1"/>
            <a:t>zabavno</a:t>
          </a:r>
          <a:r>
            <a:rPr lang="en-US" sz="2400" b="1" kern="1200" dirty="0"/>
            <a:t> in </a:t>
          </a:r>
          <a:r>
            <a:rPr lang="en-US" sz="2400" b="1" kern="1200" dirty="0" err="1"/>
            <a:t>sproščujoče</a:t>
          </a:r>
          <a:r>
            <a:rPr lang="en-US" sz="2400" b="1" kern="1200" dirty="0"/>
            <a:t> za </a:t>
          </a:r>
          <a:r>
            <a:rPr lang="en-US" sz="2400" b="1" kern="1200" dirty="0" err="1"/>
            <a:t>vse</a:t>
          </a:r>
          <a:r>
            <a:rPr lang="en-US" sz="2400" b="1" kern="1200" dirty="0"/>
            <a:t>.</a:t>
          </a:r>
          <a:endParaRPr lang="en-US" sz="2400" kern="1200" dirty="0"/>
        </a:p>
      </dsp:txBody>
      <dsp:txXfrm>
        <a:off x="0" y="0"/>
        <a:ext cx="8066095" cy="3970962"/>
      </dsp:txXfrm>
    </dsp:sp>
    <dsp:sp modelId="{9BF3F94F-E1F2-4A4C-B2B9-99E36C3CFDD0}">
      <dsp:nvSpPr>
        <dsp:cNvPr id="0" name=""/>
        <dsp:cNvSpPr/>
      </dsp:nvSpPr>
      <dsp:spPr>
        <a:xfrm>
          <a:off x="0" y="3972510"/>
          <a:ext cx="80739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C14E7-B045-42FA-995B-5CCC4212CDB2}">
      <dsp:nvSpPr>
        <dsp:cNvPr id="0" name=""/>
        <dsp:cNvSpPr/>
      </dsp:nvSpPr>
      <dsp:spPr>
        <a:xfrm>
          <a:off x="645" y="2967579"/>
          <a:ext cx="8066095" cy="124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Zvočno</a:t>
          </a:r>
          <a:r>
            <a:rPr lang="en-US" sz="2400" b="1" kern="1200" dirty="0"/>
            <a:t> </a:t>
          </a:r>
          <a:r>
            <a:rPr lang="en-US" sz="2400" b="1" kern="1200" dirty="0" err="1"/>
            <a:t>preizkušanje</a:t>
          </a:r>
          <a:r>
            <a:rPr lang="en-US" sz="2400" b="1" kern="1200" dirty="0"/>
            <a:t> </a:t>
          </a:r>
          <a:r>
            <a:rPr lang="en-US" sz="2400" b="1" kern="1200" dirty="0" err="1"/>
            <a:t>glasbil</a:t>
          </a:r>
          <a:r>
            <a:rPr lang="en-US" sz="2400" b="1" kern="1200" dirty="0"/>
            <a:t> in </a:t>
          </a:r>
          <a:r>
            <a:rPr lang="en-US" sz="2400" b="1" kern="1200" dirty="0" err="1"/>
            <a:t>ustvarjanje</a:t>
          </a:r>
          <a:r>
            <a:rPr lang="en-US" sz="2400" b="1" kern="1200" dirty="0"/>
            <a:t> </a:t>
          </a:r>
          <a:r>
            <a:rPr lang="en-US" sz="2400" b="0" i="0" kern="1200" dirty="0" err="1"/>
            <a:t>različne</a:t>
          </a:r>
          <a:r>
            <a:rPr lang="en-US" sz="2400" b="0" i="0" kern="1200" dirty="0"/>
            <a:t> </a:t>
          </a:r>
          <a:r>
            <a:rPr lang="en-US" sz="2400" b="0" i="0" kern="1200" dirty="0" err="1"/>
            <a:t>zvočnosti</a:t>
          </a:r>
          <a:r>
            <a:rPr lang="en-US" sz="2400" b="0" i="0" kern="1200" dirty="0"/>
            <a:t> je </a:t>
          </a:r>
          <a:r>
            <a:rPr lang="en-US" sz="2400" b="0" i="0" kern="1200" dirty="0" err="1"/>
            <a:t>lahko</a:t>
          </a:r>
          <a:r>
            <a:rPr lang="en-US" sz="2400" b="0" i="0" kern="1200" dirty="0"/>
            <a:t> </a:t>
          </a:r>
          <a:r>
            <a:rPr lang="en-US" sz="2400" b="1" kern="1200" dirty="0" err="1"/>
            <a:t>hrupno</a:t>
          </a:r>
          <a:r>
            <a:rPr lang="en-US" sz="2400" b="1" kern="1200" dirty="0"/>
            <a:t> </a:t>
          </a:r>
          <a:r>
            <a:rPr lang="en-US" sz="2400" b="0" kern="1200" dirty="0"/>
            <a:t>(</a:t>
          </a:r>
          <a:r>
            <a:rPr lang="en-US" sz="2400" b="0" kern="1200" dirty="0" err="1"/>
            <a:t>veča</a:t>
          </a:r>
          <a:r>
            <a:rPr lang="en-US" sz="2400" b="0" kern="1200" dirty="0"/>
            <a:t> se z </a:t>
          </a:r>
          <a:r>
            <a:rPr lang="en-US" sz="2400" b="0" kern="1200" dirty="0" err="1"/>
            <a:t>intenzivnostjo</a:t>
          </a:r>
          <a:r>
            <a:rPr lang="en-US" sz="2400" b="0" kern="1200" dirty="0"/>
            <a:t> </a:t>
          </a:r>
          <a:r>
            <a:rPr lang="en-US" sz="2400" b="0" kern="1200" dirty="0" err="1"/>
            <a:t>raziskovanja</a:t>
          </a:r>
          <a:r>
            <a:rPr lang="en-US" sz="2400" b="0" kern="1200" dirty="0"/>
            <a:t> </a:t>
          </a:r>
          <a:r>
            <a:rPr lang="en-US" sz="2400" b="0" kern="1200" dirty="0" err="1"/>
            <a:t>otrok</a:t>
          </a:r>
          <a:r>
            <a:rPr lang="en-US" sz="2400" b="0" kern="1200" dirty="0"/>
            <a:t>).</a:t>
          </a:r>
        </a:p>
      </dsp:txBody>
      <dsp:txXfrm>
        <a:off x="645" y="2967579"/>
        <a:ext cx="8066095" cy="124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3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8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1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5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2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7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6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jfif"/><Relationship Id="rId7" Type="http://schemas.openxmlformats.org/officeDocument/2006/relationships/image" Target="../media/image15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10" Type="http://schemas.openxmlformats.org/officeDocument/2006/relationships/image" Target="../media/image18.jfif"/><Relationship Id="rId4" Type="http://schemas.openxmlformats.org/officeDocument/2006/relationships/image" Target="../media/image12.jfif"/><Relationship Id="rId9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7" Type="http://schemas.openxmlformats.org/officeDocument/2006/relationships/image" Target="../media/image3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fif"/><Relationship Id="rId5" Type="http://schemas.openxmlformats.org/officeDocument/2006/relationships/image" Target="../media/image30.jfif"/><Relationship Id="rId4" Type="http://schemas.openxmlformats.org/officeDocument/2006/relationships/image" Target="../media/image18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playstudios.com/rhythm-kids/" TargetMode="External"/><Relationship Id="rId2" Type="http://schemas.openxmlformats.org/officeDocument/2006/relationships/hyperlink" Target="https://www.youtube.com/watch?reload=9&amp;v=Hooeo1DXX3A&amp;ab_channel=Mar%C3%ADaJos%C3%A9S%C3%A1nchezPar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H2v7qGLX_k&amp;ab_channel=Mar%C3%ADaJos%C3%A9S%C3%A1nchezParra" TargetMode="External"/><Relationship Id="rId4" Type="http://schemas.openxmlformats.org/officeDocument/2006/relationships/hyperlink" Target="https://www.youtube.com/watch?v=5oQLysqowxY&amp;ab_channel=Mar%C3%ADaJos%C3%A9S%C3%A1nchezParr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9000">
              <a:srgbClr val="E1E1E7"/>
            </a:gs>
            <a:gs pos="35408">
              <a:srgbClr val="E2D9EB"/>
            </a:gs>
            <a:gs pos="76000">
              <a:srgbClr val="D2C5E1"/>
            </a:gs>
            <a:gs pos="62000">
              <a:srgbClr val="E1E1E7"/>
            </a:gs>
            <a:gs pos="51000">
              <a:srgbClr val="E2D9EB"/>
            </a:gs>
            <a:gs pos="93000">
              <a:srgbClr val="D5D5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240031"/>
            <a:ext cx="6768896" cy="43091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700" b="1" dirty="0">
                <a:solidFill>
                  <a:srgbClr val="7E56C6"/>
                </a:solidFill>
                <a:latin typeface="Britannic Bold" panose="020B0903060703020204" pitchFamily="34" charset="0"/>
              </a:rPr>
              <a:t>ADHD IN NEMIREN </a:t>
            </a:r>
            <a:br>
              <a:rPr lang="en-US" sz="6700" b="1" dirty="0">
                <a:solidFill>
                  <a:srgbClr val="7E56C6"/>
                </a:solidFill>
                <a:latin typeface="Britannic Bold" panose="020B0903060703020204" pitchFamily="34" charset="0"/>
              </a:rPr>
            </a:br>
            <a:r>
              <a:rPr lang="en-US" sz="6700" b="1" dirty="0">
                <a:solidFill>
                  <a:srgbClr val="7E56C6"/>
                </a:solidFill>
                <a:latin typeface="Britannic Bold" panose="020B0903060703020204" pitchFamily="34" charset="0"/>
              </a:rPr>
              <a:t>OTROK </a:t>
            </a:r>
            <a:r>
              <a:rPr lang="en-US" sz="8000" b="1" dirty="0">
                <a:solidFill>
                  <a:srgbClr val="7E56C6"/>
                </a:solidFill>
                <a:latin typeface="Britannic Bold" panose="020B0903060703020204" pitchFamily="34" charset="0"/>
              </a:rPr>
              <a:t/>
            </a:r>
            <a:br>
              <a:rPr lang="en-US" sz="8000" b="1" dirty="0">
                <a:solidFill>
                  <a:srgbClr val="7E56C6"/>
                </a:solidFill>
                <a:latin typeface="Britannic Bold" panose="020B0903060703020204" pitchFamily="34" charset="0"/>
              </a:rPr>
            </a:br>
            <a:r>
              <a:rPr lang="en-US" sz="10700" b="1" dirty="0">
                <a:solidFill>
                  <a:srgbClr val="7E56C6"/>
                </a:solidFill>
                <a:latin typeface="Britannic Bold" panose="020B0903060703020204" pitchFamily="34" charset="0"/>
              </a:rPr>
              <a:t>IZZIV</a:t>
            </a:r>
            <a:r>
              <a:rPr lang="en-US" sz="9800" b="1" dirty="0">
                <a:solidFill>
                  <a:srgbClr val="7E56C6"/>
                </a:solidFill>
                <a:latin typeface="Britannic Bold" panose="020B0903060703020204" pitchFamily="34" charset="0"/>
              </a:rPr>
              <a:t> </a:t>
            </a:r>
            <a:r>
              <a:rPr lang="en-US" sz="8000" b="1" dirty="0">
                <a:solidFill>
                  <a:srgbClr val="7E56C6"/>
                </a:solidFill>
                <a:latin typeface="Britannic Bold" panose="020B0903060703020204" pitchFamily="34" charset="0"/>
              </a:rPr>
              <a:t/>
            </a:r>
            <a:br>
              <a:rPr lang="en-US" sz="8000" b="1" dirty="0">
                <a:solidFill>
                  <a:srgbClr val="7E56C6"/>
                </a:solidFill>
                <a:latin typeface="Britannic Bold" panose="020B0903060703020204" pitchFamily="34" charset="0"/>
              </a:rPr>
            </a:br>
            <a:r>
              <a:rPr lang="en-US" sz="8000" b="1" dirty="0">
                <a:solidFill>
                  <a:srgbClr val="7E56C6"/>
                </a:solidFill>
                <a:latin typeface="Britannic Bold" panose="020B0903060703020204" pitchFamily="34" charset="0"/>
              </a:rPr>
              <a:t>V RAZREDU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499461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Britannic Bold" panose="020B0903060703020204" pitchFamily="34" charset="0"/>
              </a:rPr>
              <a:t>KRISTINA </a:t>
            </a:r>
            <a:r>
              <a:rPr lang="en-US" sz="3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ŠEGEL</a:t>
            </a:r>
            <a:r>
              <a:rPr lang="sl-SI" sz="3200" b="1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, </a:t>
            </a:r>
            <a:r>
              <a:rPr lang="sl-SI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prof. raz. pouka (UN)</a:t>
            </a:r>
          </a:p>
          <a:p>
            <a:r>
              <a:rPr lang="sl-SI" smtClean="0">
                <a:solidFill>
                  <a:srgbClr val="7030A0"/>
                </a:solidFill>
                <a:latin typeface="Britannic Bold" panose="020B0903060703020204" pitchFamily="34" charset="0"/>
              </a:rPr>
              <a:t>April 2023</a:t>
            </a:r>
            <a:endParaRPr lang="en-US" dirty="0">
              <a:solidFill>
                <a:srgbClr val="7030A0"/>
              </a:solidFill>
              <a:latin typeface="Britannic Bold" panose="020B0903060703020204" pitchFamily="34" charset="0"/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mall child smiling at the camera&#10;&#10;Description automatically generated">
            <a:extLst>
              <a:ext uri="{FF2B5EF4-FFF2-40B4-BE49-F238E27FC236}">
                <a16:creationId xmlns:a16="http://schemas.microsoft.com/office/drawing/2014/main" id="{C594DB02-2D53-4A69-8CD9-B55757867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16" y="2724150"/>
            <a:ext cx="2324100" cy="1689100"/>
          </a:xfrm>
          <a:prstGeom prst="rect">
            <a:avLst/>
          </a:prstGeom>
        </p:spPr>
      </p:pic>
      <p:pic>
        <p:nvPicPr>
          <p:cNvPr id="15" name="Picture 14" descr="A close up of a child&#10;&#10;Description automatically generated">
            <a:extLst>
              <a:ext uri="{FF2B5EF4-FFF2-40B4-BE49-F238E27FC236}">
                <a16:creationId xmlns:a16="http://schemas.microsoft.com/office/drawing/2014/main" id="{67E608E2-D54B-408A-A6C6-161682431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07" y="3028950"/>
            <a:ext cx="3422909" cy="2749550"/>
          </a:xfrm>
          <a:prstGeom prst="rect">
            <a:avLst/>
          </a:prstGeom>
        </p:spPr>
      </p:pic>
      <p:pic>
        <p:nvPicPr>
          <p:cNvPr id="21" name="Picture 20" descr="A person wearing a hat&#10;&#10;Description automatically generated">
            <a:extLst>
              <a:ext uri="{FF2B5EF4-FFF2-40B4-BE49-F238E27FC236}">
                <a16:creationId xmlns:a16="http://schemas.microsoft.com/office/drawing/2014/main" id="{BFCA7D86-62CD-4EF1-8EB7-64E5F7DF7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36" y="4508500"/>
            <a:ext cx="2324100" cy="1243330"/>
          </a:xfrm>
          <a:prstGeom prst="rect">
            <a:avLst/>
          </a:prstGeom>
        </p:spPr>
      </p:pic>
      <p:pic>
        <p:nvPicPr>
          <p:cNvPr id="9" name="Picture 8" descr="A young child sitting at a table&#10;&#10;Description automatically generated">
            <a:extLst>
              <a:ext uri="{FF2B5EF4-FFF2-40B4-BE49-F238E27FC236}">
                <a16:creationId xmlns:a16="http://schemas.microsoft.com/office/drawing/2014/main" id="{8E538545-9E1C-4975-BF40-FD17CD49A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1079500"/>
            <a:ext cx="2527300" cy="1663700"/>
          </a:xfrm>
          <a:prstGeom prst="rect">
            <a:avLst/>
          </a:prstGeom>
        </p:spPr>
      </p:pic>
      <p:pic>
        <p:nvPicPr>
          <p:cNvPr id="5" name="Content Placeholder 4" descr="A baby lying on a bed&#10;&#10;Description automatically generated">
            <a:extLst>
              <a:ext uri="{FF2B5EF4-FFF2-40B4-BE49-F238E27FC236}">
                <a16:creationId xmlns:a16="http://schemas.microsoft.com/office/drawing/2014/main" id="{7C23BD2B-B4D9-40A6-840C-2BF8855FE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106170"/>
            <a:ext cx="2527300" cy="1663700"/>
          </a:xfrm>
        </p:spPr>
      </p:pic>
      <p:pic>
        <p:nvPicPr>
          <p:cNvPr id="17" name="Picture 16" descr="A close up of a person&#10;&#10;Description automatically generated">
            <a:extLst>
              <a:ext uri="{FF2B5EF4-FFF2-40B4-BE49-F238E27FC236}">
                <a16:creationId xmlns:a16="http://schemas.microsoft.com/office/drawing/2014/main" id="{7D6CE61D-7504-4DD1-9C14-4E3B3775A3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r="17701"/>
          <a:stretch/>
        </p:blipFill>
        <p:spPr>
          <a:xfrm>
            <a:off x="7078216" y="2863850"/>
            <a:ext cx="2527300" cy="1409700"/>
          </a:xfrm>
          <a:prstGeom prst="rect">
            <a:avLst/>
          </a:prstGeom>
        </p:spPr>
      </p:pic>
      <p:pic>
        <p:nvPicPr>
          <p:cNvPr id="11" name="Picture 10" descr="A child sitting at a table eating cake&#10;&#10;Description automatically generated">
            <a:extLst>
              <a:ext uri="{FF2B5EF4-FFF2-40B4-BE49-F238E27FC236}">
                <a16:creationId xmlns:a16="http://schemas.microsoft.com/office/drawing/2014/main" id="{722D1C7F-319D-4C41-85BF-F5E9F35F89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16" y="1343025"/>
            <a:ext cx="1917700" cy="1257300"/>
          </a:xfrm>
          <a:prstGeom prst="rect">
            <a:avLst/>
          </a:prstGeom>
        </p:spPr>
      </p:pic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9DD86F1-708A-4CEA-92D9-FD3689BFEC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2" y="3834130"/>
            <a:ext cx="1917700" cy="1917700"/>
          </a:xfrm>
          <a:prstGeom prst="rect">
            <a:avLst/>
          </a:prstGeom>
        </p:spPr>
      </p:pic>
      <p:pic>
        <p:nvPicPr>
          <p:cNvPr id="19" name="Picture 18" descr="A person in a dress&#10;&#10;Description automatically generated">
            <a:extLst>
              <a:ext uri="{FF2B5EF4-FFF2-40B4-BE49-F238E27FC236}">
                <a16:creationId xmlns:a16="http://schemas.microsoft.com/office/drawing/2014/main" id="{1D3D080C-EDBC-4496-B11A-1ACCDCC955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4521200"/>
            <a:ext cx="1917700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F941ED-CC00-4DEF-B9D1-1EBEB661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DOŽIVLJANJE VSAKDANA OTROK Z ADHD</a:t>
            </a:r>
            <a:endParaRPr lang="en-SI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8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9F3C4-9730-4C91-A986-A3586718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b="1">
                <a:latin typeface="Arial Black" panose="020B0A04020102020204" pitchFamily="34" charset="0"/>
              </a:rPr>
              <a:t>TEŽAVE UČITELJEV</a:t>
            </a:r>
            <a:endParaRPr lang="en-SI" b="1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3030-24C7-43FB-9DF0-01527B06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333" y="213041"/>
            <a:ext cx="6159468" cy="6431917"/>
          </a:xfrm>
        </p:spPr>
        <p:txBody>
          <a:bodyPr anchor="ctr">
            <a:normAutofit fontScale="92500" lnSpcReduction="20000"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Izziv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učitelju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Prepuščeni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sami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sebi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Premalo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znanja</a:t>
            </a:r>
            <a:r>
              <a:rPr lang="en-US" sz="2400" dirty="0">
                <a:solidFill>
                  <a:schemeClr val="bg1"/>
                </a:solidFill>
              </a:rPr>
              <a:t> o </a:t>
            </a:r>
            <a:r>
              <a:rPr lang="en-US" sz="2400" dirty="0" err="1">
                <a:solidFill>
                  <a:schemeClr val="bg1"/>
                </a:solidFill>
              </a:rPr>
              <a:t>motnjah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strategijah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dela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Delo</a:t>
            </a:r>
            <a:r>
              <a:rPr lang="en-US" sz="2400" dirty="0">
                <a:solidFill>
                  <a:schemeClr val="bg1"/>
                </a:solidFill>
              </a:rPr>
              <a:t> s </a:t>
            </a:r>
            <a:r>
              <a:rPr lang="en-US" sz="2400" dirty="0" err="1">
                <a:solidFill>
                  <a:schemeClr val="bg1"/>
                </a:solidFill>
              </a:rPr>
              <a:t>temi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otroki</a:t>
            </a:r>
            <a:r>
              <a:rPr lang="en-US" sz="2400" dirty="0">
                <a:solidFill>
                  <a:schemeClr val="bg1"/>
                </a:solidFill>
              </a:rPr>
              <a:t> v </a:t>
            </a:r>
            <a:r>
              <a:rPr lang="en-US" sz="2400" dirty="0" err="1">
                <a:solidFill>
                  <a:schemeClr val="bg1"/>
                </a:solidFill>
              </a:rPr>
              <a:t>razredu</a:t>
            </a:r>
            <a:r>
              <a:rPr lang="en-US" sz="2400" dirty="0">
                <a:solidFill>
                  <a:schemeClr val="bg1"/>
                </a:solidFill>
              </a:rPr>
              <a:t> je </a:t>
            </a:r>
            <a:r>
              <a:rPr lang="en-US" sz="2400" b="1" dirty="0" err="1">
                <a:solidFill>
                  <a:schemeClr val="bg1"/>
                </a:solidFill>
              </a:rPr>
              <a:t>utrujajoče</a:t>
            </a:r>
            <a:r>
              <a:rPr lang="en-US" sz="2400" b="1" dirty="0">
                <a:solidFill>
                  <a:schemeClr val="bg1"/>
                </a:solidFill>
              </a:rPr>
              <a:t> in </a:t>
            </a:r>
            <a:r>
              <a:rPr lang="en-US" sz="2400" b="1" dirty="0" err="1">
                <a:solidFill>
                  <a:schemeClr val="bg1"/>
                </a:solidFill>
              </a:rPr>
              <a:t>nepredvidljivo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SI" sz="2400" dirty="0">
                <a:solidFill>
                  <a:schemeClr val="bg1"/>
                </a:solidFill>
              </a:rPr>
              <a:t>d </a:t>
            </a:r>
            <a:r>
              <a:rPr lang="en-SI" sz="2400" dirty="0" err="1">
                <a:solidFill>
                  <a:schemeClr val="bg1"/>
                </a:solidFill>
              </a:rPr>
              <a:t>učitelja</a:t>
            </a:r>
            <a:r>
              <a:rPr lang="en-SI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učenec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veliko</a:t>
            </a:r>
            <a:r>
              <a:rPr lang="en-SI" sz="2400" b="1" dirty="0">
                <a:solidFill>
                  <a:schemeClr val="bg1"/>
                </a:solidFill>
              </a:rPr>
              <a:t> mero </a:t>
            </a:r>
            <a:r>
              <a:rPr lang="en-SI" sz="2400" b="1" dirty="0" err="1">
                <a:solidFill>
                  <a:schemeClr val="bg1"/>
                </a:solidFill>
              </a:rPr>
              <a:t>pozornosti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Zaradi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nemirnosti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motečega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vedenja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SI" sz="2400" dirty="0" err="1">
                <a:solidFill>
                  <a:schemeClr val="bg1"/>
                </a:solidFill>
              </a:rPr>
              <a:t>nam</a:t>
            </a:r>
            <a:r>
              <a:rPr lang="en-SI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pogosto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gredo</a:t>
            </a:r>
            <a:r>
              <a:rPr lang="en-SI" sz="2400" b="1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na</a:t>
            </a:r>
            <a:r>
              <a:rPr lang="en-SI" sz="2400" b="1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živce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težje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jih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sprejemamo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Obremenjenost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s </a:t>
            </a:r>
            <a:r>
              <a:rPr lang="en-US" sz="2400" b="1" dirty="0" err="1" smtClean="0">
                <a:solidFill>
                  <a:schemeClr val="bg1"/>
                </a:solidFill>
              </a:rPr>
              <a:t>predsodki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stereotipi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pogosto</a:t>
            </a:r>
            <a:r>
              <a:rPr lang="en-US" sz="2400" b="1" dirty="0">
                <a:solidFill>
                  <a:schemeClr val="bg1"/>
                </a:solidFill>
              </a:rPr>
              <a:t> z </a:t>
            </a:r>
            <a:r>
              <a:rPr lang="en-US" sz="2400" b="1" dirty="0" err="1">
                <a:solidFill>
                  <a:schemeClr val="bg1"/>
                </a:solidFill>
              </a:rPr>
              <a:t>odklonilnim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odnosom</a:t>
            </a:r>
            <a:r>
              <a:rPr lang="en-US" sz="2400" b="1" dirty="0">
                <a:solidFill>
                  <a:schemeClr val="bg1"/>
                </a:solidFill>
              </a:rPr>
              <a:t> do </a:t>
            </a:r>
            <a:r>
              <a:rPr lang="en-US" sz="2400" b="1" dirty="0" err="1">
                <a:solidFill>
                  <a:schemeClr val="bg1"/>
                </a:solidFill>
              </a:rPr>
              <a:t>otroka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Obtoževanje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vzgoje</a:t>
            </a:r>
            <a:r>
              <a:rPr lang="en-US" sz="2400" b="1" dirty="0">
                <a:solidFill>
                  <a:schemeClr val="bg1"/>
                </a:solidFill>
              </a:rPr>
              <a:t> in </a:t>
            </a:r>
            <a:r>
              <a:rPr lang="en-US" sz="2400" b="1" dirty="0" err="1">
                <a:solidFill>
                  <a:schemeClr val="bg1"/>
                </a:solidFill>
              </a:rPr>
              <a:t>staršev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je </a:t>
            </a:r>
            <a:r>
              <a:rPr lang="en-US" sz="2400" dirty="0" err="1">
                <a:solidFill>
                  <a:schemeClr val="bg1"/>
                </a:solidFill>
              </a:rPr>
              <a:t>pogosto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Preveliko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število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učencev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</a:rPr>
              <a:t>v razredu, </a:t>
            </a:r>
            <a:r>
              <a:rPr lang="en-US" sz="2400" dirty="0" err="1" smtClean="0">
                <a:solidFill>
                  <a:schemeClr val="bg1"/>
                </a:solidFill>
              </a:rPr>
              <a:t>zaradi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smtClean="0">
                <a:solidFill>
                  <a:schemeClr val="bg1"/>
                </a:solidFill>
              </a:rPr>
              <a:t>tega </a:t>
            </a:r>
            <a:r>
              <a:rPr lang="en-US" sz="2400" dirty="0" err="1" smtClean="0">
                <a:solidFill>
                  <a:schemeClr val="bg1"/>
                </a:solidFill>
              </a:rPr>
              <a:t>težko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sledi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otroku</a:t>
            </a:r>
            <a:r>
              <a:rPr lang="en-US" sz="2400" dirty="0">
                <a:solidFill>
                  <a:schemeClr val="bg1"/>
                </a:solidFill>
              </a:rPr>
              <a:t> in mu </a:t>
            </a:r>
            <a:r>
              <a:rPr lang="en-US" sz="2400" dirty="0" err="1">
                <a:solidFill>
                  <a:schemeClr val="bg1"/>
                </a:solidFill>
              </a:rPr>
              <a:t>pomaga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Počutijo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SI" sz="2400" b="1" dirty="0" err="1">
                <a:solidFill>
                  <a:schemeClr val="bg1"/>
                </a:solidFill>
              </a:rPr>
              <a:t>nekompetentn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Obdajajo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občutki</a:t>
            </a:r>
            <a:r>
              <a:rPr lang="en-SI" sz="2400" dirty="0" smtClean="0">
                <a:solidFill>
                  <a:schemeClr val="bg1"/>
                </a:solidFill>
              </a:rPr>
              <a:t> </a:t>
            </a:r>
            <a:r>
              <a:rPr lang="en-SI" sz="2400" b="1" dirty="0">
                <a:solidFill>
                  <a:schemeClr val="bg1"/>
                </a:solidFill>
              </a:rPr>
              <a:t>krivde, jeze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ali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strahu</a:t>
            </a:r>
            <a:r>
              <a:rPr lang="en-SI" sz="2400" dirty="0">
                <a:solidFill>
                  <a:schemeClr val="bg1"/>
                </a:solidFill>
              </a:rPr>
              <a:t>, </a:t>
            </a:r>
            <a:r>
              <a:rPr lang="en-SI" sz="2400" dirty="0" err="1">
                <a:solidFill>
                  <a:schemeClr val="bg1"/>
                </a:solidFill>
              </a:rPr>
              <a:t>ker</a:t>
            </a:r>
            <a:r>
              <a:rPr lang="en-SI" sz="2400" dirty="0">
                <a:solidFill>
                  <a:schemeClr val="bg1"/>
                </a:solidFill>
              </a:rPr>
              <a:t> ne </a:t>
            </a:r>
            <a:r>
              <a:rPr lang="en-SI" sz="2400" dirty="0" err="1">
                <a:solidFill>
                  <a:schemeClr val="bg1"/>
                </a:solidFill>
              </a:rPr>
              <a:t>vedo</a:t>
            </a:r>
            <a:r>
              <a:rPr lang="en-SI" sz="2400" dirty="0">
                <a:solidFill>
                  <a:schemeClr val="bg1"/>
                </a:solidFill>
              </a:rPr>
              <a:t>, </a:t>
            </a:r>
            <a:r>
              <a:rPr lang="en-SI" sz="2400" dirty="0" err="1">
                <a:solidFill>
                  <a:schemeClr val="bg1"/>
                </a:solidFill>
              </a:rPr>
              <a:t>kako</a:t>
            </a:r>
            <a:r>
              <a:rPr lang="en-SI" sz="2400" dirty="0">
                <a:solidFill>
                  <a:schemeClr val="bg1"/>
                </a:solidFill>
              </a:rPr>
              <a:t> </a:t>
            </a:r>
            <a:r>
              <a:rPr lang="en-SI" sz="2400" dirty="0" err="1">
                <a:solidFill>
                  <a:schemeClr val="bg1"/>
                </a:solidFill>
              </a:rPr>
              <a:t>pristopiti</a:t>
            </a:r>
            <a:r>
              <a:rPr lang="en-SI" sz="2400" dirty="0">
                <a:solidFill>
                  <a:schemeClr val="bg1"/>
                </a:solidFill>
              </a:rPr>
              <a:t> k </a:t>
            </a:r>
            <a:r>
              <a:rPr lang="en-SI" sz="2400" dirty="0" err="1">
                <a:solidFill>
                  <a:schemeClr val="bg1"/>
                </a:solidFill>
              </a:rPr>
              <a:t>otroku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SI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Potrebujejo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več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razumevanja</a:t>
            </a:r>
            <a:r>
              <a:rPr lang="en-SI" sz="2400" b="1" dirty="0">
                <a:solidFill>
                  <a:schemeClr val="bg1"/>
                </a:solidFill>
              </a:rPr>
              <a:t> in </a:t>
            </a:r>
            <a:r>
              <a:rPr lang="en-SI" sz="2400" b="1" dirty="0" err="1">
                <a:solidFill>
                  <a:schemeClr val="bg1"/>
                </a:solidFill>
              </a:rPr>
              <a:t>konkretn</a:t>
            </a:r>
            <a:r>
              <a:rPr lang="en-US" sz="2400" b="1" dirty="0">
                <a:solidFill>
                  <a:schemeClr val="bg1"/>
                </a:solidFill>
              </a:rPr>
              <a:t>e </a:t>
            </a:r>
            <a:r>
              <a:rPr lang="en-SI" sz="2400" b="1" dirty="0" err="1">
                <a:solidFill>
                  <a:schemeClr val="bg1"/>
                </a:solidFill>
              </a:rPr>
              <a:t>pomoči</a:t>
            </a:r>
            <a:r>
              <a:rPr lang="en-SI" sz="2400" b="1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vodstva</a:t>
            </a:r>
            <a:r>
              <a:rPr lang="en-SI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strokovnih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SI" sz="2400" b="1" dirty="0" err="1">
                <a:solidFill>
                  <a:schemeClr val="bg1"/>
                </a:solidFill>
              </a:rPr>
              <a:t>sodelavcev</a:t>
            </a:r>
            <a:r>
              <a:rPr lang="en-US" sz="2400" b="1" dirty="0">
                <a:solidFill>
                  <a:schemeClr val="bg1"/>
                </a:solidFill>
              </a:rPr>
              <a:t> in </a:t>
            </a:r>
            <a:r>
              <a:rPr lang="en-SI" sz="2400" b="1" dirty="0" err="1">
                <a:solidFill>
                  <a:schemeClr val="bg1"/>
                </a:solidFill>
              </a:rPr>
              <a:t>timov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100" dirty="0">
              <a:solidFill>
                <a:schemeClr val="bg1"/>
              </a:solidFill>
            </a:endParaRPr>
          </a:p>
          <a:p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5C4DB886-7D15-48A0-A5A5-10CBFA7DD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32" y="141604"/>
            <a:ext cx="2404674" cy="1600201"/>
          </a:xfrm>
          <a:prstGeom prst="rect">
            <a:avLst/>
          </a:prstGeom>
        </p:spPr>
      </p:pic>
      <p:pic>
        <p:nvPicPr>
          <p:cNvPr id="7" name="Picture 6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6198A0B7-F355-459B-A64D-0A9FFBB45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5044759"/>
            <a:ext cx="2857500" cy="1600200"/>
          </a:xfrm>
          <a:prstGeom prst="rect">
            <a:avLst/>
          </a:prstGeom>
        </p:spPr>
      </p:pic>
      <p:pic>
        <p:nvPicPr>
          <p:cNvPr id="11" name="Picture 10" descr="A picture containing person, person, building, outdoor&#10;&#10;Description automatically generated">
            <a:extLst>
              <a:ext uri="{FF2B5EF4-FFF2-40B4-BE49-F238E27FC236}">
                <a16:creationId xmlns:a16="http://schemas.microsoft.com/office/drawing/2014/main" id="{2DD89342-6074-456C-AE31-254586925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1304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8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FB1C7-64CA-47B9-AD62-F09404C4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015" y="797169"/>
            <a:ext cx="4700954" cy="4956701"/>
          </a:xfrm>
          <a:ln w="571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Osebni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vidik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chemeClr val="bg1"/>
                </a:solidFill>
              </a:rPr>
              <a:t>KADAR IMAM V RAZREDU OTROKA Z ADHD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sl-SI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000" dirty="0">
                <a:solidFill>
                  <a:schemeClr val="bg1"/>
                </a:solidFill>
              </a:rPr>
              <a:t>JE MOJA NALOGA,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000" dirty="0">
                <a:solidFill>
                  <a:schemeClr val="bg1"/>
                </a:solidFill>
              </a:rPr>
              <a:t>DA MU POMAGAM, KOLIKOR </a:t>
            </a:r>
            <a:r>
              <a:rPr lang="en-US" sz="2000" dirty="0">
                <a:solidFill>
                  <a:schemeClr val="bg1"/>
                </a:solidFill>
              </a:rPr>
              <a:t>Z</a:t>
            </a:r>
            <a:r>
              <a:rPr lang="sl-SI" sz="2000" dirty="0">
                <a:solidFill>
                  <a:schemeClr val="bg1"/>
                </a:solidFill>
              </a:rPr>
              <a:t>MOREM.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chemeClr val="bg1"/>
                </a:solidFill>
              </a:rPr>
              <a:t>TAKO </a:t>
            </a:r>
            <a:r>
              <a:rPr lang="sl-SI" sz="2000" b="1" dirty="0">
                <a:solidFill>
                  <a:schemeClr val="bg1"/>
                </a:solidFill>
              </a:rPr>
              <a:t>POMAGAM TUDI SEBI IN BODOČIM UČITELJEM, PA TUDI STARŠEM, </a:t>
            </a:r>
            <a:r>
              <a:rPr lang="sl-SI" sz="2000" dirty="0">
                <a:solidFill>
                  <a:schemeClr val="bg1"/>
                </a:solidFill>
              </a:rPr>
              <a:t>ČE SO SODELUJOČI V PROCESU ŠOLANJ</a:t>
            </a:r>
            <a:r>
              <a:rPr lang="en-US" sz="2000" dirty="0">
                <a:solidFill>
                  <a:schemeClr val="bg1"/>
                </a:solidFill>
              </a:rPr>
              <a:t>A.</a:t>
            </a:r>
            <a:endParaRPr lang="en-SI" sz="2000" dirty="0">
              <a:solidFill>
                <a:schemeClr val="bg1"/>
              </a:solidFill>
            </a:endParaRPr>
          </a:p>
          <a:p>
            <a:endParaRPr lang="en-SI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31C0A-40E2-4B71-862C-026CA381FC62}"/>
              </a:ext>
            </a:extLst>
          </p:cNvPr>
          <p:cNvSpPr txBox="1"/>
          <p:nvPr/>
        </p:nvSpPr>
        <p:spPr>
          <a:xfrm>
            <a:off x="211015" y="797169"/>
            <a:ext cx="479473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 err="1"/>
              <a:t>Kljub</a:t>
            </a:r>
            <a:r>
              <a:rPr lang="en-US" sz="2000" b="1" u="sng" dirty="0"/>
              <a:t> </a:t>
            </a:r>
            <a:r>
              <a:rPr lang="en-US" sz="2000" b="1" u="sng" dirty="0" err="1"/>
              <a:t>temu</a:t>
            </a:r>
            <a:r>
              <a:rPr lang="en-US" sz="2000" b="1" u="sng" dirty="0"/>
              <a:t> se </a:t>
            </a:r>
            <a:r>
              <a:rPr lang="en-US" sz="2000" b="1" u="sng" dirty="0" err="1"/>
              <a:t>zavedajmo</a:t>
            </a:r>
            <a:r>
              <a:rPr lang="en-US" sz="2000" b="1" u="sng" dirty="0"/>
              <a:t>:</a:t>
            </a:r>
          </a:p>
          <a:p>
            <a:pPr lvl="0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Otrok</a:t>
            </a:r>
            <a:r>
              <a:rPr lang="en-US" b="1" dirty="0"/>
              <a:t> je </a:t>
            </a:r>
            <a:r>
              <a:rPr lang="en-US" b="1" dirty="0" err="1"/>
              <a:t>zaupan</a:t>
            </a:r>
            <a:r>
              <a:rPr lang="en-US" b="1" dirty="0"/>
              <a:t> </a:t>
            </a:r>
            <a:r>
              <a:rPr lang="en-US" b="1" dirty="0" err="1"/>
              <a:t>učitelju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SI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u="sng" dirty="0" err="1"/>
              <a:t>Negativen</a:t>
            </a:r>
            <a:r>
              <a:rPr lang="en-US" b="1" u="sng" dirty="0"/>
              <a:t> o</a:t>
            </a:r>
            <a:r>
              <a:rPr lang="sl-SI" b="1" u="sng" dirty="0"/>
              <a:t>dnos </a:t>
            </a:r>
            <a:r>
              <a:rPr lang="en-US" b="1" u="sng" dirty="0" err="1"/>
              <a:t>učitelja</a:t>
            </a:r>
            <a:r>
              <a:rPr lang="en-US" b="1" u="sng" dirty="0"/>
              <a:t> </a:t>
            </a:r>
            <a:r>
              <a:rPr lang="sl-SI" b="1" u="sng" dirty="0"/>
              <a:t>do otroka</a:t>
            </a:r>
            <a:r>
              <a:rPr lang="sl-SI" b="1" dirty="0"/>
              <a:t> se razširi po celotni  šoli,</a:t>
            </a:r>
            <a:r>
              <a:rPr lang="sl-SI" dirty="0"/>
              <a:t> med učitelje in učence.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Poslabša se </a:t>
            </a:r>
            <a:r>
              <a:rPr lang="sl-SI" b="1" dirty="0"/>
              <a:t>spoštovanje do njega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</a:t>
            </a:r>
            <a:r>
              <a:rPr lang="sl-SI" b="1" dirty="0"/>
              <a:t>značen</a:t>
            </a:r>
            <a:r>
              <a:rPr lang="en-US" b="1" dirty="0"/>
              <a:t> je</a:t>
            </a:r>
            <a:r>
              <a:rPr lang="sl-SI" b="1" dirty="0"/>
              <a:t> </a:t>
            </a:r>
            <a:r>
              <a:rPr lang="sl-SI" dirty="0"/>
              <a:t>kot moteč, neprilagojen, za večino ljudi slab in neželjen.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l-SI" dirty="0"/>
              <a:t>Te poglede in pričakovanja otrok </a:t>
            </a:r>
            <a:r>
              <a:rPr lang="sl-SI" b="1" u="sng" dirty="0"/>
              <a:t>ponotranji.</a:t>
            </a:r>
            <a:r>
              <a:rPr lang="sl-SI" dirty="0"/>
              <a:t>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V</a:t>
            </a:r>
            <a:r>
              <a:rPr lang="sl-SI" b="1" dirty="0"/>
              <a:t>pliva na </a:t>
            </a:r>
            <a:r>
              <a:rPr lang="en-US" b="1" dirty="0" err="1"/>
              <a:t>nadaljnje</a:t>
            </a:r>
            <a:r>
              <a:rPr lang="en-US" b="1" dirty="0"/>
              <a:t> </a:t>
            </a:r>
            <a:r>
              <a:rPr lang="sl-SI" b="1" dirty="0"/>
              <a:t>vedenjske značilnosti</a:t>
            </a:r>
            <a:r>
              <a:rPr lang="en-US" dirty="0"/>
              <a:t>.</a:t>
            </a:r>
            <a:r>
              <a:rPr lang="sl-SI" dirty="0"/>
              <a:t> </a:t>
            </a: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sz="2000" b="1" dirty="0" err="1"/>
              <a:t>Vsak</a:t>
            </a:r>
            <a:r>
              <a:rPr lang="en-US" sz="2000" b="1" dirty="0"/>
              <a:t> </a:t>
            </a:r>
            <a:r>
              <a:rPr lang="en-US" sz="2000" b="1" dirty="0" err="1"/>
              <a:t>učenec</a:t>
            </a:r>
            <a:r>
              <a:rPr lang="en-US" sz="2000" b="1" dirty="0"/>
              <a:t> je </a:t>
            </a:r>
            <a:r>
              <a:rPr lang="en-US" sz="2000" b="1" dirty="0" err="1" smtClean="0"/>
              <a:t>edi</a:t>
            </a:r>
            <a:r>
              <a:rPr lang="sl-SI" sz="2000" b="1" dirty="0" smtClean="0"/>
              <a:t>n</a:t>
            </a:r>
            <a:r>
              <a:rPr lang="en-US" sz="2000" b="1" dirty="0" err="1" smtClean="0"/>
              <a:t>stven</a:t>
            </a:r>
            <a:r>
              <a:rPr lang="en-US" sz="2000" b="1" dirty="0" smtClean="0"/>
              <a:t> </a:t>
            </a:r>
            <a:r>
              <a:rPr lang="en-US" sz="2000" b="1" dirty="0"/>
              <a:t>in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pravico</a:t>
            </a:r>
            <a:r>
              <a:rPr lang="en-US" sz="2000" b="1" dirty="0"/>
              <a:t> do </a:t>
            </a:r>
            <a:r>
              <a:rPr lang="en-US" sz="2000" b="1" dirty="0" err="1"/>
              <a:t>spoštljivega</a:t>
            </a:r>
            <a:r>
              <a:rPr lang="en-US" sz="2000" b="1" dirty="0"/>
              <a:t> </a:t>
            </a:r>
            <a:r>
              <a:rPr lang="en-US" sz="2000" b="1" dirty="0" err="1"/>
              <a:t>odnosa</a:t>
            </a:r>
            <a:r>
              <a:rPr lang="en-US" sz="2000" b="1" dirty="0"/>
              <a:t>. </a:t>
            </a:r>
            <a:endParaRPr lang="en-SI" sz="2000" dirty="0"/>
          </a:p>
          <a:p>
            <a:pPr lvl="0"/>
            <a:endParaRPr lang="en-US" b="1" dirty="0"/>
          </a:p>
          <a:p>
            <a:pPr lvl="0"/>
            <a:r>
              <a:rPr lang="en-US" sz="2000" b="1" dirty="0" err="1"/>
              <a:t>Otroštvo</a:t>
            </a:r>
            <a:r>
              <a:rPr lang="en-US" sz="2000" b="1" dirty="0"/>
              <a:t> je </a:t>
            </a:r>
            <a:r>
              <a:rPr lang="en-US" sz="2000" b="1" dirty="0" err="1"/>
              <a:t>poseben</a:t>
            </a:r>
            <a:r>
              <a:rPr lang="en-US" sz="2000" b="1" dirty="0"/>
              <a:t> </a:t>
            </a:r>
            <a:r>
              <a:rPr lang="en-US" sz="2000" b="1" dirty="0" err="1"/>
              <a:t>dogodek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naj</a:t>
            </a:r>
            <a:r>
              <a:rPr lang="en-US" dirty="0"/>
              <a:t> bi </a:t>
            </a:r>
            <a:r>
              <a:rPr lang="en-US" dirty="0" err="1"/>
              <a:t>ga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učitelji</a:t>
            </a:r>
            <a:r>
              <a:rPr lang="en-US" dirty="0"/>
              <a:t> in </a:t>
            </a:r>
            <a:r>
              <a:rPr lang="en-US" dirty="0" err="1"/>
              <a:t>starši</a:t>
            </a:r>
            <a:r>
              <a:rPr lang="en-US" dirty="0"/>
              <a:t> </a:t>
            </a:r>
            <a:r>
              <a:rPr lang="en-US" dirty="0" err="1"/>
              <a:t>morali</a:t>
            </a:r>
            <a:r>
              <a:rPr lang="en-US" dirty="0"/>
              <a:t> </a:t>
            </a:r>
            <a:r>
              <a:rPr lang="en-US" b="1" u="sng" dirty="0" err="1"/>
              <a:t>spoštovati</a:t>
            </a:r>
            <a:r>
              <a:rPr lang="en-US" dirty="0"/>
              <a:t>. </a:t>
            </a:r>
            <a:endParaRPr lang="en-SI" dirty="0"/>
          </a:p>
          <a:p>
            <a:pPr lv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7174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56840" y="701950"/>
            <a:ext cx="5580798" cy="132556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Arial Black" panose="020B0A04020102020204" pitchFamily="34" charset="0"/>
              </a:rPr>
              <a:t>POMEN POZITIVNE NARAVNANOSTI UČITELJA</a:t>
            </a:r>
            <a:r>
              <a:rPr lang="sl-SI" sz="2400" b="1" dirty="0">
                <a:latin typeface="Arial Black" panose="020B0A04020102020204" pitchFamily="34" charset="0"/>
              </a:rPr>
              <a:t/>
            </a:r>
            <a:br>
              <a:rPr lang="sl-SI" sz="2400" b="1" dirty="0">
                <a:latin typeface="Arial Black" panose="020B0A04020102020204" pitchFamily="34" charset="0"/>
              </a:rPr>
            </a:br>
            <a:r>
              <a:rPr lang="en-US" sz="2400" b="1" dirty="0">
                <a:latin typeface="Arial Black" panose="020B0A04020102020204" pitchFamily="34" charset="0"/>
              </a:rPr>
              <a:t>IN </a:t>
            </a:r>
            <a:r>
              <a:rPr lang="en-US" sz="3100" b="1" dirty="0">
                <a:latin typeface="Arial Black" panose="020B0A04020102020204" pitchFamily="34" charset="0"/>
              </a:rPr>
              <a:t>POMOČ OTROKU</a:t>
            </a:r>
            <a:endParaRPr lang="sl-SI" sz="2400" b="1" dirty="0">
              <a:latin typeface="Arial Black" panose="020B0A040201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1FE2C9-DE07-417C-9F4A-B705CFE2D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r="5108" b="2"/>
          <a:stretch/>
        </p:blipFill>
        <p:spPr>
          <a:xfrm>
            <a:off x="6430496" y="30205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5" name="Ograda vsebine 1">
            <a:extLst>
              <a:ext uri="{FF2B5EF4-FFF2-40B4-BE49-F238E27FC236}">
                <a16:creationId xmlns:a16="http://schemas.microsoft.com/office/drawing/2014/main" id="{249EFAF2-7F6F-471D-97DC-01A6B5A38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245977"/>
              </p:ext>
            </p:extLst>
          </p:nvPr>
        </p:nvGraphicFramePr>
        <p:xfrm>
          <a:off x="-78059" y="2729463"/>
          <a:ext cx="12270059" cy="415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979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A65B-6766-4B8F-BCA1-DB60BCF9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ŠOLSKI SISTEM IN OKOLJE</a:t>
            </a:r>
            <a:endParaRPr lang="en-S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29A1C-29C5-4168-9A8D-18A3253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687908"/>
            <a:ext cx="10986798" cy="4530012"/>
          </a:xfrm>
        </p:spPr>
        <p:txBody>
          <a:bodyPr anchor="t">
            <a:normAutofit fontScale="85000" lnSpcReduction="10000"/>
          </a:bodyPr>
          <a:lstStyle/>
          <a:p>
            <a:r>
              <a:rPr lang="sl-SI" dirty="0" smtClean="0"/>
              <a:t>Zgodi se, da je sprejemanje </a:t>
            </a:r>
            <a:r>
              <a:rPr lang="sl-SI" dirty="0" err="1" smtClean="0"/>
              <a:t>hiperaktivnsti</a:t>
            </a:r>
            <a:r>
              <a:rPr lang="sl-SI" dirty="0" smtClean="0"/>
              <a:t> še vedno slabo razvito, zato je še posebej pomembno</a:t>
            </a:r>
            <a:r>
              <a:rPr lang="en-US" b="1" dirty="0" smtClean="0"/>
              <a:t> </a:t>
            </a:r>
            <a:r>
              <a:rPr lang="en-US" b="1" dirty="0" err="1"/>
              <a:t>organiziranje</a:t>
            </a:r>
            <a:r>
              <a:rPr lang="en-US" b="1" dirty="0"/>
              <a:t> in </a:t>
            </a:r>
            <a:r>
              <a:rPr lang="en-US" b="1" dirty="0" err="1"/>
              <a:t>delovanje</a:t>
            </a:r>
            <a:r>
              <a:rPr lang="en-US" b="1" dirty="0"/>
              <a:t> </a:t>
            </a:r>
            <a:r>
              <a:rPr lang="en-US" b="1" dirty="0" err="1"/>
              <a:t>celotne</a:t>
            </a:r>
            <a:r>
              <a:rPr lang="en-US" b="1" dirty="0"/>
              <a:t> </a:t>
            </a:r>
            <a:r>
              <a:rPr lang="en-US" b="1" dirty="0" err="1"/>
              <a:t>šolske</a:t>
            </a:r>
            <a:r>
              <a:rPr lang="en-US" b="1" dirty="0"/>
              <a:t> </a:t>
            </a:r>
            <a:r>
              <a:rPr lang="en-US" b="1" dirty="0" err="1"/>
              <a:t>skupnosti</a:t>
            </a:r>
            <a:r>
              <a:rPr lang="en-US" b="1" dirty="0"/>
              <a:t>, </a:t>
            </a:r>
            <a:r>
              <a:rPr lang="en-US" b="1" dirty="0" err="1"/>
              <a:t>šolskega</a:t>
            </a:r>
            <a:r>
              <a:rPr lang="en-US" b="1" dirty="0"/>
              <a:t> </a:t>
            </a: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b="1" dirty="0" err="1"/>
              <a:t>ter</a:t>
            </a:r>
            <a:r>
              <a:rPr lang="en-US" b="1" dirty="0"/>
              <a:t> </a:t>
            </a:r>
            <a:r>
              <a:rPr lang="en-US" b="1" dirty="0" err="1"/>
              <a:t>delovanja</a:t>
            </a:r>
            <a:r>
              <a:rPr lang="en-US" b="1" dirty="0"/>
              <a:t> </a:t>
            </a:r>
            <a:r>
              <a:rPr lang="en-US" b="1" dirty="0" err="1"/>
              <a:t>pomoči</a:t>
            </a:r>
            <a:r>
              <a:rPr lang="en-US" dirty="0"/>
              <a:t> </a:t>
            </a:r>
            <a:r>
              <a:rPr lang="en-US" dirty="0" err="1"/>
              <a:t>učitelju</a:t>
            </a:r>
            <a:r>
              <a:rPr lang="en-US" dirty="0"/>
              <a:t> in </a:t>
            </a:r>
            <a:r>
              <a:rPr lang="en-US" dirty="0" err="1"/>
              <a:t>učencu</a:t>
            </a:r>
            <a:r>
              <a:rPr lang="en-US" dirty="0"/>
              <a:t> v </a:t>
            </a:r>
            <a:r>
              <a:rPr lang="en-US" dirty="0" err="1"/>
              <a:t>stiski</a:t>
            </a:r>
            <a:r>
              <a:rPr lang="en-US" dirty="0"/>
              <a:t> (</a:t>
            </a:r>
            <a:r>
              <a:rPr lang="en-US" dirty="0" err="1"/>
              <a:t>specialni</a:t>
            </a:r>
            <a:r>
              <a:rPr lang="en-US" dirty="0"/>
              <a:t> </a:t>
            </a:r>
            <a:r>
              <a:rPr lang="en-US" dirty="0" err="1"/>
              <a:t>pedagogi</a:t>
            </a:r>
            <a:r>
              <a:rPr lang="en-US" dirty="0"/>
              <a:t>, </a:t>
            </a:r>
            <a:r>
              <a:rPr lang="en-US" dirty="0" err="1"/>
              <a:t>vodstvo</a:t>
            </a:r>
            <a:r>
              <a:rPr lang="en-US" dirty="0"/>
              <a:t>).</a:t>
            </a:r>
            <a:endParaRPr lang="en-SI" dirty="0"/>
          </a:p>
          <a:p>
            <a:r>
              <a:rPr lang="sl-SI" b="1" dirty="0" smtClean="0"/>
              <a:t>O</a:t>
            </a:r>
            <a:r>
              <a:rPr lang="en-US" b="1" dirty="0" err="1" smtClean="0"/>
              <a:t>kolje</a:t>
            </a:r>
            <a:r>
              <a:rPr lang="en-US" b="1" dirty="0" smtClean="0"/>
              <a:t> </a:t>
            </a:r>
            <a:r>
              <a:rPr lang="en-US" b="1" dirty="0"/>
              <a:t>za </a:t>
            </a:r>
            <a:r>
              <a:rPr lang="en-US" b="1" dirty="0" err="1"/>
              <a:t>šolskimi</a:t>
            </a:r>
            <a:r>
              <a:rPr lang="en-US" b="1" dirty="0"/>
              <a:t> </a:t>
            </a:r>
            <a:r>
              <a:rPr lang="en-US" b="1" dirty="0" err="1"/>
              <a:t>zidovi</a:t>
            </a:r>
            <a:r>
              <a:rPr lang="en-US" b="1" dirty="0"/>
              <a:t> </a:t>
            </a:r>
            <a:r>
              <a:rPr lang="sl-SI" b="1" dirty="0" smtClean="0"/>
              <a:t>je pomembno – ali </a:t>
            </a:r>
            <a:r>
              <a:rPr lang="en-US" b="1" dirty="0" err="1" smtClean="0"/>
              <a:t>pušča</a:t>
            </a:r>
            <a:r>
              <a:rPr lang="en-US" b="1" dirty="0" smtClean="0"/>
              <a:t> </a:t>
            </a:r>
            <a:r>
              <a:rPr lang="en-US" b="1" dirty="0" err="1"/>
              <a:t>neusmiljena</a:t>
            </a:r>
            <a:r>
              <a:rPr lang="en-US" b="1" dirty="0"/>
              <a:t> </a:t>
            </a:r>
            <a:r>
              <a:rPr lang="en-US" b="1" dirty="0" err="1"/>
              <a:t>doživetja</a:t>
            </a:r>
            <a:r>
              <a:rPr lang="en-US" b="1" dirty="0"/>
              <a:t>, </a:t>
            </a:r>
            <a:r>
              <a:rPr lang="en-US" b="1" dirty="0" err="1"/>
              <a:t>spomine</a:t>
            </a:r>
            <a:r>
              <a:rPr lang="en-US" b="1" dirty="0"/>
              <a:t>, </a:t>
            </a:r>
            <a:r>
              <a:rPr lang="en-US" b="1" dirty="0" err="1"/>
              <a:t>celo</a:t>
            </a:r>
            <a:r>
              <a:rPr lang="en-US" b="1" dirty="0"/>
              <a:t> </a:t>
            </a:r>
            <a:r>
              <a:rPr lang="en-US" b="1" dirty="0" err="1"/>
              <a:t>travme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pa </a:t>
            </a:r>
            <a:r>
              <a:rPr lang="en-US" b="1" dirty="0" err="1"/>
              <a:t>lahko</a:t>
            </a:r>
            <a:r>
              <a:rPr lang="en-US" b="1" dirty="0"/>
              <a:t> </a:t>
            </a:r>
            <a:r>
              <a:rPr lang="en-US" b="1" dirty="0" err="1"/>
              <a:t>ponuja</a:t>
            </a:r>
            <a:r>
              <a:rPr lang="en-US" b="1" dirty="0"/>
              <a:t> </a:t>
            </a:r>
            <a:r>
              <a:rPr lang="en-US" b="1" dirty="0" err="1"/>
              <a:t>možnosti</a:t>
            </a:r>
            <a:r>
              <a:rPr lang="en-US" b="1" dirty="0"/>
              <a:t> </a:t>
            </a:r>
            <a:r>
              <a:rPr lang="en-US" b="1" dirty="0" err="1"/>
              <a:t>otroku</a:t>
            </a:r>
            <a:r>
              <a:rPr lang="en-US" b="1" dirty="0"/>
              <a:t> za </a:t>
            </a:r>
            <a:r>
              <a:rPr lang="en-US" b="1" dirty="0" err="1"/>
              <a:t>njegov</a:t>
            </a:r>
            <a:r>
              <a:rPr lang="en-US" b="1" dirty="0"/>
              <a:t> </a:t>
            </a:r>
            <a:r>
              <a:rPr lang="en-US" b="1" dirty="0" err="1"/>
              <a:t>polet</a:t>
            </a:r>
            <a:r>
              <a:rPr lang="en-US" b="1" dirty="0"/>
              <a:t> </a:t>
            </a:r>
            <a:r>
              <a:rPr lang="en-US" b="1" dirty="0" err="1"/>
              <a:t>naprej</a:t>
            </a:r>
            <a:r>
              <a:rPr lang="en-US" b="1" dirty="0"/>
              <a:t>.</a:t>
            </a:r>
            <a:endParaRPr lang="en-SI" dirty="0"/>
          </a:p>
          <a:p>
            <a:pPr lvl="0"/>
            <a:r>
              <a:rPr lang="en-US" dirty="0" err="1"/>
              <a:t>Odnos</a:t>
            </a:r>
            <a:r>
              <a:rPr lang="en-US" dirty="0"/>
              <a:t> do </a:t>
            </a:r>
            <a:r>
              <a:rPr lang="en-US" dirty="0" err="1"/>
              <a:t>otroka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, </a:t>
            </a:r>
            <a:r>
              <a:rPr lang="en-US" dirty="0" err="1"/>
              <a:t>pomoč</a:t>
            </a:r>
            <a:r>
              <a:rPr lang="en-US" dirty="0"/>
              <a:t>, </a:t>
            </a:r>
            <a:r>
              <a:rPr lang="en-US" dirty="0" err="1"/>
              <a:t>spodbuda</a:t>
            </a:r>
            <a:r>
              <a:rPr lang="en-US" dirty="0"/>
              <a:t> </a:t>
            </a:r>
            <a:r>
              <a:rPr lang="en-US" b="1" dirty="0" err="1"/>
              <a:t>močno</a:t>
            </a:r>
            <a:r>
              <a:rPr lang="en-US" b="1" dirty="0"/>
              <a:t> </a:t>
            </a:r>
            <a:r>
              <a:rPr lang="en-US" b="1" dirty="0" err="1"/>
              <a:t>vplivajo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vsestranski</a:t>
            </a:r>
            <a:r>
              <a:rPr lang="en-US" b="1" dirty="0"/>
              <a:t> </a:t>
            </a:r>
            <a:r>
              <a:rPr lang="en-US" b="1" dirty="0" err="1"/>
              <a:t>razvoj</a:t>
            </a:r>
            <a:r>
              <a:rPr lang="en-US" b="1" dirty="0"/>
              <a:t>, </a:t>
            </a:r>
            <a:r>
              <a:rPr lang="en-US" b="1" dirty="0" err="1"/>
              <a:t>odnos</a:t>
            </a:r>
            <a:r>
              <a:rPr lang="en-US" b="1" dirty="0"/>
              <a:t> do </a:t>
            </a:r>
            <a:r>
              <a:rPr lang="en-US" b="1" dirty="0" err="1"/>
              <a:t>samega</a:t>
            </a:r>
            <a:r>
              <a:rPr lang="en-US" b="1" dirty="0"/>
              <a:t> </a:t>
            </a:r>
            <a:r>
              <a:rPr lang="en-US" b="1" dirty="0" err="1"/>
              <a:t>sebe</a:t>
            </a:r>
            <a:r>
              <a:rPr lang="en-US" b="1" dirty="0"/>
              <a:t> in do </a:t>
            </a:r>
            <a:r>
              <a:rPr lang="en-US" b="1" dirty="0" err="1"/>
              <a:t>okolja</a:t>
            </a:r>
            <a:r>
              <a:rPr lang="en-US" b="1" dirty="0"/>
              <a:t>.</a:t>
            </a:r>
            <a:endParaRPr lang="en-SI" dirty="0"/>
          </a:p>
          <a:p>
            <a:pPr lvl="0"/>
            <a:r>
              <a:rPr lang="en-US" dirty="0"/>
              <a:t>V </a:t>
            </a:r>
            <a:r>
              <a:rPr lang="en-US" dirty="0" err="1"/>
              <a:t>razvoju</a:t>
            </a:r>
            <a:r>
              <a:rPr lang="en-US" dirty="0"/>
              <a:t> in </a:t>
            </a:r>
            <a:r>
              <a:rPr lang="en-US" dirty="0" err="1"/>
              <a:t>vedenju</a:t>
            </a:r>
            <a:r>
              <a:rPr lang="en-US" dirty="0"/>
              <a:t> </a:t>
            </a:r>
            <a:r>
              <a:rPr lang="en-US" dirty="0" err="1"/>
              <a:t>otroka</a:t>
            </a:r>
            <a:r>
              <a:rPr lang="en-US" dirty="0"/>
              <a:t> se </a:t>
            </a:r>
            <a:r>
              <a:rPr lang="en-US" b="1" dirty="0" err="1"/>
              <a:t>zrcalijo</a:t>
            </a:r>
            <a:r>
              <a:rPr lang="en-US" b="1" dirty="0"/>
              <a:t> </a:t>
            </a:r>
            <a:r>
              <a:rPr lang="en-US" b="1" dirty="0" err="1"/>
              <a:t>odnosi</a:t>
            </a:r>
            <a:r>
              <a:rPr lang="en-US" b="1" dirty="0"/>
              <a:t>, </a:t>
            </a:r>
            <a:r>
              <a:rPr lang="en-US" b="1" dirty="0" err="1"/>
              <a:t>vzorci</a:t>
            </a:r>
            <a:r>
              <a:rPr lang="en-US" b="1" dirty="0"/>
              <a:t>, </a:t>
            </a:r>
            <a:r>
              <a:rPr lang="en-US" b="1" dirty="0" err="1"/>
              <a:t>ravnjanja</a:t>
            </a:r>
            <a:r>
              <a:rPr lang="en-US" b="1" dirty="0"/>
              <a:t> </a:t>
            </a:r>
            <a:r>
              <a:rPr lang="en-US" b="1" dirty="0" err="1"/>
              <a:t>staršev</a:t>
            </a:r>
            <a:r>
              <a:rPr lang="en-US" b="1" dirty="0"/>
              <a:t> in </a:t>
            </a:r>
            <a:r>
              <a:rPr lang="en-US" b="1" dirty="0" err="1"/>
              <a:t>njemu</a:t>
            </a:r>
            <a:r>
              <a:rPr lang="en-US" b="1" dirty="0"/>
              <a:t> </a:t>
            </a:r>
            <a:r>
              <a:rPr lang="en-US" b="1" dirty="0" err="1"/>
              <a:t>pomembnih</a:t>
            </a:r>
            <a:r>
              <a:rPr lang="en-US" b="1" dirty="0"/>
              <a:t> </a:t>
            </a:r>
            <a:r>
              <a:rPr lang="en-US" b="1" dirty="0" err="1"/>
              <a:t>odraslih</a:t>
            </a:r>
            <a:r>
              <a:rPr lang="en-US" b="1" dirty="0"/>
              <a:t>. </a:t>
            </a:r>
          </a:p>
          <a:p>
            <a:pPr lvl="0"/>
            <a:r>
              <a:rPr lang="en-US" dirty="0"/>
              <a:t>V </a:t>
            </a:r>
            <a:r>
              <a:rPr lang="en-US" dirty="0" err="1"/>
              <a:t>spodbudnem</a:t>
            </a:r>
            <a:r>
              <a:rPr lang="en-US" dirty="0"/>
              <a:t> in </a:t>
            </a:r>
            <a:r>
              <a:rPr lang="en-US" dirty="0" err="1"/>
              <a:t>razumevajočem</a:t>
            </a:r>
            <a:r>
              <a:rPr lang="en-US" dirty="0"/>
              <a:t> </a:t>
            </a:r>
            <a:r>
              <a:rPr lang="en-US" dirty="0" err="1" smtClean="0"/>
              <a:t>okolju</a:t>
            </a:r>
            <a:r>
              <a:rPr lang="en-US" dirty="0" smtClean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b="1" dirty="0" err="1"/>
              <a:t>tolerira</a:t>
            </a:r>
            <a:r>
              <a:rPr lang="en-US" b="1" dirty="0"/>
              <a:t> </a:t>
            </a:r>
            <a:r>
              <a:rPr lang="en-US" b="1" dirty="0" err="1"/>
              <a:t>težave</a:t>
            </a:r>
            <a:r>
              <a:rPr lang="en-US" b="1" dirty="0"/>
              <a:t>, </a:t>
            </a:r>
            <a:r>
              <a:rPr lang="en-US" b="1" dirty="0" err="1"/>
              <a:t>ga</a:t>
            </a:r>
            <a:r>
              <a:rPr lang="en-US" b="1" dirty="0"/>
              <a:t> </a:t>
            </a:r>
            <a:r>
              <a:rPr lang="en-US" b="1" dirty="0" err="1"/>
              <a:t>usmerja</a:t>
            </a:r>
            <a:r>
              <a:rPr lang="en-US" b="1" dirty="0"/>
              <a:t>, </a:t>
            </a:r>
            <a:r>
              <a:rPr lang="en-US" b="1" dirty="0" err="1"/>
              <a:t>spodbuja</a:t>
            </a:r>
            <a:r>
              <a:rPr lang="en-US" b="1" dirty="0"/>
              <a:t>, </a:t>
            </a:r>
            <a:r>
              <a:rPr lang="en-US" b="1" dirty="0" err="1"/>
              <a:t>nudi</a:t>
            </a:r>
            <a:r>
              <a:rPr lang="en-US" b="1" dirty="0"/>
              <a:t> </a:t>
            </a:r>
            <a:r>
              <a:rPr lang="en-US" b="1" dirty="0" err="1"/>
              <a:t>oporo</a:t>
            </a:r>
            <a:r>
              <a:rPr lang="en-US" b="1" dirty="0"/>
              <a:t> in mu </a:t>
            </a:r>
            <a:r>
              <a:rPr lang="en-US" b="1" dirty="0" err="1"/>
              <a:t>pomaga</a:t>
            </a:r>
            <a:r>
              <a:rPr lang="en-US" b="1" dirty="0"/>
              <a:t> </a:t>
            </a:r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razvoju</a:t>
            </a:r>
            <a:r>
              <a:rPr lang="en-US" b="1" dirty="0"/>
              <a:t> </a:t>
            </a:r>
            <a:r>
              <a:rPr lang="en-US" b="1" dirty="0" err="1"/>
              <a:t>strategij</a:t>
            </a:r>
            <a:r>
              <a:rPr lang="en-US" b="1" dirty="0"/>
              <a:t> za </a:t>
            </a:r>
            <a:r>
              <a:rPr lang="en-US" b="1" dirty="0" err="1"/>
              <a:t>reševanje</a:t>
            </a:r>
            <a:r>
              <a:rPr lang="en-US" b="1" dirty="0"/>
              <a:t> </a:t>
            </a:r>
            <a:r>
              <a:rPr lang="en-US" b="1" dirty="0" err="1" smtClean="0"/>
              <a:t>problemov</a:t>
            </a:r>
            <a:r>
              <a:rPr lang="sl-SI" b="1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sl-SI" dirty="0" smtClean="0"/>
              <a:t>otrok </a:t>
            </a:r>
            <a:r>
              <a:rPr lang="en-US" dirty="0" err="1" smtClean="0"/>
              <a:t>lažje</a:t>
            </a:r>
            <a:r>
              <a:rPr lang="en-US" dirty="0" smtClean="0"/>
              <a:t> </a:t>
            </a:r>
            <a:r>
              <a:rPr lang="en-US" dirty="0" err="1"/>
              <a:t>razumel</a:t>
            </a:r>
            <a:r>
              <a:rPr lang="en-US" dirty="0"/>
              <a:t>, </a:t>
            </a:r>
            <a:r>
              <a:rPr lang="en-US" dirty="0" err="1"/>
              <a:t>vplival</a:t>
            </a:r>
            <a:r>
              <a:rPr lang="en-US" dirty="0"/>
              <a:t> in </a:t>
            </a:r>
            <a:r>
              <a:rPr lang="en-US" dirty="0" err="1"/>
              <a:t>obvladoval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hiperaktivno</a:t>
            </a:r>
            <a:r>
              <a:rPr lang="en-US" dirty="0"/>
              <a:t> </a:t>
            </a:r>
            <a:r>
              <a:rPr lang="en-US" dirty="0" err="1"/>
              <a:t>vedenje</a:t>
            </a:r>
            <a:r>
              <a:rPr lang="en-US" dirty="0"/>
              <a:t>. </a:t>
            </a:r>
          </a:p>
          <a:p>
            <a:pPr lvl="0"/>
            <a:endParaRPr lang="en-SI" dirty="0"/>
          </a:p>
          <a:p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75466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450F-3462-42C8-93C5-A7692815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046" y="449704"/>
            <a:ext cx="10283252" cy="6274867"/>
          </a:xfrm>
          <a:gradFill>
            <a:gsLst>
              <a:gs pos="0">
                <a:schemeClr val="bg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l-SI" sz="2400" dirty="0"/>
              <a:t>Otrok si </a:t>
            </a:r>
            <a:r>
              <a:rPr lang="sl-SI" sz="2400" b="1" dirty="0"/>
              <a:t>oblikuje odnos do sebe na podlagi</a:t>
            </a:r>
            <a:r>
              <a:rPr lang="sl-SI" sz="2400" dirty="0"/>
              <a:t> zagotovljenega občutka varnosti, sprejetosti, povezanosti, na podlagi predstav, vrednotenj, sposobnosti, doživljanj do sebe in okolja. </a:t>
            </a:r>
            <a:endParaRPr lang="en-US" sz="2400" dirty="0"/>
          </a:p>
          <a:p>
            <a:pPr lvl="0">
              <a:spcAft>
                <a:spcPts val="600"/>
              </a:spcAft>
            </a:pPr>
            <a:r>
              <a:rPr lang="sl-SI" sz="2400" b="1" dirty="0"/>
              <a:t>Učenci z ADHD obdani s kritiko, neuspehi, </a:t>
            </a:r>
            <a:r>
              <a:rPr lang="sl-SI" sz="2400" b="1" dirty="0" smtClean="0"/>
              <a:t>odklanjanji </a:t>
            </a:r>
            <a:r>
              <a:rPr lang="sl-SI" sz="2400" b="1" dirty="0"/>
              <a:t>postajajo bolj ranljivi. Dobivajo občutek nevrednosti in z njim se razvija slabša samopodoba</a:t>
            </a:r>
            <a:r>
              <a:rPr lang="en-US" sz="2400" b="1" dirty="0"/>
              <a:t>, </a:t>
            </a:r>
            <a:r>
              <a:rPr lang="en-US" sz="2400" b="1" dirty="0" err="1"/>
              <a:t>vrednostni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, </a:t>
            </a:r>
            <a:r>
              <a:rPr lang="en-US" sz="2400" b="1" dirty="0" err="1"/>
              <a:t>sprejetje</a:t>
            </a:r>
            <a:r>
              <a:rPr lang="en-US" sz="2400" b="1" dirty="0"/>
              <a:t> </a:t>
            </a:r>
            <a:r>
              <a:rPr lang="en-US" sz="2400" b="1" dirty="0" err="1"/>
              <a:t>samega</a:t>
            </a:r>
            <a:r>
              <a:rPr lang="en-US" sz="2400" b="1" dirty="0"/>
              <a:t> </a:t>
            </a:r>
            <a:r>
              <a:rPr lang="en-US" sz="2400" b="1" dirty="0" err="1"/>
              <a:t>sebe</a:t>
            </a:r>
            <a:r>
              <a:rPr lang="en-US" sz="2400" b="1" dirty="0"/>
              <a:t> in </a:t>
            </a:r>
            <a:r>
              <a:rPr lang="en-US" sz="2400" b="1" dirty="0" err="1"/>
              <a:t>samozavest</a:t>
            </a:r>
            <a:r>
              <a:rPr lang="en-US" sz="2400" b="1" dirty="0"/>
              <a:t>.</a:t>
            </a:r>
            <a:endParaRPr lang="en-SI" sz="2400" dirty="0"/>
          </a:p>
          <a:p>
            <a:pPr lvl="0">
              <a:spcAft>
                <a:spcPts val="600"/>
              </a:spcAft>
            </a:pPr>
            <a:r>
              <a:rPr lang="sl-SI" sz="2400" dirty="0"/>
              <a:t>Ti otroci zaradi </a:t>
            </a:r>
            <a:r>
              <a:rPr lang="sl-SI" sz="2400" b="1" dirty="0"/>
              <a:t>nerazumevanja in nesprejemanja okolice </a:t>
            </a:r>
            <a:r>
              <a:rPr lang="sl-SI" sz="2400" dirty="0"/>
              <a:t>pogosto razvijejo </a:t>
            </a:r>
            <a:r>
              <a:rPr lang="sl-SI" sz="2400" b="1" dirty="0"/>
              <a:t>agresivno vedenje. </a:t>
            </a:r>
            <a:endParaRPr lang="en-SI" sz="2400" dirty="0"/>
          </a:p>
          <a:p>
            <a:pPr lvl="0">
              <a:spcAft>
                <a:spcPts val="600"/>
              </a:spcAft>
            </a:pPr>
            <a:r>
              <a:rPr lang="en-US" sz="2400" b="1" dirty="0" err="1"/>
              <a:t>Razvijajo</a:t>
            </a:r>
            <a:r>
              <a:rPr lang="en-US" sz="2400" b="1" dirty="0"/>
              <a:t> </a:t>
            </a:r>
            <a:r>
              <a:rPr lang="sl-SI" sz="2400" b="1" dirty="0" smtClean="0"/>
              <a:t>(</a:t>
            </a:r>
            <a:r>
              <a:rPr lang="en-US" sz="2400" b="1" dirty="0" smtClean="0"/>
              <a:t>le</a:t>
            </a:r>
            <a:r>
              <a:rPr lang="sl-SI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 err="1"/>
              <a:t>manjvrednostne</a:t>
            </a:r>
            <a:r>
              <a:rPr lang="en-US" sz="2400" b="1" dirty="0"/>
              <a:t> </a:t>
            </a:r>
            <a:r>
              <a:rPr lang="en-US" sz="2400" b="1" dirty="0" err="1"/>
              <a:t>občutke</a:t>
            </a:r>
            <a:r>
              <a:rPr lang="en-US" sz="2400" b="1" dirty="0"/>
              <a:t>. </a:t>
            </a:r>
            <a:endParaRPr lang="en-SI" sz="2400" dirty="0"/>
          </a:p>
          <a:p>
            <a:pPr lvl="0">
              <a:spcAft>
                <a:spcPts val="600"/>
              </a:spcAft>
            </a:pPr>
            <a:r>
              <a:rPr lang="sl-SI" sz="2400" b="1" dirty="0"/>
              <a:t>Težko navežejo stike tudi kasneje. </a:t>
            </a:r>
            <a:endParaRPr lang="en-SI" sz="2400" dirty="0"/>
          </a:p>
          <a:p>
            <a:pPr lvl="0">
              <a:spcAft>
                <a:spcPts val="600"/>
              </a:spcAft>
            </a:pPr>
            <a:r>
              <a:rPr lang="en-US" sz="2400" b="1" dirty="0" err="1"/>
              <a:t>Svet</a:t>
            </a:r>
            <a:r>
              <a:rPr lang="en-US" sz="2400" b="1" dirty="0"/>
              <a:t> </a:t>
            </a:r>
            <a:r>
              <a:rPr lang="en-US" sz="2400" b="1" dirty="0" err="1"/>
              <a:t>postane</a:t>
            </a:r>
            <a:r>
              <a:rPr lang="en-US" sz="2400" b="1" dirty="0"/>
              <a:t> </a:t>
            </a:r>
            <a:r>
              <a:rPr lang="en-US" sz="2400" b="1" dirty="0" err="1"/>
              <a:t>zanj</a:t>
            </a:r>
            <a:r>
              <a:rPr lang="en-US" sz="2400" b="1" dirty="0"/>
              <a:t> </a:t>
            </a:r>
            <a:r>
              <a:rPr lang="en-US" sz="2400" b="1" dirty="0" err="1"/>
              <a:t>sovražnik</a:t>
            </a:r>
            <a:r>
              <a:rPr lang="en-US" sz="2400" dirty="0"/>
              <a:t>. </a:t>
            </a:r>
            <a:r>
              <a:rPr lang="sl-SI" sz="2400" dirty="0" err="1"/>
              <a:t>I</a:t>
            </a:r>
            <a:r>
              <a:rPr lang="en-SI" sz="2400" dirty="0" smtClean="0"/>
              <a:t>zgubi</a:t>
            </a:r>
            <a:r>
              <a:rPr lang="en-US" sz="2400" dirty="0"/>
              <a:t>jo</a:t>
            </a:r>
            <a:r>
              <a:rPr lang="en-SI" sz="2400" dirty="0"/>
              <a:t> </a:t>
            </a:r>
            <a:r>
              <a:rPr lang="en-SI" sz="2400" dirty="0" err="1"/>
              <a:t>voljo</a:t>
            </a:r>
            <a:r>
              <a:rPr lang="en-US" sz="2400" dirty="0"/>
              <a:t>, </a:t>
            </a:r>
            <a:r>
              <a:rPr lang="en-SI" sz="2400" dirty="0" err="1"/>
              <a:t>motivacijo</a:t>
            </a:r>
            <a:r>
              <a:rPr lang="en-US" sz="2400" dirty="0"/>
              <a:t>. </a:t>
            </a:r>
            <a:r>
              <a:rPr lang="en-US" sz="2400" dirty="0" err="1"/>
              <a:t>Opustijo</a:t>
            </a:r>
            <a:r>
              <a:rPr lang="en-US" sz="2400" dirty="0"/>
              <a:t> </a:t>
            </a:r>
            <a:r>
              <a:rPr lang="en-US" sz="2400" dirty="0" err="1"/>
              <a:t>prizadevanja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pa se </a:t>
            </a:r>
            <a:r>
              <a:rPr lang="en-US" sz="2400" b="1" dirty="0" err="1"/>
              <a:t>izkazujejo</a:t>
            </a:r>
            <a:r>
              <a:rPr lang="en-US" sz="2400" b="1" dirty="0"/>
              <a:t> z </a:t>
            </a:r>
            <a:r>
              <a:rPr lang="en-US" sz="2400" b="1" dirty="0" err="1"/>
              <a:t>neprimernimi</a:t>
            </a:r>
            <a:r>
              <a:rPr lang="en-US" sz="2400" b="1" dirty="0"/>
              <a:t> </a:t>
            </a:r>
            <a:r>
              <a:rPr lang="en-US" sz="2400" b="1" dirty="0" err="1"/>
              <a:t>načini</a:t>
            </a:r>
            <a:r>
              <a:rPr lang="en-US" sz="2400" b="1" dirty="0"/>
              <a:t>. </a:t>
            </a:r>
            <a:r>
              <a:rPr lang="en-US" sz="2400" dirty="0"/>
              <a:t>R</a:t>
            </a:r>
            <a:r>
              <a:rPr lang="en-SI" sz="2400" dirty="0" err="1"/>
              <a:t>azvije</a:t>
            </a:r>
            <a:r>
              <a:rPr lang="en-SI" sz="2400" dirty="0"/>
              <a:t> </a:t>
            </a:r>
            <a:r>
              <a:rPr lang="en-US" sz="2400" b="1" dirty="0"/>
              <a:t>se </a:t>
            </a:r>
            <a:r>
              <a:rPr lang="en-SI" sz="2400" b="1" dirty="0" err="1"/>
              <a:t>depresija</a:t>
            </a:r>
            <a:r>
              <a:rPr lang="en-SI" sz="2400" b="1" dirty="0"/>
              <a:t> in </a:t>
            </a:r>
            <a:r>
              <a:rPr lang="en-SI" sz="2400" b="1" dirty="0" err="1"/>
              <a:t>druge</a:t>
            </a:r>
            <a:r>
              <a:rPr lang="en-SI" sz="2400" b="1" dirty="0"/>
              <a:t> </a:t>
            </a:r>
            <a:r>
              <a:rPr lang="en-SI" sz="2400" b="1" dirty="0" err="1"/>
              <a:t>čustvene</a:t>
            </a:r>
            <a:r>
              <a:rPr lang="en-SI" sz="2400" b="1" dirty="0"/>
              <a:t> </a:t>
            </a:r>
            <a:r>
              <a:rPr lang="en-SI" sz="2400" b="1" dirty="0" err="1"/>
              <a:t>stiske</a:t>
            </a:r>
            <a:r>
              <a:rPr lang="en-US" sz="2400" dirty="0"/>
              <a:t>.</a:t>
            </a:r>
            <a:endParaRPr lang="en-SI" sz="2400" dirty="0"/>
          </a:p>
          <a:p>
            <a:pPr lvl="0">
              <a:spcAft>
                <a:spcPts val="600"/>
              </a:spcAft>
            </a:pPr>
            <a:r>
              <a:rPr lang="en-US" sz="2400" b="1" dirty="0" err="1"/>
              <a:t>Večina</a:t>
            </a:r>
            <a:r>
              <a:rPr lang="en-US" sz="2400" b="1" dirty="0"/>
              <a:t> </a:t>
            </a:r>
            <a:r>
              <a:rPr lang="en-US" sz="2400" b="1" dirty="0" err="1"/>
              <a:t>otrok</a:t>
            </a:r>
            <a:r>
              <a:rPr lang="en-US" sz="2400" b="1" dirty="0"/>
              <a:t> z ADHD </a:t>
            </a:r>
            <a:r>
              <a:rPr lang="en-US" sz="2400" b="1" u="sng" dirty="0"/>
              <a:t>V ODRASLI </a:t>
            </a:r>
            <a:r>
              <a:rPr lang="en-US" sz="2400" b="1" u="sng" dirty="0" smtClean="0"/>
              <a:t>DOBI </a:t>
            </a:r>
            <a:r>
              <a:rPr lang="en-US" sz="2400" b="1" u="sng" dirty="0"/>
              <a:t>ŽIVI NA ROBU DRUŽBENE LESTVICE</a:t>
            </a:r>
            <a:r>
              <a:rPr lang="en-US" sz="2400" b="1" dirty="0"/>
              <a:t>, </a:t>
            </a:r>
            <a:r>
              <a:rPr lang="en-US" sz="2400" dirty="0" err="1"/>
              <a:t>ker</a:t>
            </a:r>
            <a:r>
              <a:rPr lang="en-US" sz="2400" dirty="0"/>
              <a:t> se ne </a:t>
            </a:r>
            <a:r>
              <a:rPr lang="en-US" sz="2400" dirty="0" err="1"/>
              <a:t>znajo</a:t>
            </a:r>
            <a:r>
              <a:rPr lang="en-US" sz="2400" dirty="0"/>
              <a:t> </a:t>
            </a:r>
            <a:r>
              <a:rPr lang="en-US" sz="2400" dirty="0" err="1"/>
              <a:t>uveljaviti</a:t>
            </a:r>
            <a:r>
              <a:rPr lang="en-US" sz="2400" dirty="0"/>
              <a:t> in ne </a:t>
            </a:r>
            <a:r>
              <a:rPr lang="en-US" sz="2400" dirty="0" err="1"/>
              <a:t>uspejo</a:t>
            </a:r>
            <a:r>
              <a:rPr lang="en-US" sz="2400" dirty="0"/>
              <a:t> </a:t>
            </a:r>
            <a:r>
              <a:rPr lang="en-US" sz="2400" dirty="0" err="1"/>
              <a:t>razviti</a:t>
            </a:r>
            <a:r>
              <a:rPr lang="en-US" sz="2400" dirty="0"/>
              <a:t> </a:t>
            </a:r>
            <a:r>
              <a:rPr lang="en-US" sz="2400" dirty="0" err="1"/>
              <a:t>svojih</a:t>
            </a:r>
            <a:r>
              <a:rPr lang="en-US" sz="2400" dirty="0"/>
              <a:t> </a:t>
            </a:r>
            <a:r>
              <a:rPr lang="en-US" sz="2400" dirty="0" err="1"/>
              <a:t>zmožnosti</a:t>
            </a:r>
            <a:r>
              <a:rPr lang="en-US" sz="2400" b="1" dirty="0"/>
              <a:t>. </a:t>
            </a:r>
            <a:r>
              <a:rPr lang="en-US" sz="2400" b="1" dirty="0" err="1"/>
              <a:t>Zapadejo</a:t>
            </a:r>
            <a:r>
              <a:rPr lang="en-US" sz="2400" b="1" dirty="0"/>
              <a:t> </a:t>
            </a:r>
            <a:r>
              <a:rPr lang="en-US" sz="2400" b="1" dirty="0" err="1"/>
              <a:t>alkoholu</a:t>
            </a:r>
            <a:r>
              <a:rPr lang="en-US" sz="2400" b="1" dirty="0"/>
              <a:t> in </a:t>
            </a:r>
            <a:r>
              <a:rPr lang="en-US" sz="2400" b="1" dirty="0" err="1"/>
              <a:t>drogam</a:t>
            </a:r>
            <a:r>
              <a:rPr lang="en-US" sz="2400" b="1" dirty="0"/>
              <a:t>, </a:t>
            </a:r>
            <a:r>
              <a:rPr lang="en-US" sz="2400" b="1" dirty="0" err="1"/>
              <a:t>kjer</a:t>
            </a:r>
            <a:r>
              <a:rPr lang="en-US" sz="2400" b="1" dirty="0"/>
              <a:t> </a:t>
            </a:r>
            <a:r>
              <a:rPr lang="en-US" sz="2400" b="1" dirty="0" err="1"/>
              <a:t>iščejo</a:t>
            </a:r>
            <a:r>
              <a:rPr lang="en-US" sz="2400" b="1" dirty="0"/>
              <a:t> </a:t>
            </a:r>
            <a:r>
              <a:rPr lang="en-US" sz="2400" b="1" dirty="0" err="1"/>
              <a:t>zadovoljitev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97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BD85-A53A-4E1D-9C2F-569D473D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098" y="5146158"/>
            <a:ext cx="6638806" cy="7868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 POVROČAJMO TEGA….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OSAMLJENOSTI, ŽALOSTI, 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OBUPANOSTI IN NEMOČI 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OTROKU</a:t>
            </a:r>
            <a:b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3105055-E97F-427F-8517-59D7173B9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4872" b="-1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468D5786-8E04-4C4C-B4F9-ED661D226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C97B20D0-A6F2-4414-81A3-75E16D8C1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11230" b="3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9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9000">
              <a:srgbClr val="D5D5DD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3" name="Content Placeholder 12" descr="A picture containing toy, clock, drawing&#10;&#10;Description automatically generated">
            <a:extLst>
              <a:ext uri="{FF2B5EF4-FFF2-40B4-BE49-F238E27FC236}">
                <a16:creationId xmlns:a16="http://schemas.microsoft.com/office/drawing/2014/main" id="{F0899453-2288-42C8-BAFA-89814AB0C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-1" b="-1"/>
          <a:stretch/>
        </p:blipFill>
        <p:spPr>
          <a:xfrm rot="21480000">
            <a:off x="3381091" y="2033255"/>
            <a:ext cx="7691051" cy="3695241"/>
          </a:xfrm>
          <a:prstGeom prst="rect">
            <a:avLst/>
          </a:prstGeom>
        </p:spPr>
      </p:pic>
      <p:pic>
        <p:nvPicPr>
          <p:cNvPr id="20" name="Content Placeholder 4" descr="A person standing on a beach&#10;&#10;Description automatically generated">
            <a:extLst>
              <a:ext uri="{FF2B5EF4-FFF2-40B4-BE49-F238E27FC236}">
                <a16:creationId xmlns:a16="http://schemas.microsoft.com/office/drawing/2014/main" id="{0F5AC28E-E093-4D1F-BF42-CB09C8C64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/>
          <a:stretch/>
        </p:blipFill>
        <p:spPr>
          <a:xfrm>
            <a:off x="4199860" y="1264914"/>
            <a:ext cx="1874410" cy="1626643"/>
          </a:xfrm>
          <a:prstGeom prst="rect">
            <a:avLst/>
          </a:prstGeom>
        </p:spPr>
      </p:pic>
      <p:pic>
        <p:nvPicPr>
          <p:cNvPr id="21" name="Picture 20" descr="A picture containing table, food, plate, pink&#10;&#10;Description automatically generated">
            <a:extLst>
              <a:ext uri="{FF2B5EF4-FFF2-40B4-BE49-F238E27FC236}">
                <a16:creationId xmlns:a16="http://schemas.microsoft.com/office/drawing/2014/main" id="{5C06054F-D2AE-40C1-9FEB-3B035998A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7" y="1521845"/>
            <a:ext cx="1874410" cy="1168206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AB81C838-0DB9-4CEE-B71C-3BED80A9F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94" y="705491"/>
            <a:ext cx="1349697" cy="1349697"/>
          </a:xfrm>
          <a:prstGeom prst="rect">
            <a:avLst/>
          </a:prstGeom>
        </p:spPr>
      </p:pic>
      <p:pic>
        <p:nvPicPr>
          <p:cNvPr id="25" name="Picture 2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769F38D-3F1A-433C-A757-18DC015D6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78" y="705491"/>
            <a:ext cx="1570320" cy="1349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98E64B-F5C5-41EA-95FC-C9BD1B9DFAA7}"/>
              </a:ext>
            </a:extLst>
          </p:cNvPr>
          <p:cNvSpPr txBox="1"/>
          <p:nvPr/>
        </p:nvSpPr>
        <p:spPr>
          <a:xfrm>
            <a:off x="764392" y="243826"/>
            <a:ext cx="53098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 Black" panose="020B0A04020102020204" pitchFamily="34" charset="0"/>
              </a:rPr>
              <a:t>OTROK POTREBUJE POMOČ</a:t>
            </a:r>
            <a:endParaRPr lang="en-SI" sz="2600" b="1" dirty="0"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A1FC9-027B-41A5-A194-0036ECD7A22E}"/>
              </a:ext>
            </a:extLst>
          </p:cNvPr>
          <p:cNvSpPr txBox="1"/>
          <p:nvPr/>
        </p:nvSpPr>
        <p:spPr>
          <a:xfrm>
            <a:off x="921664" y="895582"/>
            <a:ext cx="802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 NE DOBIMO </a:t>
            </a:r>
            <a:r>
              <a:rPr lang="en-US" b="1" dirty="0"/>
              <a:t>STREGA SRCA</a:t>
            </a:r>
            <a:r>
              <a:rPr lang="en-US" dirty="0"/>
              <a:t>, TEMVEČ </a:t>
            </a:r>
            <a:r>
              <a:rPr lang="en-US" b="1" dirty="0"/>
              <a:t>USPEŠNO IN ZADOVOLJNO</a:t>
            </a:r>
            <a:r>
              <a:rPr lang="en-US" dirty="0"/>
              <a:t> OSEBNOST.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2416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5" r="-2" b="27634"/>
          <a:stretch/>
        </p:blipFill>
        <p:spPr>
          <a:xfrm>
            <a:off x="4053462" y="135928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KAJ PA STARŠI?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44" y="1538515"/>
            <a:ext cx="5564540" cy="438158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SO NEMOČNI.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TEŽKO SE SOOČIJO Z DANO SITUACIJO IN JO SPREJMEJO.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DOŽIVLJAJO VSAKODNEVNO STISKO.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ČUTIJO SE KRIVE IN NEUSPEŠNE.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SO POD PRITISKOM OBTOŽB UČITELJEV IN OKOLICE.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UTRUJENI IN IZČRPANI.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VSAKODNEVNO OBUPANI IN NA POMIRJEVALIH.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IMAJO SLABO SAMOPODOBO ZARADI RAZMIŠLJANJA O SVOJI NEZMOŽNOSTI USPEŠNE VZGOJE.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NEMIREN OTROK Z VSEMI SVOJIMI MOTNJAMI PREDSTAVLJA IZZIV CELOTNI DRUŽINI.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ODNOSI MED DRUŽINSKIMI ČLANI, PREDVSEM MED STARŠEMA, SO SKRHANI.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POTREBUJEJO PODPORO ŠOLE.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0094856-48EC-4C8B-BEFF-CBEA0282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r="14582"/>
          <a:stretch/>
        </p:blipFill>
        <p:spPr>
          <a:xfrm>
            <a:off x="7576319" y="3081451"/>
            <a:ext cx="2055362" cy="1552575"/>
          </a:xfrm>
          <a:prstGeom prst="rect">
            <a:avLst/>
          </a:prstGeom>
        </p:spPr>
      </p:pic>
      <p:pic>
        <p:nvPicPr>
          <p:cNvPr id="11" name="Picture 10" descr="A person in a dress&#10;&#10;Description automatically generated">
            <a:extLst>
              <a:ext uri="{FF2B5EF4-FFF2-40B4-BE49-F238E27FC236}">
                <a16:creationId xmlns:a16="http://schemas.microsoft.com/office/drawing/2014/main" id="{7DD22B79-E74E-4CA9-96B8-1797352E3E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4"/>
          <a:stretch/>
        </p:blipFill>
        <p:spPr>
          <a:xfrm>
            <a:off x="7639303" y="5114925"/>
            <a:ext cx="1946618" cy="1743075"/>
          </a:xfrm>
          <a:prstGeom prst="rect">
            <a:avLst/>
          </a:prstGeom>
        </p:spPr>
      </p:pic>
      <p:pic>
        <p:nvPicPr>
          <p:cNvPr id="14" name="Picture 13" descr="A close up of a person&#10;&#10;Description automatically generated">
            <a:extLst>
              <a:ext uri="{FF2B5EF4-FFF2-40B4-BE49-F238E27FC236}">
                <a16:creationId xmlns:a16="http://schemas.microsoft.com/office/drawing/2014/main" id="{CA95DFC3-8AF1-4D24-895A-E9D78E1E3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36" y="365125"/>
            <a:ext cx="2311987" cy="1552575"/>
          </a:xfrm>
          <a:prstGeom prst="rect">
            <a:avLst/>
          </a:prstGeom>
        </p:spPr>
      </p:pic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AE6E20E0-0262-43BF-BB9E-A4E6AC4BEA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10215" r="23823" b="26257"/>
          <a:stretch/>
        </p:blipFill>
        <p:spPr>
          <a:xfrm>
            <a:off x="1599791" y="5850534"/>
            <a:ext cx="2301649" cy="943140"/>
          </a:xfrm>
          <a:prstGeom prst="rect">
            <a:avLst/>
          </a:prstGeom>
        </p:spPr>
      </p:pic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1B26E986-325D-4978-A70B-5A33CFAD9A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b="30336"/>
          <a:stretch/>
        </p:blipFill>
        <p:spPr>
          <a:xfrm>
            <a:off x="4619948" y="229197"/>
            <a:ext cx="1946618" cy="12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9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31D5-EE0D-4D1A-A8D3-8E0C4432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STISKA DRUŽINE </a:t>
            </a:r>
            <a:r>
              <a:rPr lang="en-SI" dirty="0"/>
              <a:t/>
            </a:r>
            <a:br>
              <a:rPr lang="en-SI" dirty="0"/>
            </a:br>
            <a:endParaRPr lang="en-S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0406-69B2-4AFD-9DF3-12EE5FDF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900052"/>
            <a:ext cx="7731642" cy="4678878"/>
          </a:xfrm>
        </p:spPr>
        <p:txBody>
          <a:bodyPr anchor="t">
            <a:normAutofit fontScale="92500" lnSpcReduction="10000"/>
          </a:bodyPr>
          <a:lstStyle/>
          <a:p>
            <a:r>
              <a:rPr lang="sl-SI" dirty="0">
                <a:solidFill>
                  <a:schemeClr val="bg2"/>
                </a:solidFill>
              </a:rPr>
              <a:t>Otrok je drugačen, naporen in nemiren že od malega.</a:t>
            </a:r>
            <a:endParaRPr lang="en-SI" dirty="0">
              <a:solidFill>
                <a:schemeClr val="bg2"/>
              </a:solidFill>
            </a:endParaRPr>
          </a:p>
          <a:p>
            <a:pPr lvl="0"/>
            <a:r>
              <a:rPr lang="sl-SI" dirty="0">
                <a:solidFill>
                  <a:schemeClr val="bg2"/>
                </a:solidFill>
              </a:rPr>
              <a:t>Ves čas </a:t>
            </a:r>
            <a:r>
              <a:rPr lang="sl-SI" b="1" dirty="0">
                <a:solidFill>
                  <a:schemeClr val="bg2"/>
                </a:solidFill>
              </a:rPr>
              <a:t>netrudno bega, stika</a:t>
            </a:r>
            <a:r>
              <a:rPr lang="sl-SI" dirty="0">
                <a:solidFill>
                  <a:schemeClr val="bg2"/>
                </a:solidFill>
              </a:rPr>
              <a:t>, raziskuje. </a:t>
            </a:r>
            <a:endParaRPr lang="en-SI" dirty="0">
              <a:solidFill>
                <a:schemeClr val="bg2"/>
              </a:solidFill>
            </a:endParaRPr>
          </a:p>
          <a:p>
            <a:pPr lvl="0"/>
            <a:r>
              <a:rPr lang="sl-SI" b="1" dirty="0">
                <a:solidFill>
                  <a:schemeClr val="bg2"/>
                </a:solidFill>
              </a:rPr>
              <a:t>Vsaka sprememba dejavnosti</a:t>
            </a:r>
            <a:r>
              <a:rPr lang="sl-SI" dirty="0">
                <a:solidFill>
                  <a:schemeClr val="bg2"/>
                </a:solidFill>
              </a:rPr>
              <a:t> v družini ga vrže iz tira, posebno prehodi iz ene dejavnosti na drugo.</a:t>
            </a:r>
            <a:endParaRPr lang="en-SI" dirty="0">
              <a:solidFill>
                <a:schemeClr val="bg2"/>
              </a:solidFill>
            </a:endParaRPr>
          </a:p>
          <a:p>
            <a:pPr lvl="0"/>
            <a:r>
              <a:rPr lang="sl-SI" b="1" dirty="0">
                <a:solidFill>
                  <a:schemeClr val="bg2"/>
                </a:solidFill>
              </a:rPr>
              <a:t>Stalna nespečnost</a:t>
            </a:r>
            <a:r>
              <a:rPr lang="sl-SI" dirty="0">
                <a:solidFill>
                  <a:schemeClr val="bg2"/>
                </a:solidFill>
              </a:rPr>
              <a:t> je poleg nenehne aktivnosti za družino utrudljiva. </a:t>
            </a:r>
            <a:endParaRPr lang="en-SI" dirty="0">
              <a:solidFill>
                <a:schemeClr val="bg2"/>
              </a:solidFill>
            </a:endParaRPr>
          </a:p>
          <a:p>
            <a:pPr lvl="0"/>
            <a:r>
              <a:rPr lang="sl-SI" dirty="0">
                <a:solidFill>
                  <a:schemeClr val="bg2"/>
                </a:solidFill>
              </a:rPr>
              <a:t>Do vseh težav prihaja kljub uvedeni </a:t>
            </a:r>
            <a:r>
              <a:rPr lang="sl-SI" b="1" dirty="0">
                <a:solidFill>
                  <a:schemeClr val="bg2"/>
                </a:solidFill>
              </a:rPr>
              <a:t>rutini </a:t>
            </a:r>
            <a:r>
              <a:rPr lang="sl-SI" dirty="0">
                <a:solidFill>
                  <a:schemeClr val="bg2"/>
                </a:solidFill>
              </a:rPr>
              <a:t>in vsakodnevnim </a:t>
            </a:r>
            <a:r>
              <a:rPr lang="sl-SI" b="1" dirty="0">
                <a:solidFill>
                  <a:schemeClr val="bg2"/>
                </a:solidFill>
              </a:rPr>
              <a:t>ritualom</a:t>
            </a:r>
            <a:r>
              <a:rPr lang="sl-SI" dirty="0">
                <a:solidFill>
                  <a:schemeClr val="bg2"/>
                </a:solidFill>
              </a:rPr>
              <a:t>.  </a:t>
            </a:r>
            <a:endParaRPr lang="en-SI" dirty="0">
              <a:solidFill>
                <a:schemeClr val="bg2"/>
              </a:solidFill>
            </a:endParaRPr>
          </a:p>
          <a:p>
            <a:pPr lvl="0"/>
            <a:r>
              <a:rPr lang="sl-SI" b="1" dirty="0">
                <a:solidFill>
                  <a:schemeClr val="bg2"/>
                </a:solidFill>
              </a:rPr>
              <a:t>Stalno ga je treba imeti na očeh ali celo držati. </a:t>
            </a:r>
            <a:endParaRPr lang="en-SI" dirty="0">
              <a:solidFill>
                <a:schemeClr val="bg2"/>
              </a:solidFill>
            </a:endParaRPr>
          </a:p>
          <a:p>
            <a:pPr lvl="0"/>
            <a:r>
              <a:rPr lang="sl-SI" dirty="0">
                <a:solidFill>
                  <a:schemeClr val="bg2"/>
                </a:solidFill>
              </a:rPr>
              <a:t>V stiski je tudi mati, družina, ki ne ve, </a:t>
            </a:r>
            <a:r>
              <a:rPr lang="sl-SI" b="1" dirty="0">
                <a:solidFill>
                  <a:schemeClr val="bg2"/>
                </a:solidFill>
              </a:rPr>
              <a:t>kako bi pomagala otroku</a:t>
            </a:r>
            <a:r>
              <a:rPr lang="sl-SI" dirty="0">
                <a:solidFill>
                  <a:schemeClr val="bg2"/>
                </a:solidFill>
              </a:rPr>
              <a:t> pri učni in vedenjski uspešnosti in stiski, ki jo doživja. </a:t>
            </a:r>
            <a:endParaRPr lang="en-SI" dirty="0">
              <a:solidFill>
                <a:schemeClr val="bg2"/>
              </a:solidFill>
            </a:endParaRPr>
          </a:p>
          <a:p>
            <a:endParaRPr lang="en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8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59000">
              <a:srgbClr val="E1E1E7"/>
            </a:gs>
            <a:gs pos="35408">
              <a:srgbClr val="E2D9EB"/>
            </a:gs>
            <a:gs pos="76000">
              <a:srgbClr val="D2C5E1"/>
            </a:gs>
            <a:gs pos="62000">
              <a:srgbClr val="E1E1E7"/>
            </a:gs>
            <a:gs pos="51000">
              <a:srgbClr val="E2D9EB"/>
            </a:gs>
            <a:gs pos="93000">
              <a:srgbClr val="D5D5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8713" y="300714"/>
            <a:ext cx="6768896" cy="1082316"/>
          </a:xfrm>
          <a:ln w="38100">
            <a:solidFill>
              <a:srgbClr val="3E1B59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7E56C6"/>
                </a:solidFill>
                <a:latin typeface="Britannic Bold" panose="020B0903060703020204" pitchFamily="34" charset="0"/>
              </a:rPr>
              <a:t>PREDSTAVITEV</a:t>
            </a:r>
            <a:endParaRPr lang="en-US" sz="5400" b="1" dirty="0">
              <a:solidFill>
                <a:srgbClr val="7E56C6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0205" y="1596571"/>
            <a:ext cx="6768896" cy="5261429"/>
          </a:xfrm>
        </p:spPr>
        <p:txBody>
          <a:bodyPr>
            <a:normAutofit fontScale="55000" lnSpcReduction="20000"/>
          </a:bodyPr>
          <a:lstStyle/>
          <a:p>
            <a:pPr marL="108000" indent="-1440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E1B59"/>
                </a:solidFill>
              </a:rPr>
              <a:t>Od 1987. </a:t>
            </a:r>
            <a:r>
              <a:rPr lang="en-US" sz="3000" dirty="0" err="1">
                <a:solidFill>
                  <a:srgbClr val="3E1B59"/>
                </a:solidFill>
              </a:rPr>
              <a:t>leta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delam</a:t>
            </a:r>
            <a:r>
              <a:rPr lang="en-US" sz="3000" dirty="0">
                <a:solidFill>
                  <a:srgbClr val="3E1B59"/>
                </a:solidFill>
              </a:rPr>
              <a:t> z </a:t>
            </a:r>
            <a:r>
              <a:rPr lang="en-US" sz="3000" dirty="0" err="1">
                <a:solidFill>
                  <a:srgbClr val="3E1B59"/>
                </a:solidFill>
              </a:rPr>
              <a:t>otroki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3E1B59"/>
                </a:solidFill>
              </a:rPr>
              <a:t>prostovoljka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na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otroških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dejavnostih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Zveze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prijateljev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mladine</a:t>
            </a:r>
            <a:r>
              <a:rPr lang="en-US" sz="3000" dirty="0">
                <a:solidFill>
                  <a:srgbClr val="3E1B59"/>
                </a:solidFill>
              </a:rPr>
              <a:t> in </a:t>
            </a:r>
            <a:r>
              <a:rPr lang="en-US" sz="3000" dirty="0" err="1">
                <a:solidFill>
                  <a:srgbClr val="3E1B59"/>
                </a:solidFill>
              </a:rPr>
              <a:t>planinskih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otroških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taborih</a:t>
            </a:r>
            <a:r>
              <a:rPr lang="en-US" sz="3000" dirty="0">
                <a:solidFill>
                  <a:srgbClr val="3E1B59"/>
                </a:solidFill>
              </a:rPr>
              <a:t>.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3E1B59"/>
                </a:solidFill>
              </a:rPr>
              <a:t>učiteljica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računalništva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na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osnovni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šoli</a:t>
            </a:r>
            <a:r>
              <a:rPr lang="en-US" sz="3000" dirty="0">
                <a:solidFill>
                  <a:srgbClr val="3E1B59"/>
                </a:solidFill>
              </a:rPr>
              <a:t>, 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3E1B59"/>
                </a:solidFill>
              </a:rPr>
              <a:t>strokovna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pedagoška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delavka</a:t>
            </a:r>
            <a:r>
              <a:rPr lang="en-US" sz="3000" b="1" dirty="0">
                <a:solidFill>
                  <a:srgbClr val="3E1B59"/>
                </a:solidFill>
              </a:rPr>
              <a:t>  </a:t>
            </a:r>
            <a:r>
              <a:rPr lang="en-US" sz="3000" dirty="0" err="1">
                <a:solidFill>
                  <a:srgbClr val="3E1B59"/>
                </a:solidFill>
              </a:rPr>
              <a:t>Planinske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zveze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Slovenije</a:t>
            </a:r>
            <a:r>
              <a:rPr lang="en-US" sz="3000" dirty="0">
                <a:solidFill>
                  <a:srgbClr val="3E1B59"/>
                </a:solidFill>
              </a:rPr>
              <a:t>, 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3E1B59"/>
                </a:solidFill>
              </a:rPr>
              <a:t>10 let </a:t>
            </a:r>
            <a:r>
              <a:rPr lang="en-US" sz="3000" b="1" dirty="0" err="1">
                <a:solidFill>
                  <a:srgbClr val="3E1B59"/>
                </a:solidFill>
              </a:rPr>
              <a:t>vzgojiteljica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predšolskih</a:t>
            </a:r>
            <a:r>
              <a:rPr lang="en-US" sz="3000" dirty="0">
                <a:solidFill>
                  <a:srgbClr val="3E1B59"/>
                </a:solidFill>
              </a:rPr>
              <a:t> </a:t>
            </a:r>
            <a:r>
              <a:rPr lang="en-US" sz="3000" dirty="0" err="1">
                <a:solidFill>
                  <a:srgbClr val="3E1B59"/>
                </a:solidFill>
              </a:rPr>
              <a:t>otrok</a:t>
            </a:r>
            <a:r>
              <a:rPr lang="en-US" sz="3000" dirty="0">
                <a:solidFill>
                  <a:srgbClr val="3E1B59"/>
                </a:solidFill>
              </a:rPr>
              <a:t> in 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3E1B59"/>
                </a:solidFill>
              </a:rPr>
              <a:t>1</a:t>
            </a:r>
            <a:r>
              <a:rPr lang="sl-SI" sz="3000" b="1" dirty="0" smtClean="0">
                <a:solidFill>
                  <a:srgbClr val="3E1B59"/>
                </a:solidFill>
              </a:rPr>
              <a:t>9</a:t>
            </a:r>
            <a:r>
              <a:rPr lang="en-US" sz="3000" b="1" dirty="0" smtClean="0">
                <a:solidFill>
                  <a:srgbClr val="3E1B59"/>
                </a:solidFill>
              </a:rPr>
              <a:t> </a:t>
            </a:r>
            <a:r>
              <a:rPr lang="en-US" sz="3000" b="1" dirty="0">
                <a:solidFill>
                  <a:srgbClr val="3E1B59"/>
                </a:solidFill>
              </a:rPr>
              <a:t>let </a:t>
            </a:r>
            <a:r>
              <a:rPr lang="en-US" sz="3000" b="1" dirty="0" err="1">
                <a:solidFill>
                  <a:srgbClr val="3E1B59"/>
                </a:solidFill>
              </a:rPr>
              <a:t>učiteljica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razrednega</a:t>
            </a:r>
            <a:r>
              <a:rPr lang="en-US" sz="3000" b="1" dirty="0">
                <a:solidFill>
                  <a:srgbClr val="3E1B59"/>
                </a:solidFill>
              </a:rPr>
              <a:t> </a:t>
            </a:r>
            <a:r>
              <a:rPr lang="en-US" sz="3000" b="1" dirty="0" err="1">
                <a:solidFill>
                  <a:srgbClr val="3E1B59"/>
                </a:solidFill>
              </a:rPr>
              <a:t>pouka</a:t>
            </a:r>
            <a:r>
              <a:rPr lang="en-US" sz="3000" dirty="0">
                <a:solidFill>
                  <a:srgbClr val="3E1B59"/>
                </a:solidFill>
              </a:rPr>
              <a:t>.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E1B59"/>
              </a:solidFill>
            </a:endParaRP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3E1B59"/>
                </a:solidFill>
              </a:rPr>
              <a:t>Pozitivna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naravnanost</a:t>
            </a:r>
            <a:r>
              <a:rPr lang="en-US" sz="2900" dirty="0">
                <a:solidFill>
                  <a:srgbClr val="3E1B59"/>
                </a:solidFill>
              </a:rPr>
              <a:t> in </a:t>
            </a:r>
            <a:r>
              <a:rPr lang="en-US" sz="2900" b="1" dirty="0" err="1">
                <a:solidFill>
                  <a:srgbClr val="7030A0"/>
                </a:solidFill>
              </a:rPr>
              <a:t>humornost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dela</a:t>
            </a:r>
            <a:r>
              <a:rPr lang="en-US" sz="2900" dirty="0">
                <a:solidFill>
                  <a:srgbClr val="3E1B59"/>
                </a:solidFill>
              </a:rPr>
              <a:t>.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b="1" dirty="0" err="1">
                <a:solidFill>
                  <a:srgbClr val="7030A0"/>
                </a:solidFill>
              </a:rPr>
              <a:t>Konkretnost</a:t>
            </a:r>
            <a:r>
              <a:rPr lang="en-US" sz="2900" b="1" dirty="0">
                <a:solidFill>
                  <a:srgbClr val="7030A0"/>
                </a:solidFill>
              </a:rPr>
              <a:t> in </a:t>
            </a:r>
            <a:r>
              <a:rPr lang="en-US" sz="2900" b="1" dirty="0" err="1">
                <a:solidFill>
                  <a:srgbClr val="7030A0"/>
                </a:solidFill>
              </a:rPr>
              <a:t>nazornost</a:t>
            </a: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posredovanja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učnih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vsebin</a:t>
            </a:r>
            <a:r>
              <a:rPr lang="en-US" sz="2900" dirty="0">
                <a:solidFill>
                  <a:srgbClr val="3E1B59"/>
                </a:solidFill>
              </a:rPr>
              <a:t>.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3E1B59"/>
                </a:solidFill>
              </a:rPr>
              <a:t>Poudarek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na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sproščenosti</a:t>
            </a:r>
            <a:r>
              <a:rPr lang="en-US" sz="2900" b="1" dirty="0">
                <a:solidFill>
                  <a:srgbClr val="7030A0"/>
                </a:solidFill>
              </a:rPr>
              <a:t>, </a:t>
            </a:r>
            <a:r>
              <a:rPr lang="en-US" sz="2900" b="1" dirty="0" err="1">
                <a:solidFill>
                  <a:srgbClr val="7030A0"/>
                </a:solidFill>
              </a:rPr>
              <a:t>glasbeni</a:t>
            </a:r>
            <a:r>
              <a:rPr lang="en-US" sz="2900" b="1" dirty="0">
                <a:solidFill>
                  <a:srgbClr val="7030A0"/>
                </a:solidFill>
              </a:rPr>
              <a:t>,  </a:t>
            </a:r>
            <a:r>
              <a:rPr lang="en-US" sz="2900" b="1" dirty="0" err="1">
                <a:solidFill>
                  <a:srgbClr val="7030A0"/>
                </a:solidFill>
              </a:rPr>
              <a:t>izrazni</a:t>
            </a:r>
            <a:r>
              <a:rPr lang="en-US" sz="2900" b="1" dirty="0">
                <a:solidFill>
                  <a:srgbClr val="7030A0"/>
                </a:solidFill>
              </a:rPr>
              <a:t>  in</a:t>
            </a:r>
            <a:r>
              <a:rPr lang="en-US" sz="2900" dirty="0">
                <a:solidFill>
                  <a:srgbClr val="7030A0"/>
                </a:solidFill>
              </a:rPr>
              <a:t>  </a:t>
            </a:r>
            <a:r>
              <a:rPr lang="en-US" sz="2900" b="1" dirty="0" err="1">
                <a:solidFill>
                  <a:srgbClr val="7030A0"/>
                </a:solidFill>
              </a:rPr>
              <a:t>gibalni</a:t>
            </a:r>
            <a:r>
              <a:rPr lang="en-US" sz="2900" dirty="0">
                <a:solidFill>
                  <a:srgbClr val="7030A0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dejavnosti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dirty="0" err="1">
                <a:solidFill>
                  <a:srgbClr val="3E1B59"/>
                </a:solidFill>
              </a:rPr>
              <a:t>ter</a:t>
            </a:r>
            <a:r>
              <a:rPr lang="en-US" sz="2900" dirty="0">
                <a:solidFill>
                  <a:srgbClr val="3E1B59"/>
                </a:solidFill>
              </a:rPr>
              <a:t> </a:t>
            </a:r>
            <a:r>
              <a:rPr lang="en-US" sz="2900" b="1" dirty="0" err="1">
                <a:solidFill>
                  <a:srgbClr val="7030A0"/>
                </a:solidFill>
              </a:rPr>
              <a:t>igri</a:t>
            </a:r>
            <a:r>
              <a:rPr lang="en-US" sz="2900" dirty="0">
                <a:solidFill>
                  <a:srgbClr val="3E1B59"/>
                </a:solidFill>
              </a:rPr>
              <a:t>.</a:t>
            </a: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E1B59"/>
              </a:solidFill>
            </a:endParaRP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E1B59"/>
              </a:solidFill>
            </a:endParaRP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E1B59"/>
              </a:solidFill>
            </a:endParaRPr>
          </a:p>
          <a:p>
            <a:pPr marL="108000" indent="-144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E1B59"/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424F2-F72C-4ED2-B52F-3B0F15D3F37A}"/>
              </a:ext>
            </a:extLst>
          </p:cNvPr>
          <p:cNvSpPr txBox="1"/>
          <p:nvPr/>
        </p:nvSpPr>
        <p:spPr>
          <a:xfrm>
            <a:off x="6197600" y="4746171"/>
            <a:ext cx="3178629" cy="369332"/>
          </a:xfrm>
          <a:prstGeom prst="rect">
            <a:avLst/>
          </a:prstGeom>
          <a:noFill/>
          <a:ln w="28575">
            <a:solidFill>
              <a:srgbClr val="3E1B5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E56C6"/>
                </a:solidFill>
                <a:latin typeface="Britannic Bold" panose="020B0903060703020204" pitchFamily="34" charset="0"/>
              </a:rPr>
              <a:t>USMERITEV MOJEGA DELA</a:t>
            </a:r>
            <a:endParaRPr lang="en-US" sz="2000" dirty="0">
              <a:solidFill>
                <a:srgbClr val="3E1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782C9-17C0-4A8C-9C50-ACA1E717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49"/>
            <a:ext cx="3785616" cy="3855275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TEŽAVE </a:t>
            </a:r>
            <a:r>
              <a:rPr lang="en-US" sz="4000" b="1" dirty="0"/>
              <a:t>“MOJEGA”</a:t>
            </a:r>
            <a:r>
              <a:rPr lang="en-US" b="1" dirty="0"/>
              <a:t> UČENCA Z NAJHUJŠIMI SINDROMI ADHD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DD03-8129-4065-9A66-BB54E8DD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996" y="927874"/>
            <a:ext cx="6176596" cy="5930126"/>
          </a:xfrm>
        </p:spPr>
        <p:txBody>
          <a:bodyPr anchor="ctr">
            <a:normAutofit/>
          </a:bodyPr>
          <a:lstStyle/>
          <a:p>
            <a:pPr marL="108000" indent="-144000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bg1"/>
                </a:solidFill>
                <a:highlight>
                  <a:srgbClr val="E2D9EB"/>
                </a:highlight>
              </a:rPr>
              <a:t>Predstavljam</a:t>
            </a:r>
            <a:r>
              <a:rPr lang="en-US" sz="20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E2D9EB"/>
                </a:highlight>
              </a:rPr>
              <a:t>vam</a:t>
            </a:r>
            <a:r>
              <a:rPr lang="en-US" sz="2000" dirty="0">
                <a:solidFill>
                  <a:schemeClr val="bg1"/>
                </a:solidFill>
                <a:highlight>
                  <a:srgbClr val="E2D9EB"/>
                </a:highlight>
              </a:rPr>
              <a:t> UČENCA </a:t>
            </a:r>
            <a:r>
              <a:rPr lang="en-US" sz="2000" b="1" dirty="0">
                <a:solidFill>
                  <a:schemeClr val="bg1"/>
                </a:solidFill>
                <a:highlight>
                  <a:srgbClr val="E2D9EB"/>
                </a:highlight>
              </a:rPr>
              <a:t>Z NAJHUJŠIMI MOTNJAMI ADHD </a:t>
            </a:r>
            <a:r>
              <a:rPr lang="en-US" sz="2000" dirty="0">
                <a:solidFill>
                  <a:schemeClr val="bg1"/>
                </a:solidFill>
                <a:highlight>
                  <a:srgbClr val="E2D9EB"/>
                </a:highlight>
              </a:rPr>
              <a:t>DOSLEJ, KI </a:t>
            </a:r>
            <a:r>
              <a:rPr lang="en-US" sz="2000" b="1" dirty="0">
                <a:solidFill>
                  <a:schemeClr val="bg1"/>
                </a:solidFill>
                <a:highlight>
                  <a:srgbClr val="E2D9EB"/>
                </a:highlight>
              </a:rPr>
              <a:t>JE Z NEIZMERNO VOLJO </a:t>
            </a:r>
            <a:r>
              <a:rPr lang="en-US" sz="20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USPEL</a:t>
            </a:r>
            <a:r>
              <a:rPr lang="sl-SI" sz="20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sl-SI" sz="2000" dirty="0" smtClean="0">
                <a:solidFill>
                  <a:schemeClr val="bg1"/>
                </a:solidFill>
                <a:highlight>
                  <a:srgbClr val="E2D9EB"/>
                </a:highlight>
              </a:rPr>
              <a:t>ČEPRAV</a:t>
            </a:r>
            <a:r>
              <a:rPr lang="en-US" sz="2000" dirty="0" smtClean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2000" b="1" dirty="0">
                <a:solidFill>
                  <a:schemeClr val="bg1"/>
                </a:solidFill>
                <a:highlight>
                  <a:srgbClr val="E2D9EB"/>
                </a:highlight>
              </a:rPr>
              <a:t>ZRASEL V NEIZPROSNIH OKOLIŠČINAH ŠOLE IN DRUŽBENEGA OKOLJA.</a:t>
            </a:r>
          </a:p>
          <a:p>
            <a:pPr marL="108000" indent="-144000"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Daleč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najbolj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uspešen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vrstnikov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vendar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 V ŠOLSKEM OKOLJU SPREGLEDAN, ZASMEHOVAN IN ZANIČEVAN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.</a:t>
            </a:r>
          </a:p>
          <a:p>
            <a:pPr marL="108000" indent="-144000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bg1"/>
                </a:solidFill>
                <a:highlight>
                  <a:srgbClr val="E2D9EB"/>
                </a:highlight>
              </a:rPr>
              <a:t>Preživljal</a:t>
            </a:r>
            <a:r>
              <a:rPr lang="en-US" sz="2000" dirty="0">
                <a:solidFill>
                  <a:schemeClr val="bg1"/>
                </a:solidFill>
                <a:highlight>
                  <a:srgbClr val="E2D9EB"/>
                </a:highlight>
              </a:rPr>
              <a:t> je </a:t>
            </a:r>
            <a:r>
              <a:rPr lang="en-US" sz="2000" dirty="0" err="1">
                <a:solidFill>
                  <a:schemeClr val="bg1"/>
                </a:solidFill>
                <a:highlight>
                  <a:srgbClr val="E2D9EB"/>
                </a:highlight>
              </a:rPr>
              <a:t>skrajno</a:t>
            </a:r>
            <a:r>
              <a:rPr lang="en-US" sz="20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neetično</a:t>
            </a:r>
            <a:r>
              <a:rPr lang="en-US" sz="2000" b="1" dirty="0">
                <a:solidFill>
                  <a:schemeClr val="bg1"/>
                </a:solidFill>
                <a:highlight>
                  <a:srgbClr val="E2D9EB"/>
                </a:highligh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nehumano</a:t>
            </a:r>
            <a:r>
              <a:rPr lang="en-US" sz="2000" b="1" dirty="0">
                <a:solidFill>
                  <a:schemeClr val="bg1"/>
                </a:solidFill>
                <a:highlight>
                  <a:srgbClr val="E2D9EB"/>
                </a:highlight>
              </a:rPr>
              <a:t> in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nesprejemljivo</a:t>
            </a:r>
            <a:r>
              <a:rPr lang="en-US" sz="20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E2D9EB"/>
                </a:highlight>
              </a:rPr>
              <a:t>ravnanje</a:t>
            </a:r>
            <a:r>
              <a:rPr lang="en-US" sz="20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E2D9EB"/>
                </a:highlight>
              </a:rPr>
              <a:t>učiteljev</a:t>
            </a:r>
            <a:r>
              <a:rPr lang="en-US" sz="2000" dirty="0">
                <a:solidFill>
                  <a:schemeClr val="bg1"/>
                </a:solidFill>
                <a:highlight>
                  <a:srgbClr val="E2D9EB"/>
                </a:highlight>
              </a:rPr>
              <a:t>.</a:t>
            </a:r>
          </a:p>
          <a:p>
            <a:pPr marL="108000" indent="-144000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V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odnosih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je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prišlo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do </a:t>
            </a:r>
            <a:r>
              <a:rPr lang="en-US" sz="2000" b="1" u="sng" dirty="0">
                <a:solidFill>
                  <a:schemeClr val="bg1"/>
                </a:solidFill>
                <a:highlight>
                  <a:srgbClr val="C7B6DA"/>
                </a:highlight>
              </a:rPr>
              <a:t>KRŠENJA OSNOVNIH ČLOVEKOVIH PRAVIC IN VAROVANJA OSEBNIH PODATKOV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v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najbolj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ranljivem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obdobju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starosti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 10 – 15 let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).</a:t>
            </a:r>
          </a:p>
          <a:p>
            <a:pPr marL="108000" indent="-144000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Zaradi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tega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je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imel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težave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v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celotnem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obdobju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osnovnega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šolanja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in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bil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PRI VRSTNIKIH V OKOLJU IZLOČEN V OTROŠTVU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.</a:t>
            </a:r>
          </a:p>
          <a:p>
            <a:pPr marL="108000" indent="-144000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Svoje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sprejetost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v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šoli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in </a:t>
            </a:r>
            <a:r>
              <a:rPr lang="en-US" sz="2000" dirty="0" err="1">
                <a:solidFill>
                  <a:schemeClr val="bg1"/>
                </a:solidFill>
                <a:highlight>
                  <a:srgbClr val="C7B6DA"/>
                </a:highlight>
              </a:rPr>
              <a:t>svoje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2000" b="1" dirty="0">
                <a:solidFill>
                  <a:schemeClr val="bg1"/>
                </a:solidFill>
                <a:highlight>
                  <a:srgbClr val="C7B6DA"/>
                </a:highlight>
              </a:rPr>
              <a:t>POTENCIALE JE ZAČEL RAZVIJATI ŠELE PROTIKONCU DEVETLETKE</a:t>
            </a:r>
            <a:r>
              <a:rPr lang="en-US" sz="2000" dirty="0">
                <a:solidFill>
                  <a:schemeClr val="bg1"/>
                </a:solidFill>
                <a:highlight>
                  <a:srgbClr val="C7B6DA"/>
                </a:highlight>
              </a:rPr>
              <a:t>.</a:t>
            </a:r>
          </a:p>
          <a:p>
            <a:pPr marL="108000" indent="-144000"/>
            <a:endParaRPr lang="en-US" sz="1200" dirty="0">
              <a:solidFill>
                <a:schemeClr val="bg1"/>
              </a:solidFill>
            </a:endParaRPr>
          </a:p>
          <a:p>
            <a:endParaRPr lang="en-S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9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E843-10C6-4C26-9CBB-EC149660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VESELO IN USTVARJALNO NAPREJ!</a:t>
            </a:r>
          </a:p>
        </p:txBody>
      </p:sp>
      <p:pic>
        <p:nvPicPr>
          <p:cNvPr id="5" name="Content Placeholder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7832AFE-CD71-4D56-98A7-3ACE79AC1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" b="1462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Picture 6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45892DFF-DE46-49AD-B412-5F25B40FC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1" b="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1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0DE11-4E7C-4327-B7B0-2B662870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M</a:t>
            </a:r>
            <a:r>
              <a:rPr lang="en-SI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etode</a:t>
            </a:r>
            <a:r>
              <a:rPr lang="en-SI" sz="2800" dirty="0">
                <a:solidFill>
                  <a:srgbClr val="FFFFFF"/>
                </a:solidFill>
                <a:latin typeface="Arial Black" panose="020B0A04020102020204" pitchFamily="34" charset="0"/>
              </a:rPr>
              <a:t> za </a:t>
            </a:r>
            <a:r>
              <a:rPr lang="en-SI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sproščanje</a:t>
            </a:r>
            <a:r>
              <a:rPr lang="en-SI" sz="2800" dirty="0">
                <a:solidFill>
                  <a:srgbClr val="FFFFFF"/>
                </a:solidFill>
                <a:latin typeface="Arial Black" panose="020B0A04020102020204" pitchFamily="34" charset="0"/>
              </a:rPr>
              <a:t> in </a:t>
            </a:r>
            <a:r>
              <a:rPr lang="en-SI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zmanjševanje</a:t>
            </a:r>
            <a:r>
              <a:rPr lang="en-SI" sz="28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SI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hiperaktivnosti</a:t>
            </a:r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nemirnosti</a:t>
            </a:r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 in </a:t>
            </a:r>
            <a:r>
              <a:rPr lang="en-US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nesproščenosti</a:t>
            </a:r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 v </a:t>
            </a:r>
            <a:r>
              <a:rPr lang="en-US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prvi</a:t>
            </a:r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 Black" panose="020B0A04020102020204" pitchFamily="34" charset="0"/>
              </a:rPr>
              <a:t>triadi</a:t>
            </a:r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.</a:t>
            </a:r>
            <a:r>
              <a:rPr lang="en-SI" sz="28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endParaRPr lang="en-SI" sz="25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82EE-5376-49E8-84EA-FCDE7351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464564"/>
            <a:ext cx="10103881" cy="4393436"/>
          </a:xfrm>
          <a:ln>
            <a:solidFill>
              <a:schemeClr val="accent1"/>
            </a:solidFill>
          </a:ln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Dobro je </a:t>
            </a:r>
            <a:r>
              <a:rPr lang="en-US" dirty="0" err="1"/>
              <a:t>podoživeti</a:t>
            </a:r>
            <a:r>
              <a:rPr lang="en-US" dirty="0"/>
              <a:t> </a:t>
            </a:r>
            <a:r>
              <a:rPr lang="en-US" dirty="0" err="1"/>
              <a:t>situacijo</a:t>
            </a:r>
            <a:r>
              <a:rPr lang="en-US" dirty="0"/>
              <a:t> v </a:t>
            </a:r>
            <a:r>
              <a:rPr lang="en-US" dirty="0" err="1"/>
              <a:t>šoli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v </a:t>
            </a:r>
            <a:r>
              <a:rPr lang="en-US" dirty="0" err="1"/>
              <a:t>okolici</a:t>
            </a:r>
            <a:r>
              <a:rPr lang="en-US" dirty="0"/>
              <a:t>, se </a:t>
            </a:r>
            <a:r>
              <a:rPr lang="en-US" b="1" dirty="0" err="1"/>
              <a:t>konkretno</a:t>
            </a:r>
            <a:r>
              <a:rPr lang="en-US" b="1" dirty="0"/>
              <a:t> </a:t>
            </a:r>
            <a:r>
              <a:rPr lang="en-US" b="1" dirty="0" err="1"/>
              <a:t>srečati</a:t>
            </a:r>
            <a:r>
              <a:rPr lang="en-US" b="1" dirty="0"/>
              <a:t> </a:t>
            </a:r>
            <a:r>
              <a:rPr lang="en-US" dirty="0"/>
              <a:t>z </a:t>
            </a:r>
            <a:r>
              <a:rPr lang="en-SI" b="1" dirty="0" err="1"/>
              <a:t>določen</a:t>
            </a:r>
            <a:r>
              <a:rPr lang="en-US" b="1" dirty="0"/>
              <a:t>o</a:t>
            </a:r>
            <a:r>
              <a:rPr lang="en-SI" b="1" dirty="0"/>
              <a:t> </a:t>
            </a:r>
            <a:r>
              <a:rPr lang="en-SI" b="1" dirty="0" err="1"/>
              <a:t>situacij</a:t>
            </a:r>
            <a:r>
              <a:rPr lang="en-US" b="1" dirty="0"/>
              <a:t>o</a:t>
            </a:r>
            <a:r>
              <a:rPr lang="en-SI" dirty="0"/>
              <a:t>, </a:t>
            </a:r>
            <a:r>
              <a:rPr lang="en-SI" dirty="0" err="1"/>
              <a:t>kakor</a:t>
            </a:r>
            <a:r>
              <a:rPr lang="en-SI" dirty="0"/>
              <a:t> jo </a:t>
            </a:r>
            <a:r>
              <a:rPr lang="en-SI" dirty="0" err="1"/>
              <a:t>doživlja</a:t>
            </a:r>
            <a:r>
              <a:rPr lang="en-SI" dirty="0"/>
              <a:t> </a:t>
            </a:r>
            <a:r>
              <a:rPr lang="en-SI" dirty="0" err="1"/>
              <a:t>otrok</a:t>
            </a:r>
            <a:r>
              <a:rPr lang="en-SI" dirty="0"/>
              <a:t> z </a:t>
            </a:r>
            <a:r>
              <a:rPr lang="en-SI" dirty="0" err="1"/>
              <a:t>motnjo</a:t>
            </a:r>
            <a:r>
              <a:rPr lang="en-SI" dirty="0"/>
              <a:t> v </a:t>
            </a:r>
            <a:r>
              <a:rPr lang="en-SI" dirty="0" err="1"/>
              <a:t>razvoju</a:t>
            </a:r>
            <a:r>
              <a:rPr lang="en-US" dirty="0"/>
              <a:t> z ADHD.</a:t>
            </a:r>
            <a:r>
              <a:rPr lang="en-SI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videopovezave</a:t>
            </a:r>
            <a:r>
              <a:rPr lang="en-US" dirty="0"/>
              <a:t> se to ne da..</a:t>
            </a:r>
          </a:p>
          <a:p>
            <a:pPr>
              <a:spcAft>
                <a:spcPts val="600"/>
              </a:spcAft>
            </a:pPr>
            <a:r>
              <a:rPr lang="en-US" dirty="0"/>
              <a:t>Za </a:t>
            </a:r>
            <a:r>
              <a:rPr lang="en-US" dirty="0" err="1"/>
              <a:t>otroka</a:t>
            </a:r>
            <a:r>
              <a:rPr lang="en-US" dirty="0"/>
              <a:t> z ADHD so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 </a:t>
            </a:r>
            <a:r>
              <a:rPr lang="en-US" b="1" dirty="0" err="1"/>
              <a:t>posebno</a:t>
            </a:r>
            <a:r>
              <a:rPr lang="en-US" b="1" dirty="0"/>
              <a:t> v </a:t>
            </a:r>
            <a:r>
              <a:rPr lang="en-US" b="1" dirty="0" err="1"/>
              <a:t>šolskem</a:t>
            </a:r>
            <a:r>
              <a:rPr lang="en-US" b="1" dirty="0"/>
              <a:t> </a:t>
            </a:r>
            <a:r>
              <a:rPr lang="en-US" b="1" dirty="0" err="1"/>
              <a:t>okolju</a:t>
            </a:r>
            <a:r>
              <a:rPr lang="en-US" b="1" dirty="0"/>
              <a:t> ZELO STRESNE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Otroci</a:t>
            </a:r>
            <a:r>
              <a:rPr lang="en-US" dirty="0"/>
              <a:t> v 1. </a:t>
            </a:r>
            <a:r>
              <a:rPr lang="en-US" dirty="0" err="1"/>
              <a:t>razredu</a:t>
            </a:r>
            <a:r>
              <a:rPr lang="en-US" dirty="0"/>
              <a:t> so </a:t>
            </a:r>
            <a:r>
              <a:rPr lang="en-US" b="1" dirty="0" err="1"/>
              <a:t>pogosto</a:t>
            </a:r>
            <a:r>
              <a:rPr lang="en-US" b="1" dirty="0"/>
              <a:t> </a:t>
            </a:r>
            <a:r>
              <a:rPr lang="en-US" b="1" dirty="0" err="1"/>
              <a:t>nemirni</a:t>
            </a:r>
            <a:r>
              <a:rPr lang="en-US" b="1" dirty="0"/>
              <a:t> in </a:t>
            </a:r>
            <a:r>
              <a:rPr lang="en-US" b="1" dirty="0" err="1"/>
              <a:t>imajo</a:t>
            </a:r>
            <a:r>
              <a:rPr lang="en-US" b="1" dirty="0"/>
              <a:t> </a:t>
            </a:r>
            <a:r>
              <a:rPr lang="en-US" b="1" dirty="0" err="1"/>
              <a:t>kratotrajno</a:t>
            </a:r>
            <a:r>
              <a:rPr lang="en-US" b="1" dirty="0"/>
              <a:t> </a:t>
            </a:r>
            <a:r>
              <a:rPr lang="en-US" b="1" dirty="0" err="1"/>
              <a:t>kontenracijo</a:t>
            </a:r>
            <a:r>
              <a:rPr lang="en-US" dirty="0"/>
              <a:t>. </a:t>
            </a:r>
            <a:r>
              <a:rPr lang="en-US" dirty="0" err="1"/>
              <a:t>Potrebujejo</a:t>
            </a:r>
            <a:r>
              <a:rPr lang="en-US" dirty="0"/>
              <a:t> </a:t>
            </a:r>
            <a:r>
              <a:rPr lang="en-US" dirty="0" err="1"/>
              <a:t>sprostitev</a:t>
            </a:r>
            <a:r>
              <a:rPr lang="en-US" dirty="0"/>
              <a:t> in </a:t>
            </a:r>
            <a:r>
              <a:rPr lang="en-US" dirty="0" err="1"/>
              <a:t>ustvarjalno</a:t>
            </a:r>
            <a:r>
              <a:rPr lang="en-US" dirty="0"/>
              <a:t> </a:t>
            </a:r>
            <a:r>
              <a:rPr lang="en-US" dirty="0" err="1"/>
              <a:t>igro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Dejavnosti</a:t>
            </a:r>
            <a:r>
              <a:rPr lang="en-US" dirty="0"/>
              <a:t> </a:t>
            </a:r>
            <a:r>
              <a:rPr lang="en-US" dirty="0" err="1"/>
              <a:t>sproščanja</a:t>
            </a:r>
            <a:r>
              <a:rPr lang="en-US" dirty="0"/>
              <a:t> in </a:t>
            </a:r>
            <a:r>
              <a:rPr lang="en-US" dirty="0" err="1"/>
              <a:t>ustvarjalnosti</a:t>
            </a:r>
            <a:r>
              <a:rPr lang="en-US" dirty="0"/>
              <a:t>  </a:t>
            </a:r>
            <a:r>
              <a:rPr lang="en-US" dirty="0" err="1"/>
              <a:t>izvedem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situacijo</a:t>
            </a:r>
            <a:r>
              <a:rPr lang="en-US" dirty="0"/>
              <a:t> </a:t>
            </a:r>
            <a:r>
              <a:rPr lang="en-US" b="1" dirty="0"/>
              <a:t>med </a:t>
            </a:r>
            <a:r>
              <a:rPr lang="en-US" b="1" dirty="0" err="1"/>
              <a:t>poukom</a:t>
            </a:r>
            <a:r>
              <a:rPr lang="en-US" b="1" dirty="0"/>
              <a:t>,  med </a:t>
            </a:r>
            <a:r>
              <a:rPr lang="en-US" b="1" dirty="0" err="1"/>
              <a:t>eno</a:t>
            </a:r>
            <a:r>
              <a:rPr lang="en-US" b="1" dirty="0"/>
              <a:t> in </a:t>
            </a:r>
            <a:r>
              <a:rPr lang="en-US" b="1" dirty="0" err="1"/>
              <a:t>drugo</a:t>
            </a:r>
            <a:r>
              <a:rPr lang="en-US" b="1" dirty="0"/>
              <a:t> </a:t>
            </a:r>
            <a:r>
              <a:rPr lang="en-US" b="1" dirty="0" err="1"/>
              <a:t>učno</a:t>
            </a:r>
            <a:r>
              <a:rPr lang="en-US" b="1" dirty="0"/>
              <a:t> </a:t>
            </a:r>
            <a:r>
              <a:rPr lang="en-US" b="1" dirty="0" err="1"/>
              <a:t>uro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skozi</a:t>
            </a:r>
            <a:r>
              <a:rPr lang="en-US" b="1" dirty="0"/>
              <a:t> </a:t>
            </a:r>
            <a:r>
              <a:rPr lang="en-US" b="1" dirty="0" err="1"/>
              <a:t>celotno</a:t>
            </a:r>
            <a:r>
              <a:rPr lang="en-US" b="1" dirty="0"/>
              <a:t> </a:t>
            </a:r>
            <a:r>
              <a:rPr lang="en-US" b="1" dirty="0" err="1"/>
              <a:t>uro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običjano</a:t>
            </a:r>
            <a:r>
              <a:rPr lang="en-US" dirty="0"/>
              <a:t> </a:t>
            </a:r>
            <a:r>
              <a:rPr lang="en-US" dirty="0" err="1"/>
              <a:t>glasbene</a:t>
            </a:r>
            <a:r>
              <a:rPr lang="en-US" dirty="0"/>
              <a:t> </a:t>
            </a:r>
            <a:r>
              <a:rPr lang="en-US" dirty="0" err="1"/>
              <a:t>umetnosti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športa</a:t>
            </a:r>
            <a:r>
              <a:rPr lang="en-US" dirty="0"/>
              <a:t>). 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primerov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in </a:t>
            </a:r>
            <a:r>
              <a:rPr lang="en-US" dirty="0" err="1"/>
              <a:t>prakse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naslednjih</a:t>
            </a:r>
            <a:r>
              <a:rPr lang="en-US" dirty="0"/>
              <a:t> </a:t>
            </a:r>
            <a:r>
              <a:rPr lang="en-US" dirty="0" err="1"/>
              <a:t>drsnicah</a:t>
            </a:r>
            <a:r>
              <a:rPr lang="en-US" dirty="0"/>
              <a:t>.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3923771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655840" y="1430778"/>
            <a:ext cx="3419872" cy="5326860"/>
          </a:xfrm>
          <a:solidFill>
            <a:schemeClr val="bg1">
              <a:lumMod val="9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4500" b="1" spc="-40" dirty="0" err="1"/>
              <a:t>Glasbeno</a:t>
            </a:r>
            <a:r>
              <a:rPr lang="en-US" sz="4500" b="1" spc="-40" dirty="0"/>
              <a:t> </a:t>
            </a:r>
            <a:r>
              <a:rPr lang="en-US" sz="4500" b="1" spc="-40" dirty="0" err="1"/>
              <a:t>terapevtske</a:t>
            </a:r>
            <a:r>
              <a:rPr lang="en-US" sz="4500" b="1" spc="-40" dirty="0"/>
              <a:t> </a:t>
            </a:r>
            <a:r>
              <a:rPr lang="en-US" sz="4500" b="1" spc="-40" dirty="0" err="1"/>
              <a:t>tehnike</a:t>
            </a:r>
            <a:r>
              <a:rPr lang="en-US" sz="4500" b="1" spc="-40" dirty="0"/>
              <a:t>: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sl-SI" sz="200" b="1" dirty="0"/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3400" spc="-40" dirty="0"/>
              <a:t>I</a:t>
            </a:r>
            <a:r>
              <a:rPr lang="sl-SI" sz="4200" spc="-40" dirty="0"/>
              <a:t>granje na </a:t>
            </a:r>
            <a:r>
              <a:rPr lang="en-US" sz="4200" spc="-40" dirty="0" err="1"/>
              <a:t>zvočila</a:t>
            </a:r>
            <a:r>
              <a:rPr lang="en-US" sz="4200" spc="-40" dirty="0"/>
              <a:t> in </a:t>
            </a:r>
            <a:r>
              <a:rPr lang="en-US" sz="4200" spc="-40" dirty="0" err="1"/>
              <a:t>različna</a:t>
            </a:r>
            <a:r>
              <a:rPr lang="en-US" sz="4200" spc="-40" dirty="0"/>
              <a:t> </a:t>
            </a:r>
            <a:r>
              <a:rPr lang="sl-SI" sz="4200" spc="-40" dirty="0"/>
              <a:t>glasbila</a:t>
            </a:r>
            <a:r>
              <a:rPr lang="en-US" sz="4200" spc="-40" dirty="0"/>
              <a:t>.</a:t>
            </a:r>
            <a:endParaRPr lang="sl-SI" sz="4200" dirty="0"/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4200" spc="-70" dirty="0" err="1"/>
              <a:t>Igra</a:t>
            </a:r>
            <a:r>
              <a:rPr lang="en-US" sz="4200" spc="-70" dirty="0"/>
              <a:t> in </a:t>
            </a:r>
            <a:r>
              <a:rPr lang="en-US" sz="4200" spc="-70" dirty="0" err="1"/>
              <a:t>izražanje</a:t>
            </a:r>
            <a:r>
              <a:rPr lang="en-US" sz="4200" spc="-70" dirty="0"/>
              <a:t> </a:t>
            </a:r>
            <a:r>
              <a:rPr lang="sl-SI" sz="4200" spc="-70" dirty="0"/>
              <a:t>z improviziranimi glasbili</a:t>
            </a:r>
            <a:r>
              <a:rPr lang="en-US" sz="4200" spc="-70" dirty="0"/>
              <a:t>.</a:t>
            </a:r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4200" dirty="0"/>
              <a:t>R</a:t>
            </a:r>
            <a:r>
              <a:rPr lang="sl-SI" sz="4200" dirty="0"/>
              <a:t>aziskovanje zvočnih pojavov</a:t>
            </a:r>
            <a:r>
              <a:rPr lang="en-US" sz="4200" dirty="0"/>
              <a:t>.</a:t>
            </a:r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4200" dirty="0" err="1"/>
              <a:t>Pogovori</a:t>
            </a:r>
            <a:r>
              <a:rPr lang="en-US" sz="4200" dirty="0"/>
              <a:t> z </a:t>
            </a:r>
            <a:r>
              <a:rPr lang="en-US" sz="4200" dirty="0" err="1"/>
              <a:t>ustvarjanjem</a:t>
            </a:r>
            <a:r>
              <a:rPr lang="en-US" sz="4200" dirty="0"/>
              <a:t> </a:t>
            </a:r>
            <a:r>
              <a:rPr lang="en-US" sz="4200" dirty="0" err="1"/>
              <a:t>ritmičnih</a:t>
            </a:r>
            <a:r>
              <a:rPr lang="en-US" sz="4200" dirty="0"/>
              <a:t> </a:t>
            </a:r>
            <a:r>
              <a:rPr lang="en-US" sz="4200" dirty="0" err="1"/>
              <a:t>motivov</a:t>
            </a:r>
            <a:r>
              <a:rPr lang="en-US" sz="4200" dirty="0"/>
              <a:t>.</a:t>
            </a:r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4200" dirty="0" err="1"/>
              <a:t>Ustvarjanje</a:t>
            </a:r>
            <a:r>
              <a:rPr lang="en-US" sz="4200" dirty="0"/>
              <a:t> </a:t>
            </a:r>
            <a:r>
              <a:rPr lang="en-US" sz="4200" dirty="0" err="1"/>
              <a:t>zvočnih</a:t>
            </a:r>
            <a:r>
              <a:rPr lang="en-US" sz="4200" dirty="0"/>
              <a:t> </a:t>
            </a:r>
            <a:r>
              <a:rPr lang="en-US" sz="4200" dirty="0" err="1"/>
              <a:t>slik</a:t>
            </a:r>
            <a:r>
              <a:rPr lang="en-US" sz="4200" dirty="0"/>
              <a:t> </a:t>
            </a:r>
            <a:r>
              <a:rPr lang="en-US" sz="4200" dirty="0" err="1"/>
              <a:t>ob</a:t>
            </a:r>
            <a:r>
              <a:rPr lang="en-US" sz="4200" dirty="0"/>
              <a:t> </a:t>
            </a:r>
            <a:r>
              <a:rPr lang="en-US" sz="4200" dirty="0" err="1"/>
              <a:t>glasbi</a:t>
            </a:r>
            <a:r>
              <a:rPr lang="en-US" sz="4200" dirty="0"/>
              <a:t>.</a:t>
            </a:r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4200" dirty="0" err="1"/>
              <a:t>Spremljanje</a:t>
            </a:r>
            <a:r>
              <a:rPr lang="en-US" sz="4200" dirty="0"/>
              <a:t> </a:t>
            </a:r>
            <a:r>
              <a:rPr lang="en-US" sz="4200" dirty="0" err="1"/>
              <a:t>petja</a:t>
            </a:r>
            <a:r>
              <a:rPr lang="en-US" sz="4200" dirty="0"/>
              <a:t> </a:t>
            </a:r>
            <a:r>
              <a:rPr lang="en-US" sz="4200" dirty="0" err="1"/>
              <a:t>ali</a:t>
            </a:r>
            <a:r>
              <a:rPr lang="en-US" sz="4200" dirty="0"/>
              <a:t> </a:t>
            </a:r>
            <a:r>
              <a:rPr lang="en-US" sz="4200" dirty="0" err="1"/>
              <a:t>gibov</a:t>
            </a:r>
            <a:r>
              <a:rPr lang="en-US" sz="4200" dirty="0"/>
              <a:t> z </a:t>
            </a:r>
            <a:r>
              <a:rPr lang="en-US" sz="4200" dirty="0" err="1"/>
              <a:t>različnimi</a:t>
            </a:r>
            <a:r>
              <a:rPr lang="en-US" sz="4200" dirty="0"/>
              <a:t> </a:t>
            </a:r>
            <a:r>
              <a:rPr lang="en-US" sz="4200" dirty="0" err="1"/>
              <a:t>glasbili</a:t>
            </a:r>
            <a:r>
              <a:rPr lang="en-US" sz="4200" dirty="0"/>
              <a:t>.</a:t>
            </a:r>
          </a:p>
          <a:p>
            <a:pPr algn="ctr">
              <a:spcBef>
                <a:spcPts val="600"/>
              </a:spcBef>
              <a:buNone/>
            </a:pPr>
            <a:endParaRPr lang="en-US" sz="51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418058"/>
          </a:xfrm>
        </p:spPr>
        <p:txBody>
          <a:bodyPr>
            <a:noAutofit/>
          </a:bodyPr>
          <a:lstStyle/>
          <a:p>
            <a:r>
              <a:rPr lang="sl-SI" sz="1600" dirty="0"/>
              <a:t>Interpretacija podatkov 1 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1517860" y="476672"/>
            <a:ext cx="9144000" cy="468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800" b="1" i="1" dirty="0">
                <a:solidFill>
                  <a:srgbClr val="002060"/>
                </a:solidFill>
              </a:rPr>
              <a:t>SPROSTITVENE METODE NEMIRNOSTI IN NAPETOSTI</a:t>
            </a:r>
            <a:endParaRPr lang="sl-SI" sz="2800" dirty="0">
              <a:solidFill>
                <a:srgbClr val="002060"/>
              </a:solidFill>
            </a:endParaRPr>
          </a:p>
        </p:txBody>
      </p:sp>
      <p:cxnSp>
        <p:nvCxnSpPr>
          <p:cNvPr id="9" name="Raven puščični konektor 8"/>
          <p:cNvCxnSpPr/>
          <p:nvPr/>
        </p:nvCxnSpPr>
        <p:spPr>
          <a:xfrm>
            <a:off x="6113904" y="937222"/>
            <a:ext cx="2304256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6089860" y="944724"/>
            <a:ext cx="24044" cy="4860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57612" y="944724"/>
            <a:ext cx="2232248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12224" y="1430778"/>
            <a:ext cx="3214906" cy="517936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Izražanje</a:t>
            </a:r>
            <a:r>
              <a:rPr lang="en-US" sz="2400" b="1" dirty="0">
                <a:solidFill>
                  <a:prstClr val="black"/>
                </a:solidFill>
              </a:rPr>
              <a:t> z </a:t>
            </a:r>
            <a:r>
              <a:rPr lang="en-US" sz="2400" b="1" dirty="0" err="1">
                <a:solidFill>
                  <a:prstClr val="black"/>
                </a:solidFill>
              </a:rPr>
              <a:t>gibanjem</a:t>
            </a:r>
            <a:r>
              <a:rPr lang="sl-SI" sz="2400" b="1" dirty="0">
                <a:solidFill>
                  <a:prstClr val="black"/>
                </a:solidFill>
              </a:rPr>
              <a:t>:</a:t>
            </a:r>
          </a:p>
          <a:p>
            <a:pPr marL="36000" indent="-36000">
              <a:lnSpc>
                <a:spcPct val="80000"/>
              </a:lnSpc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sl-SI" sz="2400" dirty="0"/>
              <a:t>P</a:t>
            </a:r>
            <a:r>
              <a:rPr lang="en-US" sz="2400" dirty="0" smtClean="0"/>
              <a:t>o </a:t>
            </a:r>
            <a:r>
              <a:rPr lang="sl-SI" sz="2400" dirty="0" err="1" smtClean="0"/>
              <a:t>koncpet</a:t>
            </a:r>
            <a:r>
              <a:rPr lang="en-US" sz="2400" dirty="0" smtClean="0"/>
              <a:t>u </a:t>
            </a:r>
            <a:r>
              <a:rPr lang="en-US" sz="2400" dirty="0"/>
              <a:t>C. </a:t>
            </a:r>
            <a:r>
              <a:rPr lang="en-US" sz="2400" dirty="0" err="1"/>
              <a:t>Orffa</a:t>
            </a:r>
            <a:r>
              <a:rPr lang="en-US" sz="2400" dirty="0"/>
              <a:t>.</a:t>
            </a:r>
          </a:p>
          <a:p>
            <a:pPr marL="36000" indent="-36000">
              <a:lnSpc>
                <a:spcPct val="80000"/>
              </a:lnSpc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2400" dirty="0" err="1"/>
              <a:t>Zvočno-gibalne</a:t>
            </a:r>
            <a:r>
              <a:rPr lang="en-US" sz="2400" dirty="0"/>
              <a:t> </a:t>
            </a:r>
            <a:r>
              <a:rPr lang="en-US" sz="2400" dirty="0" err="1" smtClean="0"/>
              <a:t>slike</a:t>
            </a:r>
            <a:r>
              <a:rPr lang="sl-SI" sz="2400" dirty="0" smtClean="0"/>
              <a:t> v glasbi.</a:t>
            </a:r>
            <a:endParaRPr lang="en-US" sz="2400" dirty="0"/>
          </a:p>
          <a:p>
            <a:pPr marL="36000" indent="-36000">
              <a:lnSpc>
                <a:spcPct val="80000"/>
              </a:lnSpc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2400" dirty="0" err="1"/>
              <a:t>Gibalne</a:t>
            </a:r>
            <a:r>
              <a:rPr lang="en-US" sz="2400" dirty="0"/>
              <a:t> </a:t>
            </a:r>
            <a:r>
              <a:rPr lang="en-US" sz="2400" dirty="0" err="1"/>
              <a:t>slike</a:t>
            </a:r>
            <a:r>
              <a:rPr lang="en-US" sz="2400" dirty="0"/>
              <a:t> in </a:t>
            </a:r>
            <a:r>
              <a:rPr lang="en-US" sz="2400" dirty="0" err="1"/>
              <a:t>zgodbe</a:t>
            </a:r>
            <a:r>
              <a:rPr lang="en-US" sz="2400" dirty="0"/>
              <a:t> </a:t>
            </a:r>
            <a:r>
              <a:rPr lang="en-US" sz="2400" dirty="0" err="1"/>
              <a:t>ob</a:t>
            </a:r>
            <a:r>
              <a:rPr lang="en-US" sz="2400" dirty="0"/>
              <a:t> </a:t>
            </a:r>
            <a:r>
              <a:rPr lang="en-US" sz="2400" dirty="0" err="1"/>
              <a:t>glasbi</a:t>
            </a:r>
            <a:r>
              <a:rPr lang="en-US" sz="2400" dirty="0"/>
              <a:t>.</a:t>
            </a:r>
          </a:p>
          <a:p>
            <a:pPr marL="36000" indent="-36000">
              <a:lnSpc>
                <a:spcPct val="80000"/>
              </a:lnSpc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2400" dirty="0" err="1"/>
              <a:t>Ples</a:t>
            </a:r>
            <a:r>
              <a:rPr lang="en-US" sz="2400" dirty="0"/>
              <a:t> z </a:t>
            </a:r>
            <a:r>
              <a:rPr lang="en-US" sz="2400" dirty="0" err="1"/>
              <a:t>rekviziti</a:t>
            </a:r>
            <a:r>
              <a:rPr lang="en-US" sz="2400" dirty="0"/>
              <a:t> (</a:t>
            </a:r>
            <a:r>
              <a:rPr lang="en-US" sz="2400" dirty="0" err="1"/>
              <a:t>krpe</a:t>
            </a:r>
            <a:r>
              <a:rPr lang="en-US" sz="2400" dirty="0"/>
              <a:t>, </a:t>
            </a:r>
            <a:r>
              <a:rPr lang="en-US" sz="2400" dirty="0" err="1"/>
              <a:t>zavese</a:t>
            </a:r>
            <a:r>
              <a:rPr lang="en-US" sz="2400" dirty="0" smtClean="0"/>
              <a:t>,</a:t>
            </a:r>
            <a:r>
              <a:rPr lang="sl-SI" sz="2400" dirty="0" smtClean="0"/>
              <a:t> </a:t>
            </a:r>
            <a:r>
              <a:rPr lang="en-US" sz="2400" dirty="0" smtClean="0"/>
              <a:t>…).</a:t>
            </a:r>
            <a:endParaRPr lang="en-US" sz="2400" dirty="0"/>
          </a:p>
          <a:p>
            <a:pPr marL="36000" indent="-36000">
              <a:lnSpc>
                <a:spcPct val="80000"/>
              </a:lnSpc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r>
              <a:rPr lang="en-US" sz="2400" dirty="0" err="1"/>
              <a:t>Rajalne</a:t>
            </a:r>
            <a:r>
              <a:rPr lang="en-US" sz="2400" dirty="0"/>
              <a:t> </a:t>
            </a:r>
            <a:r>
              <a:rPr lang="en-US" sz="2400" dirty="0" err="1"/>
              <a:t>igre</a:t>
            </a:r>
            <a:r>
              <a:rPr lang="en-US" sz="2400" dirty="0"/>
              <a:t> in </a:t>
            </a:r>
            <a:r>
              <a:rPr lang="en-US" sz="2400" dirty="0" err="1"/>
              <a:t>Bachovi</a:t>
            </a:r>
            <a:r>
              <a:rPr lang="en-US" sz="2400" dirty="0"/>
              <a:t> </a:t>
            </a:r>
            <a:r>
              <a:rPr lang="en-US" sz="2400" dirty="0" err="1"/>
              <a:t>cvetni</a:t>
            </a:r>
            <a:r>
              <a:rPr lang="en-US" sz="2400" dirty="0"/>
              <a:t> </a:t>
            </a:r>
            <a:r>
              <a:rPr lang="en-US" sz="2400" dirty="0" err="1"/>
              <a:t>plesi</a:t>
            </a:r>
            <a:r>
              <a:rPr lang="en-US" sz="2400" dirty="0"/>
              <a:t>.</a:t>
            </a:r>
          </a:p>
          <a:p>
            <a:pPr marL="36000" indent="-36000">
              <a:lnSpc>
                <a:spcPct val="80000"/>
              </a:lnSpc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endParaRPr lang="en-US" sz="2400" dirty="0"/>
          </a:p>
          <a:p>
            <a:pPr marL="36000" indent="-36000">
              <a:lnSpc>
                <a:spcPct val="80000"/>
              </a:lnSpc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endParaRPr lang="sl-SI" sz="2800" dirty="0"/>
          </a:p>
          <a:p>
            <a:pPr>
              <a:spcBef>
                <a:spcPts val="400"/>
              </a:spcBef>
            </a:pPr>
            <a:endParaRPr lang="sl-SI" sz="500" dirty="0"/>
          </a:p>
          <a:p>
            <a:pPr>
              <a:spcBef>
                <a:spcPts val="400"/>
              </a:spcBef>
            </a:pPr>
            <a:endParaRPr lang="sl-SI" sz="1050" dirty="0"/>
          </a:p>
        </p:txBody>
      </p:sp>
      <p:sp>
        <p:nvSpPr>
          <p:cNvPr id="17" name="Ograda vsebine 1"/>
          <p:cNvSpPr txBox="1">
            <a:spLocks/>
          </p:cNvSpPr>
          <p:nvPr/>
        </p:nvSpPr>
        <p:spPr>
          <a:xfrm>
            <a:off x="1524000" y="1412775"/>
            <a:ext cx="3096344" cy="53448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rmAutofit fontScale="25000" lnSpcReduction="20000"/>
          </a:bodyPr>
          <a:lstStyle/>
          <a:p>
            <a:pPr algn="ctr">
              <a:spcBef>
                <a:spcPts val="600"/>
              </a:spcBef>
              <a:buNone/>
            </a:pPr>
            <a:r>
              <a:rPr lang="en-US" sz="9600" b="1" dirty="0" err="1"/>
              <a:t>Sprostitve</a:t>
            </a:r>
            <a:r>
              <a:rPr lang="en-US" sz="9600" b="1" dirty="0"/>
              <a:t> </a:t>
            </a:r>
            <a:r>
              <a:rPr lang="en-US" sz="9600" b="1" dirty="0" err="1"/>
              <a:t>tehnike</a:t>
            </a:r>
            <a:r>
              <a:rPr lang="sl-SI" sz="9600" b="1" dirty="0"/>
              <a:t>:</a:t>
            </a:r>
          </a:p>
          <a:p>
            <a:pPr marL="36000" indent="-36000">
              <a:spcBef>
                <a:spcPts val="600"/>
              </a:spcBef>
            </a:pPr>
            <a:endParaRPr lang="sl-SI" sz="800" b="1" spc="-80" dirty="0">
              <a:solidFill>
                <a:schemeClr val="accent3">
                  <a:lumMod val="50000"/>
                </a:schemeClr>
              </a:solidFill>
            </a:endParaRPr>
          </a:p>
          <a:p>
            <a:pPr marL="72000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9600" dirty="0" err="1"/>
              <a:t>Vizualizacijske</a:t>
            </a:r>
            <a:r>
              <a:rPr lang="en-US" sz="9600" dirty="0"/>
              <a:t> </a:t>
            </a:r>
            <a:r>
              <a:rPr lang="en-US" sz="9600" dirty="0" err="1"/>
              <a:t>zgodbe</a:t>
            </a:r>
            <a:r>
              <a:rPr lang="en-US" sz="9600" dirty="0"/>
              <a:t>.</a:t>
            </a:r>
          </a:p>
          <a:p>
            <a:pPr marL="72000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9600" dirty="0" err="1"/>
              <a:t>Dihalne</a:t>
            </a:r>
            <a:r>
              <a:rPr lang="en-US" sz="9600" dirty="0"/>
              <a:t> </a:t>
            </a:r>
            <a:r>
              <a:rPr lang="en-US" sz="9600" dirty="0" err="1"/>
              <a:t>tehnike</a:t>
            </a:r>
            <a:r>
              <a:rPr lang="en-US" sz="9600" dirty="0"/>
              <a:t>.</a:t>
            </a:r>
          </a:p>
          <a:p>
            <a:pPr marL="72000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9600" dirty="0" err="1"/>
              <a:t>Poslušanje</a:t>
            </a:r>
            <a:r>
              <a:rPr lang="en-US" sz="9600" dirty="0"/>
              <a:t> </a:t>
            </a:r>
            <a:r>
              <a:rPr lang="en-US" sz="9600" dirty="0" err="1"/>
              <a:t>srca</a:t>
            </a:r>
            <a:r>
              <a:rPr lang="en-US" sz="9600" dirty="0"/>
              <a:t>, </a:t>
            </a:r>
            <a:r>
              <a:rPr lang="en-US" sz="9600" dirty="0" err="1"/>
              <a:t>dihanja</a:t>
            </a:r>
            <a:r>
              <a:rPr lang="en-US" sz="9600" dirty="0"/>
              <a:t>, </a:t>
            </a:r>
            <a:r>
              <a:rPr lang="en-US" sz="9600" dirty="0" err="1"/>
              <a:t>tišine</a:t>
            </a:r>
            <a:r>
              <a:rPr lang="en-US" sz="9600" dirty="0"/>
              <a:t>.</a:t>
            </a:r>
          </a:p>
          <a:p>
            <a:pPr marL="72000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9600" dirty="0" err="1"/>
              <a:t>Miselno</a:t>
            </a:r>
            <a:r>
              <a:rPr lang="en-US" sz="9600" dirty="0"/>
              <a:t> </a:t>
            </a:r>
            <a:r>
              <a:rPr lang="en-US" sz="9600" dirty="0" err="1"/>
              <a:t>ozaveščanje</a:t>
            </a:r>
            <a:r>
              <a:rPr lang="en-US" sz="9600" dirty="0"/>
              <a:t> </a:t>
            </a:r>
            <a:r>
              <a:rPr lang="en-US" sz="9600" dirty="0" err="1"/>
              <a:t>delov</a:t>
            </a:r>
            <a:r>
              <a:rPr lang="en-US" sz="9600" dirty="0"/>
              <a:t> </a:t>
            </a:r>
            <a:r>
              <a:rPr lang="en-US" sz="9600" dirty="0" err="1"/>
              <a:t>telesa</a:t>
            </a:r>
            <a:r>
              <a:rPr lang="en-US" sz="9600" dirty="0"/>
              <a:t>.</a:t>
            </a:r>
          </a:p>
          <a:p>
            <a:pPr marL="72000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9600" dirty="0" err="1"/>
              <a:t>Mišične</a:t>
            </a:r>
            <a:r>
              <a:rPr lang="en-US" sz="9600" dirty="0"/>
              <a:t> </a:t>
            </a:r>
            <a:r>
              <a:rPr lang="en-US" sz="9600" dirty="0" err="1"/>
              <a:t>relaksacije</a:t>
            </a:r>
            <a:r>
              <a:rPr lang="en-US" sz="9600" dirty="0"/>
              <a:t> </a:t>
            </a:r>
            <a:r>
              <a:rPr lang="en-US" sz="8000" dirty="0" err="1"/>
              <a:t>celotnega</a:t>
            </a:r>
            <a:r>
              <a:rPr lang="en-US" sz="8000" dirty="0"/>
              <a:t> </a:t>
            </a:r>
            <a:r>
              <a:rPr lang="en-US" sz="8000" dirty="0" err="1"/>
              <a:t>telesa</a:t>
            </a:r>
            <a:r>
              <a:rPr lang="en-US" sz="8000" dirty="0"/>
              <a:t> </a:t>
            </a:r>
            <a:r>
              <a:rPr lang="en-US" sz="8000" dirty="0" err="1"/>
              <a:t>ali</a:t>
            </a:r>
            <a:r>
              <a:rPr lang="en-US" sz="8000" dirty="0"/>
              <a:t> </a:t>
            </a:r>
            <a:r>
              <a:rPr lang="en-US" sz="8000" dirty="0" err="1"/>
              <a:t>posameznih</a:t>
            </a:r>
            <a:r>
              <a:rPr lang="en-US" sz="8000" dirty="0"/>
              <a:t> </a:t>
            </a:r>
            <a:r>
              <a:rPr lang="en-US" sz="8000" dirty="0" err="1"/>
              <a:t>mišic</a:t>
            </a:r>
            <a:r>
              <a:rPr lang="en-US" sz="8000" dirty="0"/>
              <a:t>. (</a:t>
            </a:r>
            <a:r>
              <a:rPr lang="en-US" sz="8000" dirty="0" err="1"/>
              <a:t>napenjanje</a:t>
            </a:r>
            <a:r>
              <a:rPr lang="en-US" sz="8000" dirty="0"/>
              <a:t> – </a:t>
            </a:r>
            <a:r>
              <a:rPr lang="en-US" sz="8000" dirty="0" err="1"/>
              <a:t>sproščanje</a:t>
            </a:r>
            <a:r>
              <a:rPr lang="en-US" sz="8000" dirty="0"/>
              <a:t>).</a:t>
            </a:r>
            <a:endParaRPr lang="en-US" sz="9600" dirty="0"/>
          </a:p>
          <a:p>
            <a:pPr marL="72000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9600" dirty="0" err="1"/>
              <a:t>Smejalne</a:t>
            </a:r>
            <a:r>
              <a:rPr lang="en-US" sz="9600" dirty="0"/>
              <a:t> </a:t>
            </a:r>
            <a:r>
              <a:rPr lang="en-US" sz="9600" dirty="0" err="1"/>
              <a:t>tehnike</a:t>
            </a:r>
            <a:r>
              <a:rPr lang="en-US" sz="9600" dirty="0"/>
              <a:t>.</a:t>
            </a:r>
          </a:p>
          <a:p>
            <a:pPr marL="72000"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9600" dirty="0" err="1"/>
              <a:t>Džibriš</a:t>
            </a:r>
            <a:r>
              <a:rPr lang="en-US" sz="9600" dirty="0"/>
              <a:t> </a:t>
            </a:r>
            <a:r>
              <a:rPr lang="en-US" sz="9600" dirty="0" err="1"/>
              <a:t>tehnika</a:t>
            </a:r>
            <a:r>
              <a:rPr lang="en-US" sz="9600" dirty="0"/>
              <a:t>.</a:t>
            </a:r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endParaRPr lang="en-US" sz="6400" b="1" dirty="0"/>
          </a:p>
          <a:p>
            <a:pPr marL="36000" indent="-36000">
              <a:spcBef>
                <a:spcPts val="1200"/>
              </a:spcBef>
              <a:buClr>
                <a:schemeClr val="accent3"/>
              </a:buClr>
              <a:buFont typeface="Lucida Sans Unicode" pitchFamily="34" charset="0"/>
              <a:buChar char="‣"/>
            </a:pPr>
            <a:endParaRPr lang="en-US" sz="6400" b="1" dirty="0"/>
          </a:p>
        </p:txBody>
      </p:sp>
      <p:sp>
        <p:nvSpPr>
          <p:cNvPr id="10" name="Rounded Rectangle 5"/>
          <p:cNvSpPr/>
          <p:nvPr/>
        </p:nvSpPr>
        <p:spPr>
          <a:xfrm>
            <a:off x="1517860" y="965891"/>
            <a:ext cx="9144000" cy="4680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l-SI" sz="1400" strike="sngStrik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1825-5CAA-4121-9FF2-BB34AD46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51" y="313504"/>
            <a:ext cx="10264697" cy="1212102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SI" sz="4000" b="1" dirty="0" err="1">
                <a:solidFill>
                  <a:schemeClr val="accent2">
                    <a:lumMod val="50000"/>
                  </a:schemeClr>
                </a:solidFill>
              </a:rPr>
              <a:t>Glasb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kot</a:t>
            </a:r>
            <a:r>
              <a:rPr lang="en-SI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SI" sz="4000" b="1" dirty="0" err="1">
                <a:solidFill>
                  <a:schemeClr val="accent2">
                    <a:lumMod val="50000"/>
                  </a:schemeClr>
                </a:solidFill>
              </a:rPr>
              <a:t>terapij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SI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F767-FD08-4FEF-98B5-FE856CBD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6" y="1638794"/>
            <a:ext cx="11044052" cy="5070763"/>
          </a:xfr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r>
              <a:rPr lang="en-US" sz="1800" dirty="0"/>
              <a:t>U</a:t>
            </a:r>
            <a:r>
              <a:rPr lang="en-SI" sz="1800" dirty="0" err="1"/>
              <a:t>porabljajo</a:t>
            </a:r>
            <a:r>
              <a:rPr lang="en-SI" sz="1800" dirty="0"/>
              <a:t> za </a:t>
            </a:r>
            <a:r>
              <a:rPr lang="en-SI" sz="1800" dirty="0" err="1"/>
              <a:t>zmanjševanje</a:t>
            </a:r>
            <a:r>
              <a:rPr lang="en-SI" sz="1800" dirty="0"/>
              <a:t> </a:t>
            </a:r>
            <a:r>
              <a:rPr lang="en-SI" sz="1800" b="1" dirty="0" err="1"/>
              <a:t>motenj</a:t>
            </a:r>
            <a:r>
              <a:rPr lang="en-SI" sz="1800" b="1" dirty="0"/>
              <a:t> </a:t>
            </a:r>
            <a:r>
              <a:rPr lang="en-SI" sz="1800" b="1" dirty="0" err="1"/>
              <a:t>pozornosti</a:t>
            </a:r>
            <a:r>
              <a:rPr lang="en-SI" sz="1800" b="1" dirty="0"/>
              <a:t> in </a:t>
            </a:r>
            <a:r>
              <a:rPr lang="en-SI" sz="1800" b="1" dirty="0" err="1"/>
              <a:t>hiperaktivnosti</a:t>
            </a:r>
            <a:r>
              <a:rPr lang="en-SI" sz="1800" dirty="0"/>
              <a:t>.</a:t>
            </a:r>
          </a:p>
          <a:p>
            <a:r>
              <a:rPr lang="en-SI" sz="1800" dirty="0" err="1"/>
              <a:t>Uporablj</a:t>
            </a:r>
            <a:r>
              <a:rPr lang="en-US" sz="1800" dirty="0"/>
              <a:t>a se </a:t>
            </a:r>
            <a:r>
              <a:rPr lang="en-SI" sz="1800" b="1" dirty="0" err="1"/>
              <a:t>zvočne</a:t>
            </a:r>
            <a:r>
              <a:rPr lang="en-SI" sz="1800" b="1" dirty="0"/>
              <a:t> in </a:t>
            </a:r>
            <a:r>
              <a:rPr lang="en-SI" sz="1800" b="1" dirty="0" err="1"/>
              <a:t>gibalne</a:t>
            </a:r>
            <a:r>
              <a:rPr lang="en-SI" sz="1800" b="1" dirty="0"/>
              <a:t> </a:t>
            </a:r>
            <a:r>
              <a:rPr lang="en-SI" sz="1800" b="1" dirty="0" err="1"/>
              <a:t>kreacij</a:t>
            </a:r>
            <a:r>
              <a:rPr lang="en-US" sz="1800" b="1" dirty="0"/>
              <a:t>e</a:t>
            </a:r>
            <a:r>
              <a:rPr lang="en-SI" sz="1800" b="1" dirty="0"/>
              <a:t>, </a:t>
            </a:r>
            <a:r>
              <a:rPr lang="en-SI" sz="1800" b="1" dirty="0" err="1"/>
              <a:t>igre</a:t>
            </a:r>
            <a:r>
              <a:rPr lang="en-SI" sz="1800" b="1" dirty="0"/>
              <a:t> pantomime in </a:t>
            </a:r>
            <a:r>
              <a:rPr lang="en-SI" sz="1800" b="1" dirty="0" err="1"/>
              <a:t>ustvarjanje</a:t>
            </a:r>
            <a:r>
              <a:rPr lang="en-SI" sz="1800" b="1" dirty="0"/>
              <a:t> z </a:t>
            </a:r>
            <a:r>
              <a:rPr lang="en-SI" sz="1800" b="1" dirty="0" err="1"/>
              <a:t>izražanjem</a:t>
            </a:r>
            <a:r>
              <a:rPr lang="en-SI" sz="1800" b="1" dirty="0"/>
              <a:t> </a:t>
            </a:r>
            <a:r>
              <a:rPr lang="en-SI" sz="1800" b="1" dirty="0" err="1"/>
              <a:t>čustev</a:t>
            </a:r>
            <a:r>
              <a:rPr lang="en-SI" sz="1800" dirty="0"/>
              <a:t>.</a:t>
            </a:r>
          </a:p>
          <a:p>
            <a:r>
              <a:rPr lang="en-US" sz="1800" dirty="0"/>
              <a:t>S </a:t>
            </a:r>
            <a:r>
              <a:rPr lang="en-US" sz="1800" dirty="0" err="1"/>
              <a:t>pomočjo</a:t>
            </a:r>
            <a:r>
              <a:rPr lang="en-US" sz="1800" dirty="0"/>
              <a:t> </a:t>
            </a:r>
            <a:r>
              <a:rPr lang="en-US" sz="1800" b="1" dirty="0" err="1"/>
              <a:t>glasbe</a:t>
            </a:r>
            <a:r>
              <a:rPr lang="en-US" sz="1800" b="1" dirty="0"/>
              <a:t>, </a:t>
            </a:r>
            <a:r>
              <a:rPr lang="en-US" sz="1800" b="1" dirty="0" err="1"/>
              <a:t>glasbenega</a:t>
            </a:r>
            <a:r>
              <a:rPr lang="en-US" sz="1800" b="1" dirty="0"/>
              <a:t> </a:t>
            </a:r>
            <a:r>
              <a:rPr lang="en-US" sz="1800" b="1" dirty="0" err="1"/>
              <a:t>jezika</a:t>
            </a:r>
            <a:r>
              <a:rPr lang="en-US" sz="1800" b="1" dirty="0"/>
              <a:t> </a:t>
            </a:r>
            <a:r>
              <a:rPr lang="en-US" sz="1800" dirty="0" err="1"/>
              <a:t>spodbujamo</a:t>
            </a:r>
            <a:r>
              <a:rPr lang="en-US" sz="1800" dirty="0"/>
              <a:t> </a:t>
            </a:r>
            <a:r>
              <a:rPr lang="en-US" sz="1800" b="1" dirty="0" err="1"/>
              <a:t>komunikacijo</a:t>
            </a:r>
            <a:r>
              <a:rPr lang="en-US" sz="1800" b="1" dirty="0"/>
              <a:t> in </a:t>
            </a:r>
            <a:r>
              <a:rPr lang="en-US" sz="1800" b="1" dirty="0" err="1"/>
              <a:t>socialne</a:t>
            </a:r>
            <a:r>
              <a:rPr lang="en-US" sz="1800" b="1" dirty="0"/>
              <a:t> </a:t>
            </a:r>
            <a:r>
              <a:rPr lang="en-US" sz="1800" b="1" dirty="0" err="1"/>
              <a:t>veščine</a:t>
            </a:r>
            <a:r>
              <a:rPr lang="en-US" sz="1800" dirty="0"/>
              <a:t>. </a:t>
            </a:r>
            <a:endParaRPr lang="en-SI" sz="1800" dirty="0"/>
          </a:p>
          <a:p>
            <a:r>
              <a:rPr lang="en-US" sz="1800" dirty="0" err="1"/>
              <a:t>Spodbuja</a:t>
            </a:r>
            <a:r>
              <a:rPr lang="en-US" sz="1800" dirty="0"/>
              <a:t> in </a:t>
            </a:r>
            <a:r>
              <a:rPr lang="en-US" sz="1800" dirty="0" err="1"/>
              <a:t>razvija</a:t>
            </a:r>
            <a:r>
              <a:rPr lang="en-US" sz="1800" dirty="0"/>
              <a:t> </a:t>
            </a:r>
            <a:r>
              <a:rPr lang="en-SI" sz="1800" b="1" dirty="0" err="1"/>
              <a:t>koncentracij</a:t>
            </a:r>
            <a:r>
              <a:rPr lang="en-US" sz="1800" b="1" dirty="0"/>
              <a:t>o</a:t>
            </a:r>
            <a:r>
              <a:rPr lang="en-SI" sz="1800" b="1" dirty="0"/>
              <a:t>, </a:t>
            </a:r>
            <a:r>
              <a:rPr lang="en-SI" sz="1800" b="1" dirty="0" err="1"/>
              <a:t>ustvarjalnost</a:t>
            </a:r>
            <a:r>
              <a:rPr lang="en-SI" sz="1800" b="1" dirty="0"/>
              <a:t>, </a:t>
            </a:r>
            <a:r>
              <a:rPr lang="en-SI" sz="1800" b="1" dirty="0" err="1"/>
              <a:t>spomin</a:t>
            </a:r>
            <a:r>
              <a:rPr lang="en-SI" sz="1800" b="1" dirty="0"/>
              <a:t>, </a:t>
            </a:r>
            <a:r>
              <a:rPr lang="en-SI" sz="1800" b="1" dirty="0" err="1"/>
              <a:t>kritičn</a:t>
            </a:r>
            <a:r>
              <a:rPr lang="en-US" sz="1800" b="1" dirty="0"/>
              <a:t>o</a:t>
            </a:r>
            <a:r>
              <a:rPr lang="en-SI" sz="1800" b="1" dirty="0"/>
              <a:t> </a:t>
            </a:r>
            <a:r>
              <a:rPr lang="en-SI" sz="1800" b="1" dirty="0" err="1"/>
              <a:t>mišljenj</a:t>
            </a:r>
            <a:r>
              <a:rPr lang="en-US" sz="1800" b="1" dirty="0"/>
              <a:t>e</a:t>
            </a:r>
            <a:r>
              <a:rPr lang="en-SI" sz="1800" b="1" dirty="0"/>
              <a:t>, </a:t>
            </a:r>
            <a:r>
              <a:rPr lang="en-SI" sz="1800" b="1" dirty="0" err="1"/>
              <a:t>reševanj</a:t>
            </a:r>
            <a:r>
              <a:rPr lang="en-US" sz="1800" b="1" dirty="0"/>
              <a:t>e</a:t>
            </a:r>
            <a:r>
              <a:rPr lang="en-SI" sz="1800" b="1" dirty="0"/>
              <a:t> </a:t>
            </a:r>
            <a:r>
              <a:rPr lang="en-SI" sz="1800" b="1" dirty="0" err="1"/>
              <a:t>problemov</a:t>
            </a:r>
            <a:r>
              <a:rPr lang="en-US" sz="1800" b="1" dirty="0"/>
              <a:t>.</a:t>
            </a:r>
            <a:endParaRPr lang="en-SI" sz="1800" b="1" dirty="0"/>
          </a:p>
          <a:p>
            <a:r>
              <a:rPr lang="en-US" sz="1800" b="1" dirty="0"/>
              <a:t>Z</a:t>
            </a:r>
            <a:r>
              <a:rPr lang="en-SI" sz="1800" b="1" dirty="0" err="1"/>
              <a:t>adovolj</a:t>
            </a:r>
            <a:r>
              <a:rPr lang="en-US" sz="1800" b="1" dirty="0" err="1"/>
              <a:t>uje</a:t>
            </a:r>
            <a:r>
              <a:rPr lang="en-US" sz="1800" b="1" dirty="0"/>
              <a:t> </a:t>
            </a:r>
            <a:r>
              <a:rPr lang="en-SI" sz="1800" b="1" dirty="0" err="1"/>
              <a:t>potreb</a:t>
            </a:r>
            <a:r>
              <a:rPr lang="en-US" sz="1800" b="1" dirty="0"/>
              <a:t>e </a:t>
            </a:r>
            <a:r>
              <a:rPr lang="en-US" sz="1800" dirty="0"/>
              <a:t>(</a:t>
            </a:r>
            <a:r>
              <a:rPr lang="en-SI" sz="1800" dirty="0" err="1"/>
              <a:t>sprostitven</a:t>
            </a:r>
            <a:r>
              <a:rPr lang="en-US" sz="1800" dirty="0"/>
              <a:t>e</a:t>
            </a:r>
            <a:r>
              <a:rPr lang="en-SI" sz="1800" dirty="0"/>
              <a:t>, </a:t>
            </a:r>
            <a:r>
              <a:rPr lang="en-SI" sz="1800" dirty="0" err="1"/>
              <a:t>razvedriln</a:t>
            </a:r>
            <a:r>
              <a:rPr lang="en-US" sz="1800" dirty="0"/>
              <a:t>e</a:t>
            </a:r>
            <a:r>
              <a:rPr lang="en-SI" sz="1800" dirty="0"/>
              <a:t>, </a:t>
            </a:r>
            <a:r>
              <a:rPr lang="en-SI" sz="1800" dirty="0" err="1"/>
              <a:t>umetnišk</a:t>
            </a:r>
            <a:r>
              <a:rPr lang="en-US" sz="1800" dirty="0"/>
              <a:t>e</a:t>
            </a:r>
            <a:r>
              <a:rPr lang="en-SI" sz="1800" dirty="0"/>
              <a:t>, </a:t>
            </a:r>
            <a:r>
              <a:rPr lang="en-SI" sz="1800" dirty="0" err="1"/>
              <a:t>izobraževaln</a:t>
            </a:r>
            <a:r>
              <a:rPr lang="en-US" sz="1800" dirty="0"/>
              <a:t>e in </a:t>
            </a:r>
            <a:r>
              <a:rPr lang="en-SI" sz="1800" dirty="0" err="1"/>
              <a:t>terapevtsk</a:t>
            </a:r>
            <a:r>
              <a:rPr lang="en-US" sz="1800" dirty="0"/>
              <a:t>e).</a:t>
            </a:r>
            <a:endParaRPr lang="en-SI" sz="1800" dirty="0"/>
          </a:p>
          <a:p>
            <a:r>
              <a:rPr lang="en-SI" sz="1800" dirty="0" err="1"/>
              <a:t>Gibalno</a:t>
            </a:r>
            <a:r>
              <a:rPr lang="en-US" sz="1800" dirty="0"/>
              <a:t> in </a:t>
            </a:r>
            <a:r>
              <a:rPr lang="en-US" sz="1800" dirty="0" err="1"/>
              <a:t>glasbeno</a:t>
            </a:r>
            <a:r>
              <a:rPr lang="en-SI" sz="1800" dirty="0"/>
              <a:t> </a:t>
            </a:r>
            <a:r>
              <a:rPr lang="en-SI" sz="1800" b="1" dirty="0" err="1"/>
              <a:t>ustvarjanje</a:t>
            </a:r>
            <a:r>
              <a:rPr lang="en-SI" sz="1800" b="1" dirty="0"/>
              <a:t> </a:t>
            </a:r>
            <a:r>
              <a:rPr lang="en-SI" sz="1800" b="1" dirty="0" err="1"/>
              <a:t>aktivira</a:t>
            </a:r>
            <a:r>
              <a:rPr lang="en-SI" sz="1800" b="1" dirty="0"/>
              <a:t> </a:t>
            </a:r>
            <a:r>
              <a:rPr lang="en-SI" sz="1800" b="1" dirty="0" err="1"/>
              <a:t>motivacijske</a:t>
            </a:r>
            <a:r>
              <a:rPr lang="en-SI" sz="1800" b="1" dirty="0"/>
              <a:t>, </a:t>
            </a:r>
            <a:r>
              <a:rPr lang="en-SI" sz="1800" b="1" dirty="0" err="1"/>
              <a:t>čustvene</a:t>
            </a:r>
            <a:r>
              <a:rPr lang="en-SI" sz="1800" b="1" dirty="0"/>
              <a:t> in </a:t>
            </a:r>
            <a:r>
              <a:rPr lang="en-SI" sz="1800" b="1" dirty="0" err="1"/>
              <a:t>intelektualne</a:t>
            </a:r>
            <a:r>
              <a:rPr lang="en-SI" sz="1800" b="1" dirty="0"/>
              <a:t> </a:t>
            </a:r>
            <a:r>
              <a:rPr lang="en-SI" sz="1800" b="1" dirty="0" err="1"/>
              <a:t>procesov</a:t>
            </a:r>
            <a:r>
              <a:rPr lang="en-SI" sz="1800" dirty="0"/>
              <a:t>. </a:t>
            </a:r>
            <a:r>
              <a:rPr lang="en-SI" sz="1800" dirty="0" err="1"/>
              <a:t>Obenem</a:t>
            </a:r>
            <a:r>
              <a:rPr lang="en-SI" sz="1800" dirty="0"/>
              <a:t> </a:t>
            </a:r>
            <a:r>
              <a:rPr lang="en-SI" sz="1800" b="1" dirty="0" err="1"/>
              <a:t>sprošča</a:t>
            </a:r>
            <a:r>
              <a:rPr lang="en-SI" sz="1800" b="1" dirty="0"/>
              <a:t> in je </a:t>
            </a:r>
            <a:r>
              <a:rPr lang="en-SI" sz="1800" b="1" dirty="0" err="1"/>
              <a:t>igrivo</a:t>
            </a:r>
            <a:r>
              <a:rPr lang="en-SI" sz="1800" b="1" dirty="0"/>
              <a:t>.</a:t>
            </a:r>
          </a:p>
          <a:p>
            <a:r>
              <a:rPr lang="en-US" sz="1800" dirty="0"/>
              <a:t>V </a:t>
            </a:r>
            <a:r>
              <a:rPr lang="en-US" sz="1800" b="1" dirty="0" err="1"/>
              <a:t>glasbeni</a:t>
            </a:r>
            <a:r>
              <a:rPr lang="en-US" sz="1800" b="1" dirty="0"/>
              <a:t> </a:t>
            </a:r>
            <a:r>
              <a:rPr lang="en-US" sz="1800" dirty="0" err="1" smtClean="0"/>
              <a:t>kom</a:t>
            </a:r>
            <a:r>
              <a:rPr lang="sl-SI" sz="1800" dirty="0" smtClean="0"/>
              <a:t>u</a:t>
            </a:r>
            <a:r>
              <a:rPr lang="en-US" sz="1800" dirty="0" err="1" smtClean="0"/>
              <a:t>nikaciji</a:t>
            </a:r>
            <a:r>
              <a:rPr lang="en-US" sz="1800" dirty="0" smtClean="0"/>
              <a:t> </a:t>
            </a:r>
            <a:r>
              <a:rPr lang="en-US" sz="1800" dirty="0" err="1"/>
              <a:t>omogočamo</a:t>
            </a:r>
            <a:r>
              <a:rPr lang="en-US" sz="1800" dirty="0"/>
              <a:t> </a:t>
            </a:r>
            <a:r>
              <a:rPr lang="en-US" sz="1800" dirty="0" err="1"/>
              <a:t>osebnostni</a:t>
            </a:r>
            <a:r>
              <a:rPr lang="en-US" sz="1800" dirty="0"/>
              <a:t> </a:t>
            </a:r>
            <a:r>
              <a:rPr lang="en-US" sz="1800" dirty="0" err="1"/>
              <a:t>razvoj</a:t>
            </a:r>
            <a:r>
              <a:rPr lang="en-US" sz="1800" dirty="0"/>
              <a:t>, </a:t>
            </a:r>
            <a:r>
              <a:rPr lang="en-US" sz="1800" dirty="0" err="1"/>
              <a:t>razvoj</a:t>
            </a:r>
            <a:r>
              <a:rPr lang="en-US" sz="1800" dirty="0"/>
              <a:t> </a:t>
            </a:r>
            <a:r>
              <a:rPr lang="en-SI" sz="1800" dirty="0" err="1"/>
              <a:t>samozaupanja</a:t>
            </a:r>
            <a:r>
              <a:rPr lang="en-SI" sz="1800" dirty="0"/>
              <a:t>, </a:t>
            </a:r>
            <a:r>
              <a:rPr lang="en-SI" sz="1800" dirty="0" err="1"/>
              <a:t>emocionalne</a:t>
            </a:r>
            <a:r>
              <a:rPr lang="en-SI" sz="1800" dirty="0"/>
              <a:t> </a:t>
            </a:r>
            <a:r>
              <a:rPr lang="en-SI" sz="1800" dirty="0" err="1"/>
              <a:t>občutljivosti</a:t>
            </a:r>
            <a:r>
              <a:rPr lang="en-SI" sz="1800" dirty="0"/>
              <a:t>, </a:t>
            </a:r>
            <a:r>
              <a:rPr lang="en-SI" sz="1800" dirty="0" err="1"/>
              <a:t>pozitivne</a:t>
            </a:r>
            <a:r>
              <a:rPr lang="en-SI" sz="1800" dirty="0"/>
              <a:t> </a:t>
            </a:r>
            <a:r>
              <a:rPr lang="en-SI" sz="1800" dirty="0" err="1"/>
              <a:t>samopodobe</a:t>
            </a:r>
            <a:r>
              <a:rPr lang="en-SI" sz="1800" dirty="0"/>
              <a:t>, </a:t>
            </a:r>
            <a:r>
              <a:rPr lang="en-SI" sz="1800" dirty="0" err="1"/>
              <a:t>samoizražanja</a:t>
            </a:r>
            <a:r>
              <a:rPr lang="en-SI" sz="1800" dirty="0"/>
              <a:t>, </a:t>
            </a:r>
            <a:r>
              <a:rPr lang="en-SI" sz="1800" dirty="0" err="1"/>
              <a:t>medosebnih</a:t>
            </a:r>
            <a:r>
              <a:rPr lang="en-SI" sz="1800" dirty="0"/>
              <a:t> </a:t>
            </a:r>
            <a:r>
              <a:rPr lang="en-SI" sz="1800" dirty="0" err="1"/>
              <a:t>odnosov</a:t>
            </a:r>
            <a:r>
              <a:rPr lang="en-US" sz="1800" dirty="0"/>
              <a:t>. </a:t>
            </a:r>
            <a:endParaRPr lang="en-SI" sz="1800" dirty="0"/>
          </a:p>
          <a:p>
            <a:r>
              <a:rPr lang="en-US" sz="1800" dirty="0" err="1"/>
              <a:t>Otrok</a:t>
            </a:r>
            <a:r>
              <a:rPr lang="en-US" sz="1800" dirty="0"/>
              <a:t> </a:t>
            </a:r>
            <a:r>
              <a:rPr lang="en-US" sz="1800" dirty="0" err="1"/>
              <a:t>pridobiva</a:t>
            </a:r>
            <a:r>
              <a:rPr lang="en-US" sz="1800" dirty="0"/>
              <a:t> </a:t>
            </a:r>
            <a:r>
              <a:rPr lang="en-US" sz="1800" dirty="0" err="1"/>
              <a:t>sposobnosti</a:t>
            </a:r>
            <a:r>
              <a:rPr lang="en-US" sz="1800" dirty="0"/>
              <a:t> </a:t>
            </a:r>
            <a:r>
              <a:rPr lang="en-US" sz="1800" dirty="0" err="1"/>
              <a:t>tudi</a:t>
            </a:r>
            <a:r>
              <a:rPr lang="en-US" sz="1800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področjih</a:t>
            </a:r>
            <a:r>
              <a:rPr lang="en-US" sz="1800" dirty="0"/>
              <a:t> </a:t>
            </a:r>
            <a:r>
              <a:rPr lang="en-SI" sz="1800" dirty="0" err="1"/>
              <a:t>motorike</a:t>
            </a:r>
            <a:r>
              <a:rPr lang="en-SI" sz="1800" dirty="0"/>
              <a:t>, </a:t>
            </a:r>
            <a:r>
              <a:rPr lang="en-SI" sz="1800" dirty="0" err="1"/>
              <a:t>koordinacije</a:t>
            </a:r>
            <a:r>
              <a:rPr lang="en-SI" sz="1800" dirty="0"/>
              <a:t>, </a:t>
            </a:r>
            <a:r>
              <a:rPr lang="en-SI" sz="1800" dirty="0" err="1"/>
              <a:t>prostorske</a:t>
            </a:r>
            <a:r>
              <a:rPr lang="en-SI" sz="1800" dirty="0"/>
              <a:t> </a:t>
            </a:r>
            <a:r>
              <a:rPr lang="en-SI" sz="1800" dirty="0" err="1"/>
              <a:t>orientacije</a:t>
            </a:r>
            <a:r>
              <a:rPr lang="en-US" sz="1800" dirty="0"/>
              <a:t>.</a:t>
            </a:r>
            <a:endParaRPr lang="en-SI" sz="1800" dirty="0"/>
          </a:p>
          <a:p>
            <a:r>
              <a:rPr lang="en-US" sz="1800" b="1" dirty="0"/>
              <a:t>K</a:t>
            </a:r>
            <a:r>
              <a:rPr lang="en-SI" sz="1800" b="1" dirty="0" err="1"/>
              <a:t>omunikacijo</a:t>
            </a:r>
            <a:r>
              <a:rPr lang="en-SI" sz="1800" b="1" dirty="0"/>
              <a:t> </a:t>
            </a:r>
            <a:r>
              <a:rPr lang="en-SI" sz="1800" b="1" dirty="0" err="1"/>
              <a:t>spodbujamo</a:t>
            </a:r>
            <a:r>
              <a:rPr lang="en-SI" sz="1800" b="1" dirty="0"/>
              <a:t> </a:t>
            </a:r>
            <a:r>
              <a:rPr lang="en-SI" sz="1800" b="1" dirty="0" err="1"/>
              <a:t>prek</a:t>
            </a:r>
            <a:r>
              <a:rPr lang="en-SI" sz="1800" b="1" dirty="0"/>
              <a:t> </a:t>
            </a:r>
            <a:r>
              <a:rPr lang="en-SI" sz="1800" b="1" dirty="0" err="1"/>
              <a:t>igre</a:t>
            </a:r>
            <a:r>
              <a:rPr lang="en-SI" sz="1800" b="1" dirty="0"/>
              <a:t> </a:t>
            </a:r>
            <a:r>
              <a:rPr lang="en-SI" sz="1800" b="1" dirty="0" err="1"/>
              <a:t>dotika</a:t>
            </a:r>
            <a:r>
              <a:rPr lang="en-SI" sz="1800" b="1" dirty="0"/>
              <a:t>, </a:t>
            </a:r>
            <a:r>
              <a:rPr lang="en-SI" sz="1800" b="1" dirty="0" err="1"/>
              <a:t>humorja</a:t>
            </a:r>
            <a:r>
              <a:rPr lang="en-SI" sz="1800" b="1" dirty="0"/>
              <a:t>, </a:t>
            </a:r>
            <a:r>
              <a:rPr lang="en-SI" sz="1800" b="1" dirty="0" err="1"/>
              <a:t>medsebojnih</a:t>
            </a:r>
            <a:r>
              <a:rPr lang="en-SI" sz="1800" b="1" dirty="0"/>
              <a:t> </a:t>
            </a:r>
            <a:r>
              <a:rPr lang="en-SI" sz="1800" b="1" dirty="0" err="1"/>
              <a:t>gibalnih</a:t>
            </a:r>
            <a:r>
              <a:rPr lang="en-SI" sz="1800" b="1" dirty="0"/>
              <a:t> in </a:t>
            </a:r>
            <a:r>
              <a:rPr lang="en-SI" sz="1800" b="1" dirty="0" err="1"/>
              <a:t>glasbenih</a:t>
            </a:r>
            <a:r>
              <a:rPr lang="en-SI" sz="1800" b="1" dirty="0"/>
              <a:t> </a:t>
            </a:r>
            <a:r>
              <a:rPr lang="en-SI" sz="1800" b="1" dirty="0" err="1"/>
              <a:t>dialogov</a:t>
            </a:r>
            <a:r>
              <a:rPr lang="en-SI" sz="1800" b="1" dirty="0"/>
              <a:t> v </a:t>
            </a:r>
            <a:r>
              <a:rPr lang="en-SI" sz="1800" b="1" dirty="0" err="1"/>
              <a:t>parih</a:t>
            </a:r>
            <a:r>
              <a:rPr lang="en-SI" sz="1800" b="1" dirty="0"/>
              <a:t>, v </a:t>
            </a:r>
            <a:r>
              <a:rPr lang="en-SI" sz="1800" b="1" dirty="0" err="1"/>
              <a:t>manjši</a:t>
            </a:r>
            <a:r>
              <a:rPr lang="en-SI" sz="1800" b="1" dirty="0"/>
              <a:t> </a:t>
            </a:r>
            <a:r>
              <a:rPr lang="en-SI" sz="1800" b="1" dirty="0" err="1"/>
              <a:t>skupini</a:t>
            </a:r>
            <a:r>
              <a:rPr lang="en-SI" sz="1800" b="1" dirty="0"/>
              <a:t> in </a:t>
            </a:r>
            <a:r>
              <a:rPr lang="en-SI" sz="1800" b="1" dirty="0" err="1"/>
              <a:t>skupn</a:t>
            </a:r>
            <a:r>
              <a:rPr lang="en-US" sz="1800" b="1" dirty="0" err="1"/>
              <a:t>ih</a:t>
            </a:r>
            <a:r>
              <a:rPr lang="en-US" sz="1800" b="1" dirty="0"/>
              <a:t> </a:t>
            </a:r>
            <a:r>
              <a:rPr lang="en-US" sz="1800" b="1" dirty="0" err="1"/>
              <a:t>dejavnostih</a:t>
            </a:r>
            <a:r>
              <a:rPr lang="en-SI" sz="1800" b="1" dirty="0"/>
              <a:t>. </a:t>
            </a:r>
          </a:p>
          <a:p>
            <a:endParaRPr lang="en-SI" sz="1500" dirty="0"/>
          </a:p>
        </p:txBody>
      </p:sp>
    </p:spTree>
    <p:extLst>
      <p:ext uri="{BB962C8B-B14F-4D97-AF65-F5344CB8AC3E}">
        <p14:creationId xmlns:p14="http://schemas.microsoft.com/office/powerpoint/2010/main" val="35741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D8956E-7B70-44AF-BF89-5D1A6ED399D6}"/>
              </a:ext>
            </a:extLst>
          </p:cNvPr>
          <p:cNvSpPr txBox="1"/>
          <p:nvPr/>
        </p:nvSpPr>
        <p:spPr>
          <a:xfrm>
            <a:off x="674370" y="3108960"/>
            <a:ext cx="10721340" cy="3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I" dirty="0"/>
          </a:p>
        </p:txBody>
      </p:sp>
      <p:graphicFrame>
        <p:nvGraphicFramePr>
          <p:cNvPr id="87" name="Content Placeholder 7">
            <a:extLst>
              <a:ext uri="{FF2B5EF4-FFF2-40B4-BE49-F238E27FC236}">
                <a16:creationId xmlns:a16="http://schemas.microsoft.com/office/drawing/2014/main" id="{944DA624-DDAC-41EB-B9F3-684D0E224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069775"/>
              </p:ext>
            </p:extLst>
          </p:nvPr>
        </p:nvGraphicFramePr>
        <p:xfrm>
          <a:off x="3908224" y="607100"/>
          <a:ext cx="8073980" cy="522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978CDBB-69C3-47AE-8A36-BE9EE67392AE}"/>
              </a:ext>
            </a:extLst>
          </p:cNvPr>
          <p:cNvSpPr txBox="1"/>
          <p:nvPr/>
        </p:nvSpPr>
        <p:spPr>
          <a:xfrm>
            <a:off x="387826" y="607100"/>
            <a:ext cx="3233854" cy="4062651"/>
          </a:xfrm>
          <a:custGeom>
            <a:avLst/>
            <a:gdLst>
              <a:gd name="connsiteX0" fmla="*/ 0 w 3233854"/>
              <a:gd name="connsiteY0" fmla="*/ 0 h 3447098"/>
              <a:gd name="connsiteX1" fmla="*/ 3233854 w 3233854"/>
              <a:gd name="connsiteY1" fmla="*/ 0 h 3447098"/>
              <a:gd name="connsiteX2" fmla="*/ 3233854 w 3233854"/>
              <a:gd name="connsiteY2" fmla="*/ 3447098 h 3447098"/>
              <a:gd name="connsiteX3" fmla="*/ 0 w 3233854"/>
              <a:gd name="connsiteY3" fmla="*/ 3447098 h 3447098"/>
              <a:gd name="connsiteX4" fmla="*/ 0 w 3233854"/>
              <a:gd name="connsiteY4" fmla="*/ 0 h 344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854" h="3447098" fill="none" extrusionOk="0">
                <a:moveTo>
                  <a:pt x="0" y="0"/>
                </a:moveTo>
                <a:cubicBezTo>
                  <a:pt x="718875" y="-14931"/>
                  <a:pt x="2631108" y="31643"/>
                  <a:pt x="3233854" y="0"/>
                </a:cubicBezTo>
                <a:cubicBezTo>
                  <a:pt x="3340066" y="1304802"/>
                  <a:pt x="3123929" y="1978301"/>
                  <a:pt x="3233854" y="3447098"/>
                </a:cubicBezTo>
                <a:cubicBezTo>
                  <a:pt x="1897314" y="3385044"/>
                  <a:pt x="783570" y="3393395"/>
                  <a:pt x="0" y="3447098"/>
                </a:cubicBezTo>
                <a:cubicBezTo>
                  <a:pt x="-26706" y="1947096"/>
                  <a:pt x="-6715" y="1248772"/>
                  <a:pt x="0" y="0"/>
                </a:cubicBezTo>
                <a:close/>
              </a:path>
              <a:path w="3233854" h="3447098" stroke="0" extrusionOk="0">
                <a:moveTo>
                  <a:pt x="0" y="0"/>
                </a:moveTo>
                <a:cubicBezTo>
                  <a:pt x="430219" y="-5264"/>
                  <a:pt x="2795343" y="84467"/>
                  <a:pt x="3233854" y="0"/>
                </a:cubicBezTo>
                <a:cubicBezTo>
                  <a:pt x="3105681" y="1128492"/>
                  <a:pt x="3363004" y="2939649"/>
                  <a:pt x="3233854" y="3447098"/>
                </a:cubicBezTo>
                <a:cubicBezTo>
                  <a:pt x="2610613" y="3553418"/>
                  <a:pt x="337974" y="3439449"/>
                  <a:pt x="0" y="3447098"/>
                </a:cubicBezTo>
                <a:cubicBezTo>
                  <a:pt x="160128" y="1844150"/>
                  <a:pt x="25049" y="694037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sl-SI" sz="4000" b="1" dirty="0" err="1" smtClean="0">
                <a:solidFill>
                  <a:schemeClr val="accent2">
                    <a:lumMod val="50000"/>
                  </a:schemeClr>
                </a:solidFill>
              </a:rPr>
              <a:t>ibaln</a:t>
            </a:r>
            <a:r>
              <a:rPr lang="sl-SI" sz="4000" b="1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sl-SI" sz="4000" b="1" dirty="0" smtClean="0">
                <a:solidFill>
                  <a:schemeClr val="accent2">
                    <a:lumMod val="50000"/>
                  </a:schemeClr>
                </a:solidFill>
              </a:rPr>
              <a:t> dejavnosti in raziskovanje zvokov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EB01-6E40-4168-8E5A-ECB5D3DA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15" y="495359"/>
            <a:ext cx="3229803" cy="3128788"/>
          </a:xfrm>
          <a:custGeom>
            <a:avLst/>
            <a:gdLst>
              <a:gd name="connsiteX0" fmla="*/ 0 w 3229803"/>
              <a:gd name="connsiteY0" fmla="*/ 0 h 3128788"/>
              <a:gd name="connsiteX1" fmla="*/ 3229803 w 3229803"/>
              <a:gd name="connsiteY1" fmla="*/ 0 h 3128788"/>
              <a:gd name="connsiteX2" fmla="*/ 3229803 w 3229803"/>
              <a:gd name="connsiteY2" fmla="*/ 3128788 h 3128788"/>
              <a:gd name="connsiteX3" fmla="*/ 0 w 3229803"/>
              <a:gd name="connsiteY3" fmla="*/ 3128788 h 3128788"/>
              <a:gd name="connsiteX4" fmla="*/ 0 w 3229803"/>
              <a:gd name="connsiteY4" fmla="*/ 0 h 3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803" h="3128788" fill="none" extrusionOk="0">
                <a:moveTo>
                  <a:pt x="0" y="0"/>
                </a:moveTo>
                <a:cubicBezTo>
                  <a:pt x="1047543" y="98702"/>
                  <a:pt x="1930199" y="106074"/>
                  <a:pt x="3229803" y="0"/>
                </a:cubicBezTo>
                <a:cubicBezTo>
                  <a:pt x="3361839" y="635651"/>
                  <a:pt x="3197384" y="2680982"/>
                  <a:pt x="3229803" y="3128788"/>
                </a:cubicBezTo>
                <a:cubicBezTo>
                  <a:pt x="2038472" y="3035570"/>
                  <a:pt x="514119" y="3224938"/>
                  <a:pt x="0" y="3128788"/>
                </a:cubicBezTo>
                <a:cubicBezTo>
                  <a:pt x="153453" y="2806941"/>
                  <a:pt x="-133258" y="356295"/>
                  <a:pt x="0" y="0"/>
                </a:cubicBezTo>
                <a:close/>
              </a:path>
              <a:path w="3229803" h="3128788" stroke="0" extrusionOk="0">
                <a:moveTo>
                  <a:pt x="0" y="0"/>
                </a:moveTo>
                <a:cubicBezTo>
                  <a:pt x="1257625" y="120358"/>
                  <a:pt x="2175671" y="65356"/>
                  <a:pt x="3229803" y="0"/>
                </a:cubicBezTo>
                <a:cubicBezTo>
                  <a:pt x="3103804" y="448056"/>
                  <a:pt x="3315675" y="2044686"/>
                  <a:pt x="3229803" y="3128788"/>
                </a:cubicBezTo>
                <a:cubicBezTo>
                  <a:pt x="2216631" y="3108159"/>
                  <a:pt x="930814" y="2977592"/>
                  <a:pt x="0" y="3128788"/>
                </a:cubicBezTo>
                <a:cubicBezTo>
                  <a:pt x="-12148" y="1705965"/>
                  <a:pt x="129889" y="1177351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06112831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Rajalne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igre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plesi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S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317A-617B-4044-AFDA-D2295BE32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137" y="680225"/>
            <a:ext cx="7511791" cy="4822276"/>
          </a:xfrm>
          <a:custGeom>
            <a:avLst/>
            <a:gdLst>
              <a:gd name="connsiteX0" fmla="*/ 0 w 7511791"/>
              <a:gd name="connsiteY0" fmla="*/ 0 h 4822276"/>
              <a:gd name="connsiteX1" fmla="*/ 7511791 w 7511791"/>
              <a:gd name="connsiteY1" fmla="*/ 0 h 4822276"/>
              <a:gd name="connsiteX2" fmla="*/ 7511791 w 7511791"/>
              <a:gd name="connsiteY2" fmla="*/ 4822276 h 4822276"/>
              <a:gd name="connsiteX3" fmla="*/ 0 w 7511791"/>
              <a:gd name="connsiteY3" fmla="*/ 4822276 h 4822276"/>
              <a:gd name="connsiteX4" fmla="*/ 0 w 7511791"/>
              <a:gd name="connsiteY4" fmla="*/ 0 h 48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1791" h="4822276" fill="none" extrusionOk="0">
                <a:moveTo>
                  <a:pt x="0" y="0"/>
                </a:moveTo>
                <a:cubicBezTo>
                  <a:pt x="1324707" y="-104749"/>
                  <a:pt x="3799394" y="17626"/>
                  <a:pt x="7511791" y="0"/>
                </a:cubicBezTo>
                <a:cubicBezTo>
                  <a:pt x="7519890" y="1990928"/>
                  <a:pt x="7496579" y="2981624"/>
                  <a:pt x="7511791" y="4822276"/>
                </a:cubicBezTo>
                <a:cubicBezTo>
                  <a:pt x="5783768" y="4908789"/>
                  <a:pt x="3289218" y="4696850"/>
                  <a:pt x="0" y="4822276"/>
                </a:cubicBezTo>
                <a:cubicBezTo>
                  <a:pt x="7770" y="2700375"/>
                  <a:pt x="-35096" y="2141956"/>
                  <a:pt x="0" y="0"/>
                </a:cubicBezTo>
                <a:close/>
              </a:path>
              <a:path w="7511791" h="4822276" stroke="0" extrusionOk="0">
                <a:moveTo>
                  <a:pt x="0" y="0"/>
                </a:moveTo>
                <a:cubicBezTo>
                  <a:pt x="2313855" y="46053"/>
                  <a:pt x="5885624" y="-72736"/>
                  <a:pt x="7511791" y="0"/>
                </a:cubicBezTo>
                <a:cubicBezTo>
                  <a:pt x="7556057" y="2342832"/>
                  <a:pt x="7621418" y="2543968"/>
                  <a:pt x="7511791" y="4822276"/>
                </a:cubicBezTo>
                <a:cubicBezTo>
                  <a:pt x="4769797" y="4838097"/>
                  <a:pt x="2122999" y="4725319"/>
                  <a:pt x="0" y="4822276"/>
                </a:cubicBezTo>
                <a:cubicBezTo>
                  <a:pt x="142618" y="3811518"/>
                  <a:pt x="-135618" y="1498564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261201940">
                  <ask:type>
                    <ask:lineSketchCurved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lvl="0">
              <a:buNone/>
            </a:pPr>
            <a:r>
              <a:rPr lang="en-US" sz="2400" dirty="0"/>
              <a:t>So </a:t>
            </a:r>
            <a:r>
              <a:rPr lang="en-US" sz="2400" dirty="0" err="1"/>
              <a:t>skupinska</a:t>
            </a:r>
            <a:r>
              <a:rPr lang="en-US" sz="2400" dirty="0"/>
              <a:t> </a:t>
            </a:r>
            <a:r>
              <a:rPr lang="en-US" sz="2400" dirty="0" err="1"/>
              <a:t>dejavnost</a:t>
            </a:r>
            <a:r>
              <a:rPr lang="en-US" sz="2400" dirty="0"/>
              <a:t>.</a:t>
            </a:r>
          </a:p>
          <a:p>
            <a:pPr marL="0" lvl="0">
              <a:buNone/>
            </a:pPr>
            <a:r>
              <a:rPr lang="en-US" sz="2400" dirty="0" err="1"/>
              <a:t>Otroke</a:t>
            </a:r>
            <a:r>
              <a:rPr lang="en-US" sz="2400" dirty="0"/>
              <a:t> </a:t>
            </a:r>
            <a:r>
              <a:rPr lang="sl-SI" sz="2400" b="1" dirty="0"/>
              <a:t>sprostijo in povezujejo med seboj. </a:t>
            </a:r>
            <a:endParaRPr lang="en-SI" sz="2400" b="1" dirty="0"/>
          </a:p>
          <a:p>
            <a:pPr marL="0" lvl="0">
              <a:buNone/>
            </a:pPr>
            <a:r>
              <a:rPr lang="en-US" sz="2400" dirty="0"/>
              <a:t>O</a:t>
            </a:r>
            <a:r>
              <a:rPr lang="en-SI" sz="2400" dirty="0" err="1"/>
              <a:t>troka</a:t>
            </a:r>
            <a:r>
              <a:rPr lang="en-SI" sz="2400" dirty="0"/>
              <a:t> z ADHD </a:t>
            </a:r>
            <a:r>
              <a:rPr lang="en-SI" sz="2400" dirty="0" err="1"/>
              <a:t>motnjo</a:t>
            </a:r>
            <a:r>
              <a:rPr lang="en-SI" sz="2400" dirty="0"/>
              <a:t> </a:t>
            </a:r>
            <a:r>
              <a:rPr lang="en-SI" sz="2400" dirty="0" err="1"/>
              <a:t>pritegnejo</a:t>
            </a:r>
            <a:r>
              <a:rPr lang="en-US" sz="2400" dirty="0"/>
              <a:t>:</a:t>
            </a:r>
          </a:p>
          <a:p>
            <a:pPr marL="114300" indent="-342900"/>
            <a:r>
              <a:rPr lang="en-SI" sz="2400" b="1" dirty="0"/>
              <a:t>so </a:t>
            </a:r>
            <a:r>
              <a:rPr lang="en-SI" sz="2400" b="1" dirty="0" err="1"/>
              <a:t>ritmične</a:t>
            </a:r>
            <a:r>
              <a:rPr lang="en-SI" sz="2400" b="1" dirty="0"/>
              <a:t> in </a:t>
            </a:r>
            <a:r>
              <a:rPr lang="en-SI" sz="2400" b="1" dirty="0" err="1"/>
              <a:t>igrive</a:t>
            </a:r>
            <a:r>
              <a:rPr lang="en-SI" sz="2400" dirty="0"/>
              <a:t>, </a:t>
            </a:r>
            <a:endParaRPr lang="en-US" sz="2400" dirty="0"/>
          </a:p>
          <a:p>
            <a:pPr marL="114300" indent="-342900"/>
            <a:r>
              <a:rPr lang="en-SI" sz="2400" dirty="0" err="1"/>
              <a:t>ga</a:t>
            </a:r>
            <a:r>
              <a:rPr lang="en-SI" sz="2400" dirty="0"/>
              <a:t> </a:t>
            </a:r>
            <a:r>
              <a:rPr lang="en-SI" sz="2400" b="1" dirty="0" err="1"/>
              <a:t>povezujejo</a:t>
            </a:r>
            <a:r>
              <a:rPr lang="en-SI" sz="2400" b="1" dirty="0"/>
              <a:t> z </a:t>
            </a:r>
            <a:r>
              <a:rPr lang="en-SI" sz="2400" b="1" dirty="0" err="1"/>
              <a:t>drugimi</a:t>
            </a:r>
            <a:r>
              <a:rPr lang="en-SI" sz="2400" b="1" dirty="0"/>
              <a:t> </a:t>
            </a:r>
            <a:r>
              <a:rPr lang="en-SI" sz="2400" b="1" dirty="0" err="1"/>
              <a:t>ob</a:t>
            </a:r>
            <a:r>
              <a:rPr lang="en-SI" sz="2400" b="1" dirty="0"/>
              <a:t> </a:t>
            </a:r>
            <a:r>
              <a:rPr lang="en-SI" sz="2400" b="1" dirty="0" err="1"/>
              <a:t>skupnem</a:t>
            </a:r>
            <a:r>
              <a:rPr lang="en-SI" sz="2400" b="1" dirty="0"/>
              <a:t> </a:t>
            </a:r>
            <a:r>
              <a:rPr lang="en-SI" sz="2400" b="1" dirty="0" err="1"/>
              <a:t>plesu</a:t>
            </a:r>
            <a:r>
              <a:rPr lang="en-SI" sz="2400" dirty="0"/>
              <a:t>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Ob </a:t>
            </a:r>
            <a:r>
              <a:rPr lang="en-US" sz="2400" b="1" dirty="0" err="1"/>
              <a:t>njih</a:t>
            </a:r>
            <a:r>
              <a:rPr lang="en-US" sz="2400" b="1" dirty="0"/>
              <a:t> r</a:t>
            </a:r>
            <a:r>
              <a:rPr lang="en-SI" sz="2400" b="1" dirty="0" err="1"/>
              <a:t>azvija</a:t>
            </a:r>
            <a:r>
              <a:rPr lang="en-SI" sz="2400" b="1" dirty="0"/>
              <a:t> </a:t>
            </a:r>
            <a:r>
              <a:rPr lang="en-SI" sz="2400" b="1" dirty="0" err="1"/>
              <a:t>umske</a:t>
            </a:r>
            <a:r>
              <a:rPr lang="en-SI" sz="2400" b="1" dirty="0"/>
              <a:t> </a:t>
            </a:r>
            <a:r>
              <a:rPr lang="en-SI" sz="2400" b="1" dirty="0" err="1"/>
              <a:t>sposobnosti</a:t>
            </a:r>
            <a:r>
              <a:rPr lang="en-SI" sz="2400" b="1" dirty="0"/>
              <a:t>,</a:t>
            </a:r>
            <a:r>
              <a:rPr lang="en-US" sz="2400" b="1" dirty="0"/>
              <a:t> </a:t>
            </a:r>
            <a:r>
              <a:rPr lang="en-SI" sz="2400" b="1" dirty="0" err="1"/>
              <a:t>ritmičnost</a:t>
            </a:r>
            <a:r>
              <a:rPr lang="en-SI" sz="2400" b="1" dirty="0"/>
              <a:t> </a:t>
            </a:r>
            <a:r>
              <a:rPr lang="en-SI" sz="2400" b="1" dirty="0" err="1"/>
              <a:t>usvaja</a:t>
            </a:r>
            <a:r>
              <a:rPr lang="en-SI" sz="2400" b="1" dirty="0"/>
              <a:t> </a:t>
            </a:r>
            <a:r>
              <a:rPr lang="en-SI" sz="2400" b="1" dirty="0" err="1"/>
              <a:t>gibalne</a:t>
            </a:r>
            <a:r>
              <a:rPr lang="en-SI" sz="2400" b="1" dirty="0"/>
              <a:t> </a:t>
            </a:r>
            <a:r>
              <a:rPr lang="en-SI" sz="2400" b="1" dirty="0" err="1"/>
              <a:t>sheme</a:t>
            </a:r>
            <a:r>
              <a:rPr lang="en-SI" sz="2400" b="1" dirty="0"/>
              <a:t> </a:t>
            </a:r>
            <a:r>
              <a:rPr lang="en-SI" sz="2400" b="1" dirty="0" err="1"/>
              <a:t>ter</a:t>
            </a:r>
            <a:r>
              <a:rPr lang="en-SI" sz="2400" b="1" dirty="0"/>
              <a:t> </a:t>
            </a:r>
            <a:r>
              <a:rPr lang="en-SI" sz="2400" b="1" dirty="0" err="1"/>
              <a:t>koordinacijo</a:t>
            </a:r>
            <a:r>
              <a:rPr lang="en-SI" sz="2400" b="1" dirty="0"/>
              <a:t> </a:t>
            </a:r>
            <a:r>
              <a:rPr lang="en-SI" sz="2400" b="1" dirty="0" err="1"/>
              <a:t>gibov</a:t>
            </a:r>
            <a:r>
              <a:rPr lang="en-SI" sz="2400" dirty="0"/>
              <a:t>.</a:t>
            </a:r>
            <a:endParaRPr lang="en-US" sz="2400" dirty="0"/>
          </a:p>
          <a:p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18147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0C7D-E7AB-420A-8FBC-9A80FEAD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r>
              <a:rPr lang="en-US" dirty="0"/>
              <a:t>ZVOČNO-GIBALNE USTVARJALNICE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985CE0-946E-455F-995B-97CA9D124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38727"/>
            <a:ext cx="5181600" cy="343823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400" dirty="0"/>
              <a:t>ŽIVALI 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1900" dirty="0"/>
              <a:t>(MEDVED, LAHKONOGA LISICA, SPOTIKAJOČA SE </a:t>
            </a:r>
            <a:r>
              <a:rPr lang="sl-SI" sz="1900" dirty="0" smtClean="0"/>
              <a:t> </a:t>
            </a:r>
          </a:p>
          <a:p>
            <a:pPr marL="0" indent="0">
              <a:buNone/>
            </a:pPr>
            <a:r>
              <a:rPr lang="sl-SI" sz="1900" dirty="0"/>
              <a:t> </a:t>
            </a:r>
            <a:r>
              <a:rPr lang="sl-SI" sz="1900" dirty="0" smtClean="0"/>
              <a:t>   </a:t>
            </a:r>
            <a:r>
              <a:rPr lang="en-US" sz="1900" dirty="0" smtClean="0"/>
              <a:t>STONOGA</a:t>
            </a:r>
            <a:r>
              <a:rPr lang="en-US" sz="1900" dirty="0"/>
              <a:t>)</a:t>
            </a:r>
          </a:p>
          <a:p>
            <a:r>
              <a:rPr lang="en-US" sz="2400" dirty="0"/>
              <a:t>GIBANJE OB SKLADBAH RESNE GLASBE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</a:t>
            </a:r>
            <a:r>
              <a:rPr lang="en-US" sz="2000" dirty="0" smtClean="0"/>
              <a:t>(</a:t>
            </a:r>
            <a:r>
              <a:rPr lang="en-US" sz="2000" dirty="0"/>
              <a:t>BREZ PRIPOMOČKOV, S PRIPOMOČKI)</a:t>
            </a:r>
          </a:p>
          <a:p>
            <a:r>
              <a:rPr lang="en-US" sz="2400" dirty="0"/>
              <a:t>INDIJANSKI PLES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5E71-B0BF-41A7-8F45-54585927E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38727"/>
            <a:ext cx="5181600" cy="343823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2400" dirty="0"/>
              <a:t>VETER</a:t>
            </a:r>
          </a:p>
          <a:p>
            <a:r>
              <a:rPr lang="en-US" sz="2400" dirty="0"/>
              <a:t>VREMENSKA POROČILA</a:t>
            </a:r>
          </a:p>
          <a:p>
            <a:r>
              <a:rPr lang="en-US" sz="2400" dirty="0"/>
              <a:t>OGENJ</a:t>
            </a:r>
          </a:p>
          <a:p>
            <a:r>
              <a:rPr lang="en-US" sz="2400" dirty="0"/>
              <a:t>VELIKANI, POŠASTI,</a:t>
            </a:r>
          </a:p>
          <a:p>
            <a:r>
              <a:rPr lang="en-US" sz="2400" dirty="0"/>
              <a:t>DROBCENE ŽIVALI</a:t>
            </a:r>
          </a:p>
          <a:p>
            <a:r>
              <a:rPr lang="en-US" sz="2400" dirty="0"/>
              <a:t>ČAROVNICA</a:t>
            </a:r>
          </a:p>
          <a:p>
            <a:r>
              <a:rPr lang="en-US" sz="2400" dirty="0"/>
              <a:t>VILA</a:t>
            </a:r>
          </a:p>
          <a:p>
            <a:r>
              <a:rPr lang="en-US" sz="2400" dirty="0"/>
              <a:t>ŠEPAVI DEDEK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8C424-D040-4F7E-B009-571258AE11BC}"/>
              </a:ext>
            </a:extLst>
          </p:cNvPr>
          <p:cNvSpPr txBox="1"/>
          <p:nvPr/>
        </p:nvSpPr>
        <p:spPr>
          <a:xfrm>
            <a:off x="641268" y="1761996"/>
            <a:ext cx="10379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PREIZKUŠANJE ZVOČNOSTI OKOLICE IN GLASBIL.</a:t>
            </a:r>
          </a:p>
          <a:p>
            <a:r>
              <a:rPr lang="en-US" sz="2400" dirty="0"/>
              <a:t>USTVARJANJE ZVOČNE IN ZVOČNO-GIBALNE SLIKE (POSAMEZNO ALI </a:t>
            </a:r>
            <a:r>
              <a:rPr lang="en-US" sz="2400" b="1" dirty="0"/>
              <a:t>SKUPINSKO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3AF5-2F03-4B80-B0AA-CDD837349DE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IGRE</a:t>
            </a:r>
            <a:endParaRPr lang="en-S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1788-6948-4D5B-9D50-D9046E30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ODMEV</a:t>
            </a:r>
          </a:p>
          <a:p>
            <a:r>
              <a:rPr lang="en-US" dirty="0"/>
              <a:t>POZDRAV</a:t>
            </a:r>
          </a:p>
          <a:p>
            <a:r>
              <a:rPr lang="en-US" dirty="0"/>
              <a:t>POGOVOR</a:t>
            </a:r>
          </a:p>
          <a:p>
            <a:r>
              <a:rPr lang="en-US" dirty="0"/>
              <a:t>TELEFONČEK</a:t>
            </a:r>
          </a:p>
          <a:p>
            <a:r>
              <a:rPr lang="en-US" dirty="0"/>
              <a:t>TA, TA, TI, TI</a:t>
            </a:r>
          </a:p>
          <a:p>
            <a:r>
              <a:rPr lang="en-US" dirty="0"/>
              <a:t>ŠKRATEK (TIHO, GLASNO)</a:t>
            </a:r>
          </a:p>
          <a:p>
            <a:r>
              <a:rPr lang="en-US" dirty="0"/>
              <a:t>ŽIVALI V HIŠKO (GIBANJE OB SLIŠANEM RITMIČNEM MOTIVU ALI ZVOKU GLASBILA)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094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0D39-31E2-46F0-BD4C-42E5FBFD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/>
              <a:t>IGRE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693C-1333-4F1B-B94F-5428C4923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5"/>
            <a:ext cx="10515600" cy="4939178"/>
          </a:xfr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/>
              <a:t>TA, TA, TI, </a:t>
            </a:r>
            <a:r>
              <a:rPr lang="en-US" dirty="0" smtClean="0"/>
              <a:t>TI</a:t>
            </a:r>
            <a:r>
              <a:rPr lang="sl-SI" dirty="0" smtClean="0"/>
              <a:t>, ...,</a:t>
            </a:r>
            <a:r>
              <a:rPr lang="en-US" dirty="0" smtClean="0"/>
              <a:t> </a:t>
            </a:r>
            <a:r>
              <a:rPr lang="en-US" dirty="0"/>
              <a:t>DOLGI, KRATKI </a:t>
            </a:r>
            <a:r>
              <a:rPr lang="sl-SI" dirty="0" smtClean="0"/>
              <a:t>ZVOKI</a:t>
            </a:r>
            <a:r>
              <a:rPr lang="en-US" dirty="0" smtClean="0"/>
              <a:t>, </a:t>
            </a:r>
            <a:r>
              <a:rPr lang="en-US" dirty="0"/>
              <a:t>POUDARJENE DOBE,..).</a:t>
            </a:r>
          </a:p>
          <a:p>
            <a:r>
              <a:rPr lang="en-US" dirty="0"/>
              <a:t>IGRA S KROGI </a:t>
            </a:r>
          </a:p>
          <a:p>
            <a:endParaRPr lang="en-US" dirty="0"/>
          </a:p>
          <a:p>
            <a:r>
              <a:rPr lang="sl-SI" sz="2000" dirty="0">
                <a:hlinkClick r:id="rId2"/>
              </a:rPr>
              <a:t>https://www.youtube.com/watch?reload=9&amp;v=Hooeo1DXX3A&amp;ab_channel=Mar%C3%ADaJos%C3%A9S%C3%A1nchezParra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http://www.musicplaystudios.com/rhythm-kids/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https://www.youtube.com/watch?v=5oQLysqowxY&amp;ab_channel=Mar%C3%ADaJos%C3%A9S%C3%A1nchezParra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https://www.youtube.com/watch?v=FH2v7qGLX_k&amp;ab_channel=Mar%C3%ADaJos%C3%A9S%C3%A1nchezParra</a:t>
            </a:r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6DD203-8149-4160-95C3-958844BCC293}"/>
              </a:ext>
            </a:extLst>
          </p:cNvPr>
          <p:cNvSpPr/>
          <p:nvPr/>
        </p:nvSpPr>
        <p:spPr>
          <a:xfrm>
            <a:off x="4668644" y="1851103"/>
            <a:ext cx="613317" cy="57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C5B498-BD0B-4FE1-ACD0-8DD187296C11}"/>
              </a:ext>
            </a:extLst>
          </p:cNvPr>
          <p:cNvSpPr/>
          <p:nvPr/>
        </p:nvSpPr>
        <p:spPr>
          <a:xfrm>
            <a:off x="5586761" y="1984917"/>
            <a:ext cx="323385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8391C3-B84A-4629-908C-461054B63425}"/>
              </a:ext>
            </a:extLst>
          </p:cNvPr>
          <p:cNvSpPr/>
          <p:nvPr/>
        </p:nvSpPr>
        <p:spPr>
          <a:xfrm>
            <a:off x="6053253" y="2007220"/>
            <a:ext cx="323385" cy="312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446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782C9-17C0-4A8C-9C50-ACA1E717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b="1" dirty="0"/>
              <a:t>IZKUŠNJE Z ADHD MOTNJAMI PRI UČENCIH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DD03-8129-4065-9A66-BB54E8DD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652" y="1349298"/>
            <a:ext cx="6356348" cy="5363736"/>
          </a:xfrm>
          <a:solidFill>
            <a:schemeClr val="tx1">
              <a:lumMod val="95000"/>
            </a:schemeClr>
          </a:solidFill>
        </p:spPr>
        <p:txBody>
          <a:bodyPr anchor="ctr">
            <a:normAutofit fontScale="32500" lnSpcReduction="20000"/>
          </a:bodyPr>
          <a:lstStyle/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 err="1">
                <a:solidFill>
                  <a:schemeClr val="bg1"/>
                </a:solidFill>
                <a:highlight>
                  <a:srgbClr val="E1E1E7"/>
                </a:highlight>
              </a:rPr>
              <a:t>Stik</a:t>
            </a:r>
            <a:r>
              <a:rPr lang="en-US" sz="6400" dirty="0">
                <a:solidFill>
                  <a:schemeClr val="bg1"/>
                </a:solidFill>
                <a:highlight>
                  <a:srgbClr val="E1E1E7"/>
                </a:highlight>
              </a:rPr>
              <a:t> </a:t>
            </a:r>
            <a:r>
              <a:rPr lang="en-US" sz="6400" b="1" dirty="0">
                <a:solidFill>
                  <a:schemeClr val="bg1"/>
                </a:solidFill>
                <a:highlight>
                  <a:srgbClr val="E1E1E7"/>
                </a:highlight>
              </a:rPr>
              <a:t>s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1E1E7"/>
                </a:highlight>
              </a:rPr>
              <a:t>šestimi</a:t>
            </a:r>
            <a:r>
              <a:rPr lang="en-US" sz="6400" b="1" dirty="0">
                <a:solidFill>
                  <a:schemeClr val="bg1"/>
                </a:solidFill>
                <a:highlight>
                  <a:srgbClr val="E1E1E7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1E1E7"/>
                </a:highlight>
              </a:rPr>
              <a:t>učenci</a:t>
            </a:r>
            <a:r>
              <a:rPr lang="en-US" sz="6400" b="1" dirty="0">
                <a:solidFill>
                  <a:schemeClr val="bg1"/>
                </a:solidFill>
                <a:highlight>
                  <a:srgbClr val="E1E1E7"/>
                </a:highlight>
              </a:rPr>
              <a:t> z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1E1E7"/>
                </a:highlight>
              </a:rPr>
              <a:t>motnjami</a:t>
            </a:r>
            <a:r>
              <a:rPr lang="en-US" sz="6400" b="1" dirty="0">
                <a:solidFill>
                  <a:schemeClr val="bg1"/>
                </a:solidFill>
                <a:highlight>
                  <a:srgbClr val="E1E1E7"/>
                </a:highlight>
              </a:rPr>
              <a:t> ADHD.</a:t>
            </a:r>
          </a:p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Vsak</a:t>
            </a:r>
            <a:r>
              <a:rPr lang="en-US" sz="6400" dirty="0">
                <a:solidFill>
                  <a:schemeClr val="bg1"/>
                </a:solidFill>
                <a:highlight>
                  <a:srgbClr val="C7B6DA"/>
                </a:highlight>
              </a:rPr>
              <a:t> od </a:t>
            </a:r>
            <a:r>
              <a:rPr lang="en-US" sz="6400" dirty="0" err="1">
                <a:solidFill>
                  <a:schemeClr val="bg1"/>
                </a:solidFill>
                <a:highlight>
                  <a:srgbClr val="C7B6DA"/>
                </a:highlight>
              </a:rPr>
              <a:t>njih</a:t>
            </a:r>
            <a:r>
              <a:rPr lang="en-US" sz="64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6400" dirty="0" err="1">
                <a:solidFill>
                  <a:schemeClr val="bg1"/>
                </a:solidFill>
                <a:highlight>
                  <a:srgbClr val="C7B6DA"/>
                </a:highlight>
              </a:rPr>
              <a:t>zelo</a:t>
            </a:r>
            <a:r>
              <a:rPr lang="en-US" sz="6400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sl-SI" sz="6400" b="1" dirty="0" smtClean="0">
                <a:solidFill>
                  <a:schemeClr val="bg1"/>
                </a:solidFill>
                <a:highlight>
                  <a:srgbClr val="C7B6DA"/>
                </a:highlight>
              </a:rPr>
              <a:t>drugačen</a:t>
            </a:r>
            <a:r>
              <a:rPr lang="en-US" sz="6400" dirty="0" smtClean="0">
                <a:solidFill>
                  <a:schemeClr val="bg1"/>
                </a:solidFill>
                <a:highlight>
                  <a:srgbClr val="C7B6DA"/>
                </a:highlight>
              </a:rPr>
              <a:t>.</a:t>
            </a:r>
            <a:endParaRPr lang="en-US" sz="6400" dirty="0">
              <a:solidFill>
                <a:schemeClr val="bg1"/>
              </a:solidFill>
              <a:highlight>
                <a:srgbClr val="C7B6DA"/>
              </a:highlight>
            </a:endParaRPr>
          </a:p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N</a:t>
            </a:r>
            <a:r>
              <a:rPr lang="sl-SI" sz="6400" b="1" dirty="0" err="1" smtClean="0">
                <a:solidFill>
                  <a:schemeClr val="bg1"/>
                </a:solidFill>
                <a:highlight>
                  <a:srgbClr val="E2D9EB"/>
                </a:highlight>
              </a:rPr>
              <a:t>ihče</a:t>
            </a:r>
            <a:r>
              <a:rPr lang="en-US" sz="64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z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motnjami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agresije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,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temveč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nemirni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, 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s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težavami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pozornosti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,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nenehno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v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gibanju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ali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  <a:highlight>
                  <a:srgbClr val="E2D9EB"/>
                </a:highlight>
              </a:rPr>
              <a:t>i</a:t>
            </a:r>
            <a:r>
              <a:rPr lang="sl-SI" sz="6400" dirty="0" err="1" smtClean="0">
                <a:solidFill>
                  <a:schemeClr val="bg1"/>
                </a:solidFill>
                <a:highlight>
                  <a:srgbClr val="E2D9EB"/>
                </a:highlight>
              </a:rPr>
              <a:t>skanju</a:t>
            </a:r>
            <a:r>
              <a:rPr lang="en-US" sz="6400" dirty="0" smtClean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pozornost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pri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učitelju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in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sošolcih</a:t>
            </a:r>
            <a:r>
              <a:rPr lang="en-US" sz="6400" b="1" dirty="0">
                <a:solidFill>
                  <a:schemeClr val="bg1"/>
                </a:solidFill>
              </a:rPr>
              <a:t>.</a:t>
            </a:r>
          </a:p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 err="1">
                <a:solidFill>
                  <a:schemeClr val="bg1"/>
                </a:solidFill>
                <a:highlight>
                  <a:srgbClr val="D2C5E1"/>
                </a:highlight>
              </a:rPr>
              <a:t>Prisrčni</a:t>
            </a:r>
            <a:r>
              <a:rPr lang="en-US" sz="6400" b="1" dirty="0">
                <a:solidFill>
                  <a:schemeClr val="bg1"/>
                </a:solidFill>
                <a:highlight>
                  <a:srgbClr val="D2C5E1"/>
                </a:highlight>
              </a:rPr>
              <a:t>,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D2C5E1"/>
                </a:highlight>
              </a:rPr>
              <a:t>odkritosrčni</a:t>
            </a:r>
            <a:r>
              <a:rPr lang="en-US" sz="6400" b="1" dirty="0">
                <a:solidFill>
                  <a:schemeClr val="bg1"/>
                </a:solidFill>
                <a:highlight>
                  <a:srgbClr val="D2C5E1"/>
                </a:highlight>
              </a:rPr>
              <a:t>, </a:t>
            </a:r>
            <a:r>
              <a:rPr lang="en-US" sz="6400" dirty="0" err="1">
                <a:solidFill>
                  <a:schemeClr val="bg1"/>
                </a:solidFill>
                <a:highlight>
                  <a:srgbClr val="D2C5E1"/>
                </a:highlight>
              </a:rPr>
              <a:t>vendar</a:t>
            </a:r>
            <a:r>
              <a:rPr lang="en-US" sz="6400" b="1" dirty="0">
                <a:solidFill>
                  <a:schemeClr val="bg1"/>
                </a:solidFill>
                <a:highlight>
                  <a:srgbClr val="D2C5E1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D2C5E1"/>
                </a:highlight>
              </a:rPr>
              <a:t>nemirni</a:t>
            </a:r>
            <a:r>
              <a:rPr lang="en-US" sz="6400" b="1" dirty="0">
                <a:solidFill>
                  <a:schemeClr val="bg1"/>
                </a:solidFill>
                <a:highlight>
                  <a:srgbClr val="D2C5E1"/>
                </a:highlight>
              </a:rPr>
              <a:t> in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D2C5E1"/>
                </a:highlight>
              </a:rPr>
              <a:t>navihani</a:t>
            </a:r>
            <a:r>
              <a:rPr lang="en-US" sz="6400" b="1" dirty="0">
                <a:solidFill>
                  <a:schemeClr val="bg1"/>
                </a:solidFill>
                <a:highlight>
                  <a:srgbClr val="D2C5E1"/>
                </a:highlight>
              </a:rPr>
              <a:t> </a:t>
            </a:r>
            <a:r>
              <a:rPr lang="sl-SI" sz="6400" b="1" dirty="0" smtClean="0">
                <a:solidFill>
                  <a:schemeClr val="bg1"/>
                </a:solidFill>
                <a:highlight>
                  <a:srgbClr val="D2C5E1"/>
                </a:highlight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l-SI" sz="6400" b="1" dirty="0">
                <a:solidFill>
                  <a:schemeClr val="bg1"/>
                </a:solidFill>
                <a:highlight>
                  <a:srgbClr val="D2C5E1"/>
                </a:highlight>
              </a:rPr>
              <a:t> </a:t>
            </a:r>
            <a:r>
              <a:rPr lang="sl-SI" sz="6400" b="1" dirty="0" smtClean="0">
                <a:solidFill>
                  <a:schemeClr val="bg1"/>
                </a:solidFill>
                <a:highlight>
                  <a:srgbClr val="D2C5E1"/>
                </a:highlight>
              </a:rPr>
              <a:t>  </a:t>
            </a:r>
            <a:r>
              <a:rPr lang="en-US" sz="6400" b="1" dirty="0" err="1" smtClean="0">
                <a:solidFill>
                  <a:schemeClr val="bg1"/>
                </a:solidFill>
                <a:highlight>
                  <a:srgbClr val="D2C5E1"/>
                </a:highlight>
              </a:rPr>
              <a:t>otroci</a:t>
            </a:r>
            <a:r>
              <a:rPr lang="en-US" sz="6400" dirty="0">
                <a:solidFill>
                  <a:schemeClr val="bg1"/>
                </a:solidFill>
                <a:highlight>
                  <a:srgbClr val="D2C5E1"/>
                </a:highlight>
              </a:rPr>
              <a:t>.</a:t>
            </a:r>
          </a:p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Izziv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za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učitelja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,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tudi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 za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sošolce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,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druge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strokovne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sl-SI" sz="64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(</a:t>
            </a:r>
            <a:r>
              <a:rPr lang="en-US" sz="64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so</a:t>
            </a:r>
            <a:r>
              <a:rPr lang="sl-SI" sz="6400" b="1" dirty="0" smtClean="0">
                <a:solidFill>
                  <a:schemeClr val="bg1"/>
                </a:solidFill>
                <a:highlight>
                  <a:srgbClr val="E2D9EB"/>
                </a:highlight>
              </a:rPr>
              <a:t>)</a:t>
            </a:r>
            <a:r>
              <a:rPr lang="en-US" sz="6400" b="1" dirty="0" err="1" smtClean="0">
                <a:solidFill>
                  <a:schemeClr val="bg1"/>
                </a:solidFill>
                <a:highlight>
                  <a:srgbClr val="E2D9EB"/>
                </a:highlight>
              </a:rPr>
              <a:t>delavce</a:t>
            </a:r>
            <a:r>
              <a:rPr lang="en-US" sz="6400" dirty="0" smtClean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in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starše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.</a:t>
            </a:r>
          </a:p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Polovica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otrok</a:t>
            </a:r>
            <a:r>
              <a:rPr lang="en-US" sz="64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z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motnami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 ADHD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ali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 (le) </a:t>
            </a:r>
            <a:r>
              <a:rPr lang="en-US" sz="6400" dirty="0" err="1" smtClean="0">
                <a:solidFill>
                  <a:schemeClr val="bg1"/>
                </a:solidFill>
                <a:highlight>
                  <a:srgbClr val="E2D9EB"/>
                </a:highlight>
              </a:rPr>
              <a:t>nemir</a:t>
            </a:r>
            <a:r>
              <a:rPr lang="sl-SI" sz="6400" dirty="0" smtClean="0">
                <a:solidFill>
                  <a:schemeClr val="bg1"/>
                </a:solidFill>
                <a:highlight>
                  <a:srgbClr val="E2D9EB"/>
                </a:highlight>
              </a:rPr>
              <a:t>ni otroci</a:t>
            </a:r>
            <a:r>
              <a:rPr lang="en-US" sz="6400" dirty="0" smtClean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so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imeli</a:t>
            </a:r>
            <a:r>
              <a:rPr lang="en-US" sz="72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7200" b="1" dirty="0">
                <a:solidFill>
                  <a:schemeClr val="bg1"/>
                </a:solidFill>
                <a:highlight>
                  <a:srgbClr val="E2D9EB"/>
                </a:highlight>
              </a:rPr>
              <a:t>v </a:t>
            </a:r>
            <a:r>
              <a:rPr lang="en-US" sz="72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sebi</a:t>
            </a:r>
            <a:r>
              <a:rPr lang="en-US" sz="7200" b="1" dirty="0">
                <a:solidFill>
                  <a:schemeClr val="bg1"/>
                </a:solidFill>
                <a:highlight>
                  <a:srgbClr val="E2D9EB"/>
                </a:highlight>
              </a:rPr>
              <a:t>  </a:t>
            </a:r>
            <a:r>
              <a:rPr lang="en-US" sz="72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velik</a:t>
            </a:r>
            <a:r>
              <a:rPr lang="en-US" sz="72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SI" sz="72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potencial</a:t>
            </a:r>
            <a:r>
              <a:rPr lang="en-US" sz="7200" b="1" dirty="0">
                <a:solidFill>
                  <a:schemeClr val="bg1"/>
                </a:solidFill>
                <a:highlight>
                  <a:srgbClr val="E2D9EB"/>
                </a:highlight>
              </a:rPr>
              <a:t> in so </a:t>
            </a:r>
            <a:r>
              <a:rPr lang="en-US" sz="72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postali</a:t>
            </a:r>
            <a:r>
              <a:rPr lang="en-US" sz="7200" b="1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highlight>
                  <a:srgbClr val="E2D9EB"/>
                </a:highlight>
              </a:rPr>
              <a:t>uspešni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, ko so se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naučili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 </a:t>
            </a:r>
            <a:r>
              <a:rPr lang="en-US" sz="6400" dirty="0" err="1">
                <a:solidFill>
                  <a:schemeClr val="bg1"/>
                </a:solidFill>
                <a:highlight>
                  <a:srgbClr val="E2D9EB"/>
                </a:highlight>
              </a:rPr>
              <a:t>obvladovati</a:t>
            </a:r>
            <a:r>
              <a:rPr lang="en-US" sz="6400" dirty="0">
                <a:solidFill>
                  <a:schemeClr val="bg1"/>
                </a:solidFill>
                <a:highlight>
                  <a:srgbClr val="E2D9EB"/>
                </a:highlight>
              </a:rPr>
              <a:t>. </a:t>
            </a:r>
          </a:p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400" dirty="0" err="1">
                <a:solidFill>
                  <a:schemeClr val="bg1"/>
                </a:solidFill>
                <a:highlight>
                  <a:srgbClr val="C7B6DA"/>
                </a:highlight>
              </a:rPr>
              <a:t>Potrebovali</a:t>
            </a:r>
            <a:r>
              <a:rPr lang="en-US" sz="6400" dirty="0">
                <a:solidFill>
                  <a:schemeClr val="bg1"/>
                </a:solidFill>
                <a:highlight>
                  <a:srgbClr val="C7B6DA"/>
                </a:highlight>
              </a:rPr>
              <a:t> so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podporo</a:t>
            </a:r>
            <a:r>
              <a:rPr lang="en-US" sz="6400" b="1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kompetentnih</a:t>
            </a:r>
            <a:r>
              <a:rPr lang="en-US" sz="6400" b="1" dirty="0">
                <a:solidFill>
                  <a:schemeClr val="bg1"/>
                </a:solidFill>
                <a:highlight>
                  <a:srgbClr val="C7B6DA"/>
                </a:highlight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highlight>
                  <a:srgbClr val="C7B6DA"/>
                </a:highlight>
              </a:rPr>
              <a:t>odraslih</a:t>
            </a:r>
            <a:r>
              <a:rPr lang="en-US" sz="6400" dirty="0">
                <a:solidFill>
                  <a:schemeClr val="bg1"/>
                </a:solidFill>
                <a:highlight>
                  <a:srgbClr val="C7B6DA"/>
                </a:highlight>
              </a:rPr>
              <a:t>.</a:t>
            </a:r>
          </a:p>
          <a:p>
            <a:pPr marL="108000" indent="-144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 marL="108000" indent="-144000"/>
            <a:endParaRPr lang="en-US" sz="800" dirty="0">
              <a:solidFill>
                <a:schemeClr val="bg1"/>
              </a:solidFill>
            </a:endParaRPr>
          </a:p>
          <a:p>
            <a:endParaRPr lang="en-SI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9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966F6-A737-476C-B411-1854818A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9927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VIRI:</a:t>
            </a:r>
            <a:endParaRPr lang="en-SI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456E-A4A7-49DA-A49A-8C9E6B58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378076"/>
            <a:ext cx="9708995" cy="4031516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Burić</a:t>
            </a:r>
            <a:r>
              <a:rPr lang="en-US" dirty="0"/>
              <a:t>, K. (2012). </a:t>
            </a:r>
            <a:r>
              <a:rPr lang="sl-SI" dirty="0" err="1"/>
              <a:t>M</a:t>
            </a:r>
            <a:r>
              <a:rPr lang="sl-SI" dirty="0" err="1" smtClean="0"/>
              <a:t>uzička</a:t>
            </a:r>
            <a:r>
              <a:rPr lang="sl-SI" dirty="0" smtClean="0"/>
              <a:t> </a:t>
            </a:r>
            <a:r>
              <a:rPr lang="sl-SI" dirty="0"/>
              <a:t>improvizacija kao oblik muzikoterapije u ranoj intervenciji kod djece s teškoćama socijalne komunikacije. (Doktorsko delo). </a:t>
            </a:r>
            <a:r>
              <a:rPr lang="sl-SI" dirty="0" smtClean="0"/>
              <a:t>Edukacijsko </a:t>
            </a:r>
            <a:r>
              <a:rPr lang="sl-SI" dirty="0"/>
              <a:t>- rehabilitacijski fakultet.</a:t>
            </a:r>
            <a:endParaRPr lang="en-SI" dirty="0"/>
          </a:p>
          <a:p>
            <a:pPr marL="0" indent="0">
              <a:buNone/>
            </a:pPr>
            <a:r>
              <a:rPr lang="en-US" dirty="0" err="1"/>
              <a:t>Čačinovič</a:t>
            </a:r>
            <a:r>
              <a:rPr lang="en-US" dirty="0"/>
              <a:t> </a:t>
            </a:r>
            <a:r>
              <a:rPr lang="en-US" dirty="0" err="1"/>
              <a:t>Vogrinčič</a:t>
            </a:r>
            <a:r>
              <a:rPr lang="en-US" dirty="0"/>
              <a:t>, G. (2014). </a:t>
            </a:r>
            <a:r>
              <a:rPr lang="en-US" i="1" dirty="0" err="1"/>
              <a:t>Otroci</a:t>
            </a:r>
            <a:r>
              <a:rPr lang="en-US" i="1" dirty="0"/>
              <a:t> s </a:t>
            </a:r>
            <a:r>
              <a:rPr lang="en-US" i="1" dirty="0" err="1"/>
              <a:t>specifičnimi</a:t>
            </a:r>
            <a:r>
              <a:rPr lang="en-US" i="1" dirty="0"/>
              <a:t> </a:t>
            </a:r>
            <a:r>
              <a:rPr lang="en-US" i="1" dirty="0" err="1"/>
              <a:t>učnimi</a:t>
            </a:r>
            <a:r>
              <a:rPr lang="en-US" i="1" dirty="0"/>
              <a:t> </a:t>
            </a:r>
            <a:r>
              <a:rPr lang="en-US" i="1" dirty="0" err="1"/>
              <a:t>težavami</a:t>
            </a:r>
            <a:r>
              <a:rPr lang="en-US" i="1" dirty="0"/>
              <a:t> – </a:t>
            </a:r>
            <a:r>
              <a:rPr lang="en-US" i="1" dirty="0" err="1"/>
              <a:t>podpora</a:t>
            </a:r>
            <a:r>
              <a:rPr lang="en-US" i="1" dirty="0"/>
              <a:t> </a:t>
            </a:r>
            <a:r>
              <a:rPr lang="en-US" i="1" dirty="0" err="1"/>
              <a:t>uresničevanju</a:t>
            </a:r>
            <a:r>
              <a:rPr lang="en-US" i="1" dirty="0"/>
              <a:t> </a:t>
            </a:r>
            <a:r>
              <a:rPr lang="en-US" i="1" dirty="0" err="1"/>
              <a:t>njihovih</a:t>
            </a:r>
            <a:r>
              <a:rPr lang="en-US" i="1" dirty="0"/>
              <a:t> </a:t>
            </a:r>
            <a:r>
              <a:rPr lang="en-US" i="1" dirty="0" err="1"/>
              <a:t>potencialov</a:t>
            </a:r>
            <a:r>
              <a:rPr lang="en-US" dirty="0"/>
              <a:t>. </a:t>
            </a:r>
            <a:r>
              <a:rPr lang="en-US" dirty="0" err="1"/>
              <a:t>Zbornik</a:t>
            </a:r>
            <a:r>
              <a:rPr lang="en-US" dirty="0"/>
              <a:t> </a:t>
            </a:r>
            <a:r>
              <a:rPr lang="en-US" dirty="0" err="1"/>
              <a:t>prispevkov</a:t>
            </a:r>
            <a:r>
              <a:rPr lang="en-US" dirty="0"/>
              <a:t>. Č</a:t>
            </a:r>
            <a:r>
              <a:rPr lang="sl-SI" dirty="0"/>
              <a:t>etrta mednarodna konferenca o specifi</a:t>
            </a:r>
            <a:r>
              <a:rPr lang="en-US" dirty="0"/>
              <a:t>č</a:t>
            </a:r>
            <a:r>
              <a:rPr lang="sl-SI" dirty="0"/>
              <a:t>nih u</a:t>
            </a:r>
            <a:r>
              <a:rPr lang="en-US" dirty="0"/>
              <a:t>č</a:t>
            </a:r>
            <a:r>
              <a:rPr lang="sl-SI" dirty="0"/>
              <a:t>nih te</a:t>
            </a:r>
            <a:r>
              <a:rPr lang="en-US" dirty="0"/>
              <a:t>ž</a:t>
            </a:r>
            <a:r>
              <a:rPr lang="sl-SI" dirty="0"/>
              <a:t>avah v </a:t>
            </a:r>
            <a:r>
              <a:rPr lang="sl-SI" dirty="0" smtClean="0"/>
              <a:t>Sloveniji. </a:t>
            </a:r>
            <a:r>
              <a:rPr lang="sl-SI" dirty="0"/>
              <a:t>Fakulteta za socialno </a:t>
            </a:r>
            <a:r>
              <a:rPr lang="sl-SI" dirty="0" smtClean="0"/>
              <a:t>delo </a:t>
            </a:r>
            <a:r>
              <a:rPr lang="sl-SI" dirty="0" err="1" smtClean="0"/>
              <a:t>Univerte</a:t>
            </a:r>
            <a:r>
              <a:rPr lang="sl-SI" dirty="0" smtClean="0"/>
              <a:t> v Ljubljani. </a:t>
            </a:r>
            <a:endParaRPr lang="en-SI" dirty="0"/>
          </a:p>
          <a:p>
            <a:pPr marL="0" indent="0">
              <a:buNone/>
            </a:pPr>
            <a:r>
              <a:rPr lang="en-SI" dirty="0"/>
              <a:t>Debelak,</a:t>
            </a:r>
            <a:r>
              <a:rPr lang="en-US" dirty="0"/>
              <a:t> </a:t>
            </a:r>
            <a:r>
              <a:rPr lang="sl-SI" dirty="0" smtClean="0"/>
              <a:t>K</a:t>
            </a:r>
            <a:r>
              <a:rPr lang="en-US" dirty="0" smtClean="0"/>
              <a:t>. </a:t>
            </a:r>
            <a:r>
              <a:rPr lang="en-US" dirty="0"/>
              <a:t>(2009). </a:t>
            </a:r>
            <a:r>
              <a:rPr lang="en-US" dirty="0" err="1"/>
              <a:t>Didakta</a:t>
            </a:r>
            <a:r>
              <a:rPr lang="en-US" dirty="0"/>
              <a:t>: </a:t>
            </a:r>
            <a:r>
              <a:rPr lang="en-SI" dirty="0"/>
              <a:t> Sproščanje v prvem razredu </a:t>
            </a:r>
            <a:r>
              <a:rPr lang="en-SI" dirty="0" smtClean="0"/>
              <a:t>devet</a:t>
            </a:r>
            <a:r>
              <a:rPr lang="sl-SI" dirty="0" smtClean="0"/>
              <a:t>letne osnovne šole. </a:t>
            </a:r>
            <a:r>
              <a:rPr lang="en-US" dirty="0" err="1" smtClean="0"/>
              <a:t>Pedagoška</a:t>
            </a:r>
            <a:r>
              <a:rPr lang="en-US" dirty="0" smtClean="0"/>
              <a:t> </a:t>
            </a:r>
            <a:r>
              <a:rPr lang="en-US" dirty="0" err="1" smtClean="0"/>
              <a:t>fakulteta</a:t>
            </a:r>
            <a:r>
              <a:rPr lang="sl-SI" dirty="0"/>
              <a:t> </a:t>
            </a:r>
            <a:r>
              <a:rPr lang="sl-SI" dirty="0" smtClean="0"/>
              <a:t>Univerze v Ljubljani. S</a:t>
            </a:r>
            <a:r>
              <a:rPr lang="en-US" dirty="0" smtClean="0"/>
              <a:t>tr</a:t>
            </a:r>
            <a:r>
              <a:rPr lang="en-US" dirty="0"/>
              <a:t>. </a:t>
            </a:r>
            <a:r>
              <a:rPr lang="en-SI" dirty="0"/>
              <a:t>49 </a:t>
            </a:r>
          </a:p>
          <a:p>
            <a:pPr marL="0" indent="0">
              <a:buNone/>
            </a:pPr>
            <a:r>
              <a:rPr lang="sl-SI" dirty="0"/>
              <a:t>Fuchs, B. (2004). Ljudski plesi v osnovni šoli, Priročnik za učitelje, mentorje in vaditelje. </a:t>
            </a:r>
            <a:r>
              <a:rPr lang="sl-SI" dirty="0" smtClean="0"/>
              <a:t>Zavod </a:t>
            </a:r>
            <a:r>
              <a:rPr lang="sl-SI" dirty="0"/>
              <a:t>republike Slovenije za </a:t>
            </a:r>
            <a:r>
              <a:rPr lang="sl-SI" dirty="0" smtClean="0"/>
              <a:t>šolstvo.</a:t>
            </a:r>
            <a:endParaRPr lang="en-SI" dirty="0"/>
          </a:p>
          <a:p>
            <a:pPr marL="0" indent="0">
              <a:buNone/>
            </a:pPr>
            <a:r>
              <a:rPr lang="sl-SI" dirty="0"/>
              <a:t>Habe, K., Sicherl Kafol, B</a:t>
            </a:r>
            <a:r>
              <a:rPr lang="sl-SI" dirty="0" smtClean="0"/>
              <a:t>. </a:t>
            </a:r>
            <a:r>
              <a:rPr lang="sl-SI" dirty="0"/>
              <a:t>(2020</a:t>
            </a:r>
            <a:r>
              <a:rPr lang="sl-SI" dirty="0" smtClean="0"/>
              <a:t>). </a:t>
            </a:r>
            <a:r>
              <a:rPr lang="sl-SI" i="1" dirty="0"/>
              <a:t>Glasba in </a:t>
            </a:r>
            <a:r>
              <a:rPr lang="sl-SI" i="1" dirty="0" smtClean="0"/>
              <a:t>avtizem</a:t>
            </a:r>
            <a:r>
              <a:rPr lang="sl-SI" dirty="0" smtClean="0"/>
              <a:t>. Pedagoška fakulteta UL, </a:t>
            </a:r>
            <a:r>
              <a:rPr lang="sl-SI" dirty="0"/>
              <a:t>Akademija za </a:t>
            </a:r>
            <a:r>
              <a:rPr lang="sl-SI" dirty="0" smtClean="0"/>
              <a:t>glasbo UL</a:t>
            </a:r>
            <a:endParaRPr lang="en-SI" dirty="0"/>
          </a:p>
          <a:p>
            <a:pPr marL="0" indent="0">
              <a:buNone/>
            </a:pPr>
            <a:r>
              <a:rPr lang="sl-SI" dirty="0"/>
              <a:t>Hercigonja</a:t>
            </a:r>
            <a:r>
              <a:rPr lang="en-US" dirty="0"/>
              <a:t>, K.</a:t>
            </a:r>
            <a:r>
              <a:rPr lang="sl-SI" dirty="0"/>
              <a:t>, Buljan Flander</a:t>
            </a:r>
            <a:r>
              <a:rPr lang="en-US" dirty="0"/>
              <a:t>, G. in </a:t>
            </a:r>
            <a:r>
              <a:rPr lang="sl-SI" dirty="0"/>
              <a:t>Vučković</a:t>
            </a:r>
            <a:r>
              <a:rPr lang="en-US" dirty="0"/>
              <a:t>, D. (2004). </a:t>
            </a:r>
            <a:r>
              <a:rPr lang="sl-SI" i="1" dirty="0"/>
              <a:t>Hiperaktivno dijete: uznemireni roditelji i odgajatelji</a:t>
            </a:r>
            <a:r>
              <a:rPr lang="en-US" dirty="0"/>
              <a:t>. </a:t>
            </a:r>
            <a:r>
              <a:rPr lang="sl-SI" dirty="0" smtClean="0"/>
              <a:t>Slap</a:t>
            </a:r>
            <a:r>
              <a:rPr lang="sl-SI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dirty="0"/>
              <a:t>Kesič Dimic, K. (2009). </a:t>
            </a:r>
            <a:r>
              <a:rPr lang="sl-SI" i="1" dirty="0"/>
              <a:t>Adrenalinske deklice, hitri dečki</a:t>
            </a:r>
            <a:r>
              <a:rPr lang="sl-SI" dirty="0"/>
              <a:t>: Svet otroka z </a:t>
            </a:r>
            <a:r>
              <a:rPr lang="sl-SI" dirty="0" smtClean="0"/>
              <a:t>ADHD. </a:t>
            </a:r>
            <a:r>
              <a:rPr lang="en-US" dirty="0" err="1" smtClean="0"/>
              <a:t>Educa</a:t>
            </a:r>
            <a:r>
              <a:rPr lang="sl-SI" dirty="0"/>
              <a:t>. </a:t>
            </a:r>
            <a:endParaRPr lang="en-SI" dirty="0"/>
          </a:p>
          <a:p>
            <a:pPr marL="0" indent="0">
              <a:buNone/>
            </a:pPr>
            <a:r>
              <a:rPr lang="sl-SI" dirty="0"/>
              <a:t>Knific, M. (2015). Doktorska dizertacija. Ljubljana.</a:t>
            </a:r>
            <a:endParaRPr lang="en-SI" dirty="0"/>
          </a:p>
          <a:p>
            <a:pPr marL="0" indent="0">
              <a:buNone/>
            </a:pPr>
            <a:r>
              <a:rPr lang="sl-SI" dirty="0"/>
              <a:t>Kroflič, B., Gobec, D. (1995). Igra – gib - ustvarjanje – </a:t>
            </a:r>
            <a:r>
              <a:rPr lang="sl-SI" dirty="0" smtClean="0"/>
              <a:t>učenje. Ljubljana</a:t>
            </a:r>
            <a:r>
              <a:rPr lang="sl-SI" dirty="0"/>
              <a:t>, Pedagoška obzorja</a:t>
            </a:r>
            <a:endParaRPr lang="en-SI" dirty="0"/>
          </a:p>
          <a:p>
            <a:pPr marL="0" indent="0">
              <a:buNone/>
            </a:pPr>
            <a:r>
              <a:rPr lang="en-SI" dirty="0"/>
              <a:t>K</a:t>
            </a:r>
            <a:r>
              <a:rPr lang="en-US" dirty="0" err="1"/>
              <a:t>roflič</a:t>
            </a:r>
            <a:r>
              <a:rPr lang="en-SI" dirty="0"/>
              <a:t>, B</a:t>
            </a:r>
            <a:r>
              <a:rPr lang="en-US" dirty="0"/>
              <a:t>. (</a:t>
            </a:r>
            <a:r>
              <a:rPr lang="en-SI" dirty="0"/>
              <a:t>2003</a:t>
            </a:r>
            <a:r>
              <a:rPr lang="en-US" dirty="0"/>
              <a:t>). </a:t>
            </a:r>
            <a:r>
              <a:rPr lang="en-SI" i="1" dirty="0" smtClean="0"/>
              <a:t>Časopis za kritiko znanosti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SI" dirty="0" smtClean="0"/>
              <a:t>Ustvarjalni gib - način ustvarjalnega mišljenja</a:t>
            </a:r>
            <a:r>
              <a:rPr lang="sl-SI" dirty="0" smtClean="0"/>
              <a:t>, </a:t>
            </a:r>
            <a:r>
              <a:rPr lang="sl-SI" i="1" dirty="0" smtClean="0"/>
              <a:t>Časopis za kritiko znanosti, </a:t>
            </a:r>
            <a:r>
              <a:rPr lang="en-SI" i="1" dirty="0" smtClean="0"/>
              <a:t>212</a:t>
            </a:r>
            <a:r>
              <a:rPr lang="sl-SI" dirty="0"/>
              <a:t>(</a:t>
            </a:r>
            <a:r>
              <a:rPr lang="en-SI" dirty="0" smtClean="0"/>
              <a:t>31</a:t>
            </a:r>
            <a:r>
              <a:rPr lang="sl-SI" dirty="0" smtClean="0"/>
              <a:t>)</a:t>
            </a:r>
            <a:r>
              <a:rPr lang="en-SI" dirty="0" smtClean="0"/>
              <a:t>, 177–188</a:t>
            </a:r>
            <a:r>
              <a:rPr lang="en-SI" dirty="0"/>
              <a:t>. </a:t>
            </a:r>
          </a:p>
          <a:p>
            <a:pPr marL="0" indent="0">
              <a:buNone/>
            </a:pPr>
            <a:r>
              <a:rPr lang="sl-SI" dirty="0" smtClean="0"/>
              <a:t>Nemanič</a:t>
            </a:r>
            <a:r>
              <a:rPr lang="sl-SI" dirty="0"/>
              <a:t>, M. (2009). </a:t>
            </a:r>
            <a:r>
              <a:rPr lang="sl-SI" dirty="0" smtClean="0"/>
              <a:t>Hiperaktivni </a:t>
            </a:r>
            <a:r>
              <a:rPr lang="sl-SI" dirty="0"/>
              <a:t>aktivni otroci v osnovni šoli. </a:t>
            </a:r>
            <a:r>
              <a:rPr lang="sl-SI" i="1" dirty="0" smtClean="0"/>
              <a:t>Didakta</a:t>
            </a:r>
            <a:r>
              <a:rPr lang="sl-SI" dirty="0" smtClean="0"/>
              <a:t>.</a:t>
            </a:r>
            <a:endParaRPr lang="en-SI" dirty="0"/>
          </a:p>
          <a:p>
            <a:pPr marL="0" indent="0">
              <a:buNone/>
            </a:pPr>
            <a:r>
              <a:rPr lang="en-SI" dirty="0"/>
              <a:t>P</a:t>
            </a:r>
            <a:r>
              <a:rPr lang="en-US" dirty="0" err="1"/>
              <a:t>esek</a:t>
            </a:r>
            <a:r>
              <a:rPr lang="en-US" dirty="0"/>
              <a:t>, A. </a:t>
            </a:r>
            <a:r>
              <a:rPr lang="en-SI" dirty="0"/>
              <a:t>Č</a:t>
            </a:r>
            <a:r>
              <a:rPr lang="en-US" dirty="0" err="1"/>
              <a:t>agran</a:t>
            </a:r>
            <a:r>
              <a:rPr lang="en-US" dirty="0"/>
              <a:t>, B. (2009) </a:t>
            </a:r>
            <a:r>
              <a:rPr lang="en-SI" dirty="0" err="1"/>
              <a:t>Terapevtski</a:t>
            </a:r>
            <a:r>
              <a:rPr lang="en-SI" dirty="0"/>
              <a:t> </a:t>
            </a:r>
            <a:r>
              <a:rPr lang="en-SI" dirty="0" err="1"/>
              <a:t>vidiki</a:t>
            </a:r>
            <a:r>
              <a:rPr lang="en-SI" dirty="0"/>
              <a:t> </a:t>
            </a:r>
            <a:r>
              <a:rPr lang="en-SI" dirty="0" err="1"/>
              <a:t>glasbene</a:t>
            </a:r>
            <a:r>
              <a:rPr lang="en-SI" dirty="0"/>
              <a:t> </a:t>
            </a:r>
            <a:r>
              <a:rPr lang="en-SI" dirty="0" err="1"/>
              <a:t>vzgoje</a:t>
            </a:r>
            <a:r>
              <a:rPr lang="en-SI" dirty="0"/>
              <a:t>: </a:t>
            </a:r>
            <a:r>
              <a:rPr lang="en-SI" dirty="0" err="1"/>
              <a:t>vloga</a:t>
            </a:r>
            <a:r>
              <a:rPr lang="en-SI" dirty="0"/>
              <a:t> </a:t>
            </a:r>
            <a:r>
              <a:rPr lang="en-SI" dirty="0" err="1"/>
              <a:t>Bachovih</a:t>
            </a:r>
            <a:r>
              <a:rPr lang="en-SI" dirty="0"/>
              <a:t> </a:t>
            </a:r>
            <a:r>
              <a:rPr lang="en-SI" dirty="0" err="1"/>
              <a:t>cvetnih</a:t>
            </a:r>
            <a:r>
              <a:rPr lang="en-SI" dirty="0"/>
              <a:t> </a:t>
            </a:r>
            <a:r>
              <a:rPr lang="en-SI" dirty="0" err="1"/>
              <a:t>plesov</a:t>
            </a:r>
            <a:r>
              <a:rPr lang="en-SI" dirty="0"/>
              <a:t> v </a:t>
            </a:r>
            <a:r>
              <a:rPr lang="en-SI" dirty="0" err="1"/>
              <a:t>razvoju</a:t>
            </a:r>
            <a:r>
              <a:rPr lang="en-SI" dirty="0"/>
              <a:t> </a:t>
            </a:r>
            <a:r>
              <a:rPr lang="en-SI" dirty="0" err="1"/>
              <a:t>pozitivnih</a:t>
            </a:r>
            <a:r>
              <a:rPr lang="en-SI" dirty="0"/>
              <a:t> </a:t>
            </a:r>
            <a:r>
              <a:rPr lang="en-SI" dirty="0" err="1"/>
              <a:t>čustvenih</a:t>
            </a:r>
            <a:r>
              <a:rPr lang="en-SI" dirty="0"/>
              <a:t> </a:t>
            </a:r>
            <a:r>
              <a:rPr lang="en-SI" dirty="0" err="1"/>
              <a:t>stanj</a:t>
            </a:r>
            <a:r>
              <a:rPr lang="en-SI" dirty="0"/>
              <a:t> </a:t>
            </a:r>
            <a:r>
              <a:rPr lang="en-SI" dirty="0" err="1"/>
              <a:t>sedem</a:t>
            </a:r>
            <a:r>
              <a:rPr lang="en-SI" dirty="0"/>
              <a:t>- in </a:t>
            </a:r>
            <a:r>
              <a:rPr lang="en-SI" dirty="0" err="1"/>
              <a:t>osemletnih</a:t>
            </a:r>
            <a:r>
              <a:rPr lang="en-SI" dirty="0"/>
              <a:t> </a:t>
            </a:r>
            <a:r>
              <a:rPr lang="en-SI" dirty="0" err="1"/>
              <a:t>učencev</a:t>
            </a:r>
            <a:r>
              <a:rPr lang="en-SI" dirty="0"/>
              <a:t> </a:t>
            </a:r>
            <a:r>
              <a:rPr lang="en-SI" dirty="0" err="1"/>
              <a:t>osnovnih</a:t>
            </a:r>
            <a:r>
              <a:rPr lang="en-SI" dirty="0"/>
              <a:t> </a:t>
            </a:r>
            <a:r>
              <a:rPr lang="en-SI" dirty="0" err="1"/>
              <a:t>šol</a:t>
            </a:r>
            <a:r>
              <a:rPr lang="en-US" dirty="0"/>
              <a:t>. </a:t>
            </a:r>
            <a:r>
              <a:rPr lang="en-SI" dirty="0" smtClean="0"/>
              <a:t>Pedagoška fakulteta</a:t>
            </a:r>
            <a:r>
              <a:rPr lang="sl-SI" dirty="0"/>
              <a:t> </a:t>
            </a:r>
            <a:r>
              <a:rPr lang="sl-SI" dirty="0" smtClean="0"/>
              <a:t>Univerze v Mariboru.</a:t>
            </a:r>
            <a:endParaRPr lang="en-SI" dirty="0"/>
          </a:p>
          <a:p>
            <a:endParaRPr lang="en-SI" sz="1300" dirty="0"/>
          </a:p>
        </p:txBody>
      </p:sp>
    </p:spTree>
    <p:extLst>
      <p:ext uri="{BB962C8B-B14F-4D97-AF65-F5344CB8AC3E}">
        <p14:creationId xmlns:p14="http://schemas.microsoft.com/office/powerpoint/2010/main" val="24215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966F6-A737-476C-B411-1854818A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VIRI:</a:t>
            </a:r>
            <a:endParaRPr lang="en-SI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456E-A4A7-49DA-A49A-8C9E6B58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177170"/>
            <a:ext cx="9708995" cy="4045115"/>
          </a:xfr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200" dirty="0" err="1"/>
              <a:t>Remic</a:t>
            </a:r>
            <a:r>
              <a:rPr lang="en-US" sz="1200" dirty="0"/>
              <a:t>, E. (2019). </a:t>
            </a:r>
            <a:r>
              <a:rPr lang="en-US" sz="1200" dirty="0" err="1"/>
              <a:t>Socialna</a:t>
            </a:r>
            <a:r>
              <a:rPr lang="en-US" sz="1200" dirty="0"/>
              <a:t> </a:t>
            </a:r>
            <a:r>
              <a:rPr lang="en-US" sz="1200" dirty="0" err="1"/>
              <a:t>vključenost</a:t>
            </a:r>
            <a:r>
              <a:rPr lang="en-US" sz="1200" dirty="0"/>
              <a:t> </a:t>
            </a:r>
            <a:r>
              <a:rPr lang="en-US" sz="1200" dirty="0" err="1"/>
              <a:t>učencev</a:t>
            </a:r>
            <a:r>
              <a:rPr lang="en-US" sz="1200" dirty="0"/>
              <a:t> z </a:t>
            </a:r>
            <a:r>
              <a:rPr lang="en-US" sz="1200" dirty="0" err="1"/>
              <a:t>motnjo</a:t>
            </a:r>
            <a:r>
              <a:rPr lang="en-US" sz="1200" dirty="0"/>
              <a:t> </a:t>
            </a:r>
            <a:r>
              <a:rPr lang="en-US" sz="1200" dirty="0" err="1"/>
              <a:t>pozornosti</a:t>
            </a:r>
            <a:r>
              <a:rPr lang="en-US" sz="1200" dirty="0"/>
              <a:t> in </a:t>
            </a:r>
            <a:r>
              <a:rPr lang="en-US" sz="1200" dirty="0" err="1"/>
              <a:t>hiperaktivnosti</a:t>
            </a:r>
            <a:r>
              <a:rPr lang="en-US" sz="1200" dirty="0"/>
              <a:t> v </a:t>
            </a:r>
            <a:r>
              <a:rPr lang="en-US" sz="1200" dirty="0" err="1"/>
              <a:t>šoli</a:t>
            </a:r>
            <a:r>
              <a:rPr lang="en-US" sz="1200" dirty="0"/>
              <a:t>. (</a:t>
            </a:r>
            <a:r>
              <a:rPr lang="en-US" sz="1200" dirty="0" err="1"/>
              <a:t>Diplomsko</a:t>
            </a:r>
            <a:r>
              <a:rPr lang="en-US" sz="1200" dirty="0"/>
              <a:t> </a:t>
            </a:r>
            <a:r>
              <a:rPr lang="en-US" sz="1200" dirty="0" err="1"/>
              <a:t>delo</a:t>
            </a:r>
            <a:r>
              <a:rPr lang="en-US" sz="1200" dirty="0"/>
              <a:t>) Ljubljana: </a:t>
            </a:r>
            <a:r>
              <a:rPr lang="en-US" sz="1200" dirty="0" err="1"/>
              <a:t>Pedagoška</a:t>
            </a:r>
            <a:r>
              <a:rPr lang="en-US" sz="1200" dirty="0"/>
              <a:t> </a:t>
            </a:r>
            <a:r>
              <a:rPr lang="en-US" sz="1200" dirty="0" err="1"/>
              <a:t>fakulteta</a:t>
            </a:r>
            <a:r>
              <a:rPr lang="en-US" sz="1200" dirty="0"/>
              <a:t>.</a:t>
            </a:r>
            <a:endParaRPr lang="en-SI" sz="1200" dirty="0"/>
          </a:p>
          <a:p>
            <a:pPr marL="0" indent="0">
              <a:buNone/>
            </a:pPr>
            <a:r>
              <a:rPr lang="sl-SI" sz="1200" dirty="0"/>
              <a:t>Schmidt</a:t>
            </a:r>
            <a:r>
              <a:rPr lang="en-US" sz="1200" dirty="0"/>
              <a:t>, G. (2012). </a:t>
            </a:r>
            <a:r>
              <a:rPr lang="sl-SI" sz="1200" dirty="0"/>
              <a:t>Vodena vizualizacija Plesno izražanje Zgodbe za slikovno predstavljanje</a:t>
            </a:r>
            <a:r>
              <a:rPr lang="en-US" sz="1200" dirty="0"/>
              <a:t>, Ljubljana. </a:t>
            </a:r>
            <a:r>
              <a:rPr lang="sl-SI" sz="1200" dirty="0"/>
              <a:t>Pedagoška fakulteta</a:t>
            </a:r>
            <a:r>
              <a:rPr lang="en-US" sz="1200" dirty="0"/>
              <a:t>, </a:t>
            </a:r>
          </a:p>
          <a:p>
            <a:pPr marL="0" indent="0">
              <a:buNone/>
            </a:pPr>
            <a:r>
              <a:rPr lang="en-US" sz="1200" dirty="0" err="1"/>
              <a:t>Sicherl</a:t>
            </a:r>
            <a:r>
              <a:rPr lang="en-US" sz="1200" dirty="0"/>
              <a:t> </a:t>
            </a:r>
            <a:r>
              <a:rPr lang="en-US" sz="1200" dirty="0" err="1"/>
              <a:t>Kafol</a:t>
            </a:r>
            <a:r>
              <a:rPr lang="en-US" sz="1200" dirty="0"/>
              <a:t>, B. (2011). </a:t>
            </a:r>
            <a:r>
              <a:rPr lang="en-US" sz="1200" dirty="0" err="1"/>
              <a:t>Ringaraja</a:t>
            </a:r>
            <a:r>
              <a:rPr lang="en-US" sz="1200" dirty="0"/>
              <a:t>, </a:t>
            </a:r>
            <a:r>
              <a:rPr lang="en-US" sz="1200" dirty="0" err="1"/>
              <a:t>pesem</a:t>
            </a:r>
            <a:r>
              <a:rPr lang="en-US" sz="1200" dirty="0"/>
              <a:t> </a:t>
            </a:r>
            <a:r>
              <a:rPr lang="en-US" sz="1200" dirty="0" err="1"/>
              <a:t>nas</a:t>
            </a:r>
            <a:r>
              <a:rPr lang="en-US" sz="1200" dirty="0"/>
              <a:t> </a:t>
            </a:r>
            <a:r>
              <a:rPr lang="en-US" sz="1200" dirty="0" err="1"/>
              <a:t>razvaja</a:t>
            </a:r>
            <a:r>
              <a:rPr lang="en-US" sz="1200" dirty="0"/>
              <a:t>. </a:t>
            </a:r>
            <a:r>
              <a:rPr lang="en-US" sz="1200" dirty="0" smtClean="0"/>
              <a:t> </a:t>
            </a:r>
            <a:r>
              <a:rPr lang="en-US" sz="1200" dirty="0" err="1"/>
              <a:t>Mladinska</a:t>
            </a:r>
            <a:r>
              <a:rPr lang="en-US" sz="1200" dirty="0"/>
              <a:t> </a:t>
            </a:r>
            <a:r>
              <a:rPr lang="en-US" sz="1200" dirty="0" err="1"/>
              <a:t>knjiga</a:t>
            </a:r>
            <a:r>
              <a:rPr lang="en-US" sz="1200" dirty="0"/>
              <a:t>.</a:t>
            </a:r>
            <a:endParaRPr lang="en-SI" sz="1200" dirty="0"/>
          </a:p>
          <a:p>
            <a:pPr marL="0" indent="0">
              <a:buNone/>
            </a:pPr>
            <a:r>
              <a:rPr lang="en-US" sz="1200" dirty="0"/>
              <a:t>Šegel, K. (2020). </a:t>
            </a:r>
            <a:r>
              <a:rPr lang="sl-SI" sz="1200" dirty="0"/>
              <a:t>Nadarjen, vendar težaven otrok z motnjo ADHD v šoli</a:t>
            </a:r>
            <a:r>
              <a:rPr lang="en-US" sz="1200" dirty="0"/>
              <a:t>. I</a:t>
            </a:r>
            <a:r>
              <a:rPr lang="sl-SI" sz="1200" i="1" dirty="0"/>
              <a:t>zobraževanje talentov</a:t>
            </a:r>
            <a:r>
              <a:rPr lang="en-US" sz="1200" i="1" dirty="0"/>
              <a:t>. </a:t>
            </a:r>
            <a:r>
              <a:rPr lang="en-US" sz="1200" dirty="0" err="1"/>
              <a:t>Zbornik</a:t>
            </a:r>
            <a:r>
              <a:rPr lang="en-US" sz="1200" dirty="0"/>
              <a:t> </a:t>
            </a:r>
            <a:r>
              <a:rPr lang="en-US" sz="1200" dirty="0" err="1"/>
              <a:t>prispevkov</a:t>
            </a:r>
            <a:r>
              <a:rPr lang="en-US" sz="1200" dirty="0"/>
              <a:t>. 5. M</a:t>
            </a:r>
            <a:r>
              <a:rPr lang="sl-SI" sz="1200" dirty="0"/>
              <a:t>ednarodna znanstvena </a:t>
            </a:r>
            <a:r>
              <a:rPr lang="sl-SI" sz="1200" dirty="0" smtClean="0"/>
              <a:t>konferenca</a:t>
            </a:r>
            <a:r>
              <a:rPr lang="en-US" sz="1200" dirty="0" smtClean="0"/>
              <a:t>, </a:t>
            </a:r>
            <a:r>
              <a:rPr lang="en-US" sz="1200" dirty="0"/>
              <a:t>str. 151-154.</a:t>
            </a:r>
            <a:endParaRPr lang="en-SI" sz="1200" dirty="0"/>
          </a:p>
          <a:p>
            <a:pPr marL="0" indent="0">
              <a:buNone/>
            </a:pPr>
            <a:r>
              <a:rPr lang="sl-SI" sz="1200" dirty="0"/>
              <a:t>Starešinič, M. (2009). </a:t>
            </a:r>
            <a:r>
              <a:rPr lang="sl-SI" sz="1200" i="1" dirty="0"/>
              <a:t>Didakta</a:t>
            </a:r>
            <a:r>
              <a:rPr lang="sl-SI" sz="1200" dirty="0"/>
              <a:t>: Hiperaktivni otrok v razredu. Ljubljana: Pedagoška fakulteta, str. 11–13.</a:t>
            </a:r>
            <a:endParaRPr lang="en-SI" sz="1200" dirty="0"/>
          </a:p>
          <a:p>
            <a:pPr marL="0" indent="0">
              <a:buNone/>
            </a:pPr>
            <a:r>
              <a:rPr lang="en-US" sz="1200" dirty="0" err="1"/>
              <a:t>Vogelnik</a:t>
            </a:r>
            <a:r>
              <a:rPr lang="en-US" sz="1200" dirty="0"/>
              <a:t>, M. (1990). </a:t>
            </a:r>
            <a:r>
              <a:rPr lang="sl-SI" sz="1200" dirty="0"/>
              <a:t>Ura je ena, Medved še spi. Slovenske ljudske naštevanke, odštevanke in izštevanke, igre in poigranke, nagajivke in posmehulje. Ljubljana</a:t>
            </a:r>
            <a:endParaRPr lang="en-SI" sz="1200" dirty="0"/>
          </a:p>
          <a:p>
            <a:pPr marL="0" indent="0">
              <a:buNone/>
            </a:pPr>
            <a:r>
              <a:rPr lang="en-SI" sz="1200" dirty="0"/>
              <a:t>Vogelnik, M</a:t>
            </a:r>
            <a:r>
              <a:rPr lang="en-SI" sz="1200" dirty="0" smtClean="0"/>
              <a:t>.</a:t>
            </a:r>
            <a:r>
              <a:rPr lang="sl-SI" sz="1200" dirty="0" smtClean="0"/>
              <a:t> (2009).</a:t>
            </a:r>
            <a:r>
              <a:rPr lang="en-SI" sz="1200" dirty="0" smtClean="0"/>
              <a:t> </a:t>
            </a:r>
            <a:r>
              <a:rPr lang="en-SI" sz="1200" dirty="0"/>
              <a:t>Ples skozi čas in balet skozi </a:t>
            </a:r>
            <a:r>
              <a:rPr lang="en-SI" sz="1200" dirty="0" smtClean="0"/>
              <a:t>svet</a:t>
            </a:r>
            <a:r>
              <a:rPr lang="sl-SI" sz="1200" dirty="0" smtClean="0"/>
              <a:t>. MK.</a:t>
            </a:r>
          </a:p>
          <a:p>
            <a:pPr marL="0" indent="0">
              <a:buNone/>
            </a:pPr>
            <a:r>
              <a:rPr lang="sl-SI" sz="1200" dirty="0" smtClean="0"/>
              <a:t>Z</a:t>
            </a:r>
            <a:r>
              <a:rPr lang="en-US" sz="1200" dirty="0"/>
              <a:t>alar</a:t>
            </a:r>
            <a:r>
              <a:rPr lang="sl-SI" sz="1200" dirty="0"/>
              <a:t>, K. (2014). Narativne in dialoške razsežnosti „Orff-Schulwerka“. (Doktorska disertacija). Ljubljana Pedagoška fakulteta. </a:t>
            </a:r>
            <a:endParaRPr lang="en-SI" sz="1200" dirty="0"/>
          </a:p>
          <a:p>
            <a:pPr marL="0" indent="0">
              <a:buNone/>
            </a:pPr>
            <a:r>
              <a:rPr lang="en-SI" sz="1200" dirty="0" err="1"/>
              <a:t>Žmanc</a:t>
            </a:r>
            <a:r>
              <a:rPr lang="en-SI" sz="1200" dirty="0"/>
              <a:t> Jug</a:t>
            </a:r>
            <a:r>
              <a:rPr lang="en-US" sz="1200" dirty="0"/>
              <a:t> M., Jug, S.  (2009). </a:t>
            </a:r>
            <a:r>
              <a:rPr lang="en-SI" sz="1200" dirty="0" err="1"/>
              <a:t>Glasba</a:t>
            </a:r>
            <a:r>
              <a:rPr lang="en-SI" sz="1200" dirty="0"/>
              <a:t> za </a:t>
            </a:r>
            <a:r>
              <a:rPr lang="en-SI" sz="1200" dirty="0" err="1"/>
              <a:t>terapije</a:t>
            </a:r>
            <a:r>
              <a:rPr lang="en-US" sz="1200" dirty="0"/>
              <a:t>, </a:t>
            </a:r>
            <a:r>
              <a:rPr lang="en-SI" sz="1200" dirty="0" err="1"/>
              <a:t>seminarja</a:t>
            </a:r>
            <a:r>
              <a:rPr lang="en-SI" sz="1200" dirty="0"/>
              <a:t> za </a:t>
            </a:r>
            <a:r>
              <a:rPr lang="en-SI" sz="1200" dirty="0" err="1"/>
              <a:t>učitelje</a:t>
            </a:r>
            <a:r>
              <a:rPr lang="en-SI" sz="1200" dirty="0"/>
              <a:t> </a:t>
            </a:r>
            <a:r>
              <a:rPr lang="en-SI" sz="1200" dirty="0" err="1"/>
              <a:t>razrednega</a:t>
            </a:r>
            <a:r>
              <a:rPr lang="en-SI" sz="1200" dirty="0"/>
              <a:t> </a:t>
            </a:r>
            <a:r>
              <a:rPr lang="en-SI" sz="1200" dirty="0" err="1"/>
              <a:t>pouka</a:t>
            </a:r>
            <a:r>
              <a:rPr lang="en-US" sz="1200" dirty="0"/>
              <a:t>.  Maribor, </a:t>
            </a:r>
            <a:r>
              <a:rPr lang="en-US" sz="1200" dirty="0" err="1"/>
              <a:t>Pedagoška</a:t>
            </a:r>
            <a:r>
              <a:rPr lang="en-US" sz="1200" dirty="0"/>
              <a:t> </a:t>
            </a:r>
            <a:r>
              <a:rPr lang="en-US" sz="1200" dirty="0" err="1"/>
              <a:t>fakulteta</a:t>
            </a:r>
            <a:r>
              <a:rPr lang="en-US" sz="1200" dirty="0"/>
              <a:t>.</a:t>
            </a:r>
            <a:endParaRPr lang="en-SI" sz="1200" dirty="0"/>
          </a:p>
          <a:p>
            <a:pPr marL="0" indent="0">
              <a:buNone/>
            </a:pPr>
            <a:r>
              <a:rPr lang="sl-SI" sz="1200" dirty="0"/>
              <a:t>Žunko – Vogrinc, S. (2009)</a:t>
            </a:r>
            <a:r>
              <a:rPr lang="sl-SI" sz="1200" i="1" dirty="0"/>
              <a:t>. Povezanost inkluzivne prakse z učiteljevo vlogo pri delu z učenci z motnjo pozornosti in s hiperaktivnostj</a:t>
            </a:r>
            <a:r>
              <a:rPr lang="sl-SI" sz="1200" dirty="0"/>
              <a:t>o (Magistrska naloga). Univerza v Ljubljani, Pedagoška fakulteta, Ljubljana.</a:t>
            </a:r>
            <a:endParaRPr lang="en-US" sz="1200" dirty="0"/>
          </a:p>
          <a:p>
            <a:pPr marL="0" indent="0">
              <a:buNone/>
            </a:pPr>
            <a:endParaRPr lang="en-SI" sz="1200" dirty="0"/>
          </a:p>
          <a:p>
            <a:endParaRPr lang="en-US" sz="600" dirty="0"/>
          </a:p>
          <a:p>
            <a:endParaRPr lang="en-SI" sz="600" dirty="0"/>
          </a:p>
        </p:txBody>
      </p:sp>
    </p:spTree>
    <p:extLst>
      <p:ext uri="{BB962C8B-B14F-4D97-AF65-F5344CB8AC3E}">
        <p14:creationId xmlns:p14="http://schemas.microsoft.com/office/powerpoint/2010/main" val="33770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85B1-8CA3-4F42-A1E3-30205DC6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92452"/>
          </a:xfrm>
        </p:spPr>
        <p:txBody>
          <a:bodyPr>
            <a:normAutofit/>
          </a:bodyPr>
          <a:lstStyle/>
          <a:p>
            <a:r>
              <a:rPr lang="en-US" sz="3200" b="1" dirty="0"/>
              <a:t>SINDROM</a:t>
            </a:r>
            <a:r>
              <a:rPr lang="sl-SI" sz="3200" b="1" dirty="0"/>
              <a:t> ADHD</a:t>
            </a:r>
            <a:endParaRPr lang="en-S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2C61-91B0-4F84-A7E5-7C8D6294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1920240"/>
            <a:ext cx="9960705" cy="4297680"/>
          </a:xfrm>
        </p:spPr>
        <p:txBody>
          <a:bodyPr anchor="t">
            <a:normAutofit fontScale="85000" lnSpcReduction="10000"/>
          </a:bodyPr>
          <a:lstStyle/>
          <a:p>
            <a:r>
              <a:rPr lang="sl-SI" b="1" dirty="0"/>
              <a:t>Sindrom ADHD </a:t>
            </a:r>
            <a:r>
              <a:rPr lang="sl-SI" dirty="0"/>
              <a:t>(ang. attention-deficit/hyperactivity disorder) </a:t>
            </a:r>
            <a:r>
              <a:rPr lang="sl-SI" dirty="0" smtClean="0"/>
              <a:t>slovensko </a:t>
            </a:r>
            <a:r>
              <a:rPr lang="en-US" dirty="0" err="1"/>
              <a:t>pomeni</a:t>
            </a:r>
            <a:r>
              <a:rPr lang="en-US" dirty="0"/>
              <a:t> </a:t>
            </a:r>
            <a:r>
              <a:rPr lang="sl-SI" dirty="0"/>
              <a:t>primanjkljaj pozornosti</a:t>
            </a:r>
            <a:r>
              <a:rPr lang="en-US" dirty="0"/>
              <a:t>. M</a:t>
            </a:r>
            <a:r>
              <a:rPr lang="sl-SI" dirty="0" err="1"/>
              <a:t>otnja</a:t>
            </a:r>
            <a:r>
              <a:rPr lang="sl-SI" dirty="0"/>
              <a:t> </a:t>
            </a:r>
            <a:r>
              <a:rPr lang="sl-SI" dirty="0" smtClean="0"/>
              <a:t>hiperaktivnosti </a:t>
            </a:r>
            <a:r>
              <a:rPr lang="sl-SI" dirty="0"/>
              <a:t>sodi v skupino vedenjskih in čustvenih motenj. </a:t>
            </a:r>
            <a:endParaRPr lang="en-US" dirty="0"/>
          </a:p>
          <a:p>
            <a:r>
              <a:rPr lang="en-SI" dirty="0"/>
              <a:t>ADHD </a:t>
            </a:r>
            <a:r>
              <a:rPr lang="en-SI" dirty="0" smtClean="0"/>
              <a:t>motn</a:t>
            </a:r>
            <a:r>
              <a:rPr lang="sl-SI" dirty="0" smtClean="0"/>
              <a:t>j</a:t>
            </a:r>
            <a:r>
              <a:rPr lang="en-US" dirty="0" smtClean="0"/>
              <a:t>a </a:t>
            </a:r>
            <a:r>
              <a:rPr lang="en-US" dirty="0"/>
              <a:t>je po </a:t>
            </a:r>
            <a:r>
              <a:rPr lang="en-US" dirty="0" err="1"/>
              <a:t>dosedanjih</a:t>
            </a:r>
            <a:r>
              <a:rPr lang="en-US" dirty="0"/>
              <a:t> </a:t>
            </a:r>
            <a:r>
              <a:rPr lang="en-US" dirty="0" err="1"/>
              <a:t>dognanjih</a:t>
            </a:r>
            <a:r>
              <a:rPr lang="en-US" dirty="0"/>
              <a:t> </a:t>
            </a:r>
            <a:r>
              <a:rPr lang="en-US" dirty="0" err="1"/>
              <a:t>predvsem</a:t>
            </a:r>
            <a:r>
              <a:rPr lang="en-US" dirty="0"/>
              <a:t> </a:t>
            </a:r>
            <a:r>
              <a:rPr lang="en-US" b="1" dirty="0" err="1"/>
              <a:t>genska</a:t>
            </a:r>
            <a:r>
              <a:rPr lang="en-US" b="1" dirty="0"/>
              <a:t> in </a:t>
            </a:r>
            <a:r>
              <a:rPr lang="en-US" b="1" dirty="0" err="1"/>
              <a:t>razvojna</a:t>
            </a:r>
            <a:r>
              <a:rPr lang="en-US" dirty="0"/>
              <a:t>. </a:t>
            </a:r>
          </a:p>
          <a:p>
            <a:r>
              <a:rPr lang="en-US" dirty="0" err="1"/>
              <a:t>Prihaja</a:t>
            </a:r>
            <a:r>
              <a:rPr lang="en-US" dirty="0"/>
              <a:t> do </a:t>
            </a:r>
            <a:r>
              <a:rPr lang="en-US" dirty="0" err="1"/>
              <a:t>pomanjkljivih</a:t>
            </a:r>
            <a:r>
              <a:rPr lang="en-US" dirty="0"/>
              <a:t> in </a:t>
            </a:r>
            <a:r>
              <a:rPr lang="en-US" dirty="0" err="1"/>
              <a:t>drugačnih</a:t>
            </a:r>
            <a:r>
              <a:rPr lang="en-US" dirty="0"/>
              <a:t> </a:t>
            </a:r>
            <a:r>
              <a:rPr lang="en-US" b="1" dirty="0" err="1"/>
              <a:t>prenašanj</a:t>
            </a:r>
            <a:r>
              <a:rPr lang="en-US" b="1" dirty="0"/>
              <a:t> </a:t>
            </a:r>
            <a:r>
              <a:rPr lang="en-US" b="1" dirty="0" err="1"/>
              <a:t>živčnih</a:t>
            </a:r>
            <a:r>
              <a:rPr lang="en-US" b="1" dirty="0"/>
              <a:t> </a:t>
            </a:r>
            <a:r>
              <a:rPr lang="en-US" b="1" dirty="0" err="1"/>
              <a:t>informacj</a:t>
            </a:r>
            <a:r>
              <a:rPr lang="en-US" b="1" dirty="0"/>
              <a:t> in </a:t>
            </a:r>
            <a:r>
              <a:rPr lang="en-US" b="1" dirty="0" err="1"/>
              <a:t>delovanj</a:t>
            </a:r>
            <a:r>
              <a:rPr lang="en-US" b="1" dirty="0"/>
              <a:t> v </a:t>
            </a:r>
            <a:r>
              <a:rPr lang="en-US" b="1" dirty="0" err="1"/>
              <a:t>nekaterih</a:t>
            </a:r>
            <a:r>
              <a:rPr lang="en-US" b="1" dirty="0"/>
              <a:t> </a:t>
            </a:r>
            <a:r>
              <a:rPr lang="en-US" b="1" dirty="0" err="1"/>
              <a:t>predelih</a:t>
            </a:r>
            <a:r>
              <a:rPr lang="en-US" b="1" dirty="0"/>
              <a:t> </a:t>
            </a:r>
            <a:r>
              <a:rPr lang="en-US" b="1" dirty="0" err="1"/>
              <a:t>možganov</a:t>
            </a:r>
            <a:r>
              <a:rPr lang="en-US" b="1" dirty="0"/>
              <a:t>.  </a:t>
            </a:r>
          </a:p>
          <a:p>
            <a:r>
              <a:rPr lang="en-US" dirty="0"/>
              <a:t>Po </a:t>
            </a:r>
            <a:r>
              <a:rPr lang="en-US" dirty="0" err="1"/>
              <a:t>razlagi</a:t>
            </a:r>
            <a:r>
              <a:rPr lang="en-US" dirty="0"/>
              <a:t> </a:t>
            </a:r>
            <a:r>
              <a:rPr lang="en-US" dirty="0" err="1"/>
              <a:t>družinskega</a:t>
            </a:r>
            <a:r>
              <a:rPr lang="en-US" dirty="0"/>
              <a:t> </a:t>
            </a:r>
            <a:r>
              <a:rPr lang="en-US" dirty="0" err="1"/>
              <a:t>terapevta</a:t>
            </a:r>
            <a:r>
              <a:rPr lang="en-US" dirty="0"/>
              <a:t>: </a:t>
            </a:r>
            <a:r>
              <a:rPr lang="en-US" dirty="0" err="1"/>
              <a:t>prednji</a:t>
            </a:r>
            <a:r>
              <a:rPr lang="en-US" dirty="0"/>
              <a:t> </a:t>
            </a:r>
            <a:r>
              <a:rPr lang="en-US" dirty="0" err="1"/>
              <a:t>predel</a:t>
            </a:r>
            <a:r>
              <a:rPr lang="en-US" dirty="0"/>
              <a:t> </a:t>
            </a:r>
            <a:r>
              <a:rPr lang="en-US" dirty="0" err="1"/>
              <a:t>možganov</a:t>
            </a:r>
            <a:r>
              <a:rPr lang="en-US" dirty="0"/>
              <a:t> (</a:t>
            </a:r>
            <a:r>
              <a:rPr lang="en-US" dirty="0" err="1"/>
              <a:t>delovni</a:t>
            </a:r>
            <a:r>
              <a:rPr lang="en-US" dirty="0"/>
              <a:t> </a:t>
            </a:r>
            <a:r>
              <a:rPr lang="en-US" dirty="0" err="1"/>
              <a:t>spomin</a:t>
            </a:r>
            <a:r>
              <a:rPr lang="en-US" dirty="0"/>
              <a:t> - </a:t>
            </a:r>
            <a:r>
              <a:rPr lang="en-US" dirty="0" err="1"/>
              <a:t>računaliniški</a:t>
            </a:r>
            <a:r>
              <a:rPr lang="en-US" dirty="0"/>
              <a:t> </a:t>
            </a:r>
            <a:r>
              <a:rPr lang="en-US" dirty="0" err="1"/>
              <a:t>izraz</a:t>
            </a:r>
            <a:r>
              <a:rPr lang="en-US" dirty="0"/>
              <a:t>) </a:t>
            </a:r>
            <a:r>
              <a:rPr lang="en-US" dirty="0" err="1"/>
              <a:t>deluje</a:t>
            </a:r>
            <a:r>
              <a:rPr lang="en-US" dirty="0"/>
              <a:t> </a:t>
            </a:r>
            <a:r>
              <a:rPr lang="en-US" dirty="0" smtClean="0"/>
              <a:t>ne</a:t>
            </a:r>
            <a:r>
              <a:rPr lang="sl-SI" dirty="0" smtClean="0"/>
              <a:t>e</a:t>
            </a:r>
            <a:r>
              <a:rPr lang="en-US" dirty="0" err="1" smtClean="0"/>
              <a:t>nakomerno</a:t>
            </a:r>
            <a:r>
              <a:rPr lang="en-US" dirty="0"/>
              <a:t>, 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prehitro</a:t>
            </a:r>
            <a:r>
              <a:rPr lang="en-US" dirty="0"/>
              <a:t>, </a:t>
            </a:r>
            <a:r>
              <a:rPr lang="en-US" dirty="0" err="1"/>
              <a:t>manj</a:t>
            </a:r>
            <a:r>
              <a:rPr lang="en-US" dirty="0"/>
              <a:t> </a:t>
            </a:r>
            <a:r>
              <a:rPr lang="en-US" dirty="0" err="1"/>
              <a:t>kontrolirano</a:t>
            </a:r>
            <a:r>
              <a:rPr lang="en-US" dirty="0"/>
              <a:t>. </a:t>
            </a:r>
            <a:r>
              <a:rPr lang="en-US" dirty="0" err="1"/>
              <a:t>Pridobljene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l-SI" dirty="0" smtClean="0"/>
              <a:t>n</a:t>
            </a:r>
            <a:r>
              <a:rPr lang="en-US" dirty="0" err="1" smtClean="0"/>
              <a:t>formacije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nekako</a:t>
            </a:r>
            <a:r>
              <a:rPr lang="en-US" dirty="0"/>
              <a:t> </a:t>
            </a:r>
            <a:r>
              <a:rPr lang="en-US" dirty="0" err="1"/>
              <a:t>razgubijo</a:t>
            </a:r>
            <a:r>
              <a:rPr lang="en-US" dirty="0"/>
              <a:t>, </a:t>
            </a:r>
            <a:r>
              <a:rPr lang="en-US" dirty="0" err="1"/>
              <a:t>pomešajo</a:t>
            </a:r>
            <a:r>
              <a:rPr lang="en-US" dirty="0"/>
              <a:t>, </a:t>
            </a:r>
            <a:r>
              <a:rPr lang="en-US" dirty="0" err="1"/>
              <a:t>niso</a:t>
            </a:r>
            <a:r>
              <a:rPr lang="en-US" dirty="0"/>
              <a:t> </a:t>
            </a:r>
            <a:r>
              <a:rPr lang="en-US" dirty="0" err="1"/>
              <a:t>enakomerno</a:t>
            </a:r>
            <a:r>
              <a:rPr lang="en-US" dirty="0"/>
              <a:t> in v </a:t>
            </a:r>
            <a:r>
              <a:rPr lang="en-US" dirty="0" err="1"/>
              <a:t>zaporedjih</a:t>
            </a:r>
            <a:r>
              <a:rPr lang="en-US" dirty="0"/>
              <a:t> </a:t>
            </a:r>
            <a:r>
              <a:rPr lang="en-US" dirty="0" err="1"/>
              <a:t>preposlane</a:t>
            </a:r>
            <a:r>
              <a:rPr lang="en-US" dirty="0"/>
              <a:t> v </a:t>
            </a:r>
            <a:r>
              <a:rPr lang="en-US" dirty="0" err="1"/>
              <a:t>druge</a:t>
            </a:r>
            <a:r>
              <a:rPr lang="en-US" dirty="0"/>
              <a:t> dele </a:t>
            </a:r>
            <a:r>
              <a:rPr lang="en-US" dirty="0" err="1"/>
              <a:t>možganov</a:t>
            </a:r>
            <a:r>
              <a:rPr lang="en-US" dirty="0"/>
              <a:t>. </a:t>
            </a:r>
          </a:p>
          <a:p>
            <a:r>
              <a:rPr lang="en-US" dirty="0" err="1"/>
              <a:t>Posledice</a:t>
            </a:r>
            <a:r>
              <a:rPr lang="en-US" dirty="0"/>
              <a:t> so </a:t>
            </a:r>
            <a:r>
              <a:rPr lang="en-US" dirty="0" err="1"/>
              <a:t>nepozornost</a:t>
            </a:r>
            <a:r>
              <a:rPr lang="en-US" dirty="0"/>
              <a:t>, </a:t>
            </a:r>
            <a:r>
              <a:rPr lang="en-US" dirty="0" err="1"/>
              <a:t>slabe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, </a:t>
            </a:r>
            <a:r>
              <a:rPr lang="sl-SI" dirty="0" smtClean="0"/>
              <a:t>(ne)</a:t>
            </a:r>
            <a:r>
              <a:rPr lang="en-US" dirty="0" err="1" smtClean="0"/>
              <a:t>izvrševanje</a:t>
            </a:r>
            <a:r>
              <a:rPr lang="en-US" dirty="0" smtClean="0"/>
              <a:t> </a:t>
            </a:r>
            <a:r>
              <a:rPr lang="en-US" dirty="0" err="1"/>
              <a:t>dejavnosti</a:t>
            </a:r>
            <a:r>
              <a:rPr lang="en-US" dirty="0"/>
              <a:t>, </a:t>
            </a:r>
            <a:r>
              <a:rPr lang="en-SI" dirty="0"/>
              <a:t>nemir, </a:t>
            </a:r>
            <a:r>
              <a:rPr lang="en-US" dirty="0" smtClean="0"/>
              <a:t>imp</a:t>
            </a:r>
            <a:r>
              <a:rPr lang="sl-SI" dirty="0" smtClean="0"/>
              <a:t>u</a:t>
            </a:r>
            <a:r>
              <a:rPr lang="en-US" dirty="0" err="1" smtClean="0"/>
              <a:t>lzivnost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manjša</a:t>
            </a:r>
            <a:r>
              <a:rPr lang="en-US" dirty="0"/>
              <a:t> </a:t>
            </a:r>
            <a:r>
              <a:rPr lang="en-US" dirty="0" err="1"/>
              <a:t>čustvena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. </a:t>
            </a:r>
            <a:endParaRPr lang="en-SI" dirty="0"/>
          </a:p>
          <a:p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223467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85B1-8CA3-4F42-A1E3-30205DC6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l-SI" sz="3700" dirty="0"/>
              <a:t>MOTNJA ADHD, </a:t>
            </a:r>
            <a:r>
              <a:rPr lang="en-US" sz="3700" dirty="0"/>
              <a:t>NADARJENOST</a:t>
            </a:r>
            <a:endParaRPr lang="en-SI" sz="3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2C61-91B0-4F84-A7E5-7C8D6294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10293214" cy="4041648"/>
          </a:xfrm>
        </p:spPr>
        <p:txBody>
          <a:bodyPr anchor="t">
            <a:normAutofit fontScale="92500" lnSpcReduction="20000"/>
          </a:bodyPr>
          <a:lstStyle/>
          <a:p>
            <a:r>
              <a:rPr lang="en-US" b="1" dirty="0" err="1"/>
              <a:t>Izraz</a:t>
            </a:r>
            <a:r>
              <a:rPr lang="en-US" b="1" dirty="0"/>
              <a:t> h</a:t>
            </a:r>
            <a:r>
              <a:rPr lang="en-SI" b="1" dirty="0" err="1"/>
              <a:t>iperaktivnost</a:t>
            </a:r>
            <a:r>
              <a:rPr lang="en-SI" b="1" dirty="0"/>
              <a:t> </a:t>
            </a:r>
            <a:r>
              <a:rPr lang="en-US" b="1" dirty="0"/>
              <a:t>v </a:t>
            </a:r>
            <a:r>
              <a:rPr lang="en-US" b="1" dirty="0" err="1"/>
              <a:t>današnjem</a:t>
            </a:r>
            <a:r>
              <a:rPr lang="en-US" b="1" dirty="0"/>
              <a:t> </a:t>
            </a:r>
            <a:r>
              <a:rPr lang="en-US" b="1" dirty="0" err="1"/>
              <a:t>času</a:t>
            </a:r>
            <a:r>
              <a:rPr lang="en-US" b="1" dirty="0"/>
              <a:t> </a:t>
            </a:r>
            <a:r>
              <a:rPr lang="en-US" b="1" dirty="0" err="1"/>
              <a:t>preradi</a:t>
            </a:r>
            <a:r>
              <a:rPr lang="en-US" b="1" dirty="0"/>
              <a:t> </a:t>
            </a:r>
            <a:r>
              <a:rPr lang="en-US" b="1" dirty="0" err="1"/>
              <a:t>uporabljamo</a:t>
            </a:r>
            <a:r>
              <a:rPr lang="en-US" b="1" dirty="0"/>
              <a:t> za </a:t>
            </a:r>
            <a:r>
              <a:rPr lang="en-US" b="1" dirty="0" err="1"/>
              <a:t>vse</a:t>
            </a:r>
            <a:r>
              <a:rPr lang="en-US" b="1" dirty="0"/>
              <a:t> </a:t>
            </a:r>
            <a:r>
              <a:rPr lang="en-US" b="1" dirty="0" err="1"/>
              <a:t>moteče</a:t>
            </a:r>
            <a:r>
              <a:rPr lang="en-US" b="1" dirty="0"/>
              <a:t> </a:t>
            </a:r>
            <a:r>
              <a:rPr lang="en-US" b="1" dirty="0" err="1"/>
              <a:t>otroke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Otrokove</a:t>
            </a:r>
            <a:r>
              <a:rPr lang="en-US" dirty="0"/>
              <a:t> </a:t>
            </a:r>
            <a:r>
              <a:rPr lang="en-US" dirty="0" err="1"/>
              <a:t>vedenjske</a:t>
            </a:r>
            <a:r>
              <a:rPr lang="en-US" dirty="0"/>
              <a:t> </a:t>
            </a:r>
            <a:r>
              <a:rPr lang="en-US" dirty="0" err="1"/>
              <a:t>težave</a:t>
            </a:r>
            <a:r>
              <a:rPr lang="en-US" dirty="0"/>
              <a:t>, </a:t>
            </a:r>
            <a:r>
              <a:rPr lang="en-US" dirty="0" err="1"/>
              <a:t>nemirnost</a:t>
            </a:r>
            <a:r>
              <a:rPr lang="en-US" dirty="0"/>
              <a:t> in </a:t>
            </a:r>
            <a:r>
              <a:rPr lang="en-US" dirty="0" err="1"/>
              <a:t>impulzivnost</a:t>
            </a:r>
            <a:r>
              <a:rPr lang="en-US" dirty="0"/>
              <a:t> so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 smtClean="0"/>
              <a:t>določen</a:t>
            </a:r>
            <a:r>
              <a:rPr lang="sl-SI" dirty="0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razmer</a:t>
            </a:r>
            <a:r>
              <a:rPr lang="en-US" dirty="0" smtClean="0"/>
              <a:t> </a:t>
            </a:r>
            <a:r>
              <a:rPr lang="sl-SI" dirty="0" smtClean="0"/>
              <a:t>otrokovega</a:t>
            </a:r>
            <a:r>
              <a:rPr lang="en-US" dirty="0" smtClean="0"/>
              <a:t> </a:t>
            </a:r>
            <a:r>
              <a:rPr lang="en-US" dirty="0" err="1"/>
              <a:t>šolskega</a:t>
            </a:r>
            <a:r>
              <a:rPr lang="en-US" dirty="0"/>
              <a:t> in </a:t>
            </a:r>
            <a:r>
              <a:rPr lang="en-US" dirty="0" err="1"/>
              <a:t>družinskega</a:t>
            </a:r>
            <a:r>
              <a:rPr lang="en-US" dirty="0"/>
              <a:t> </a:t>
            </a:r>
            <a:r>
              <a:rPr lang="en-US" dirty="0" err="1"/>
              <a:t>okolja</a:t>
            </a:r>
            <a:r>
              <a:rPr lang="en-US" dirty="0"/>
              <a:t>, </a:t>
            </a:r>
            <a:r>
              <a:rPr lang="en-US" dirty="0" err="1"/>
              <a:t>pomanjkanje</a:t>
            </a:r>
            <a:r>
              <a:rPr lang="en-US" dirty="0"/>
              <a:t> </a:t>
            </a:r>
            <a:r>
              <a:rPr lang="en-US" dirty="0" err="1"/>
              <a:t>omejitev</a:t>
            </a:r>
            <a:r>
              <a:rPr lang="en-US" dirty="0"/>
              <a:t>, </a:t>
            </a:r>
            <a:r>
              <a:rPr lang="sl-SI" dirty="0" smtClean="0"/>
              <a:t>otrok </a:t>
            </a:r>
            <a:r>
              <a:rPr lang="en-US" dirty="0" smtClean="0"/>
              <a:t>je </a:t>
            </a:r>
            <a:r>
              <a:rPr lang="en-US" dirty="0" err="1"/>
              <a:t>razvajen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preživlja</a:t>
            </a:r>
            <a:r>
              <a:rPr lang="en-US" dirty="0"/>
              <a:t> </a:t>
            </a:r>
            <a:r>
              <a:rPr lang="en-US" dirty="0" err="1"/>
              <a:t>obdobje</a:t>
            </a:r>
            <a:r>
              <a:rPr lang="en-US" dirty="0"/>
              <a:t> </a:t>
            </a:r>
            <a:r>
              <a:rPr lang="en-US" dirty="0" err="1"/>
              <a:t>uporništva</a:t>
            </a:r>
            <a:r>
              <a:rPr lang="en-US" dirty="0"/>
              <a:t>. </a:t>
            </a:r>
            <a:r>
              <a:rPr lang="en-US" b="1" dirty="0" err="1"/>
              <a:t>Otrok</a:t>
            </a:r>
            <a:r>
              <a:rPr lang="en-US" b="1" dirty="0"/>
              <a:t> z ADHD pa </a:t>
            </a:r>
            <a:r>
              <a:rPr lang="en-US" b="1" dirty="0" err="1"/>
              <a:t>ima</a:t>
            </a:r>
            <a:r>
              <a:rPr lang="en-US" b="1" dirty="0"/>
              <a:t> </a:t>
            </a:r>
            <a:r>
              <a:rPr lang="en-US" b="1" dirty="0" err="1"/>
              <a:t>značilne</a:t>
            </a:r>
            <a:r>
              <a:rPr lang="en-US" b="1" dirty="0"/>
              <a:t> </a:t>
            </a:r>
            <a:r>
              <a:rPr lang="en-US" b="1" dirty="0" err="1"/>
              <a:t>prepoznavne</a:t>
            </a:r>
            <a:r>
              <a:rPr lang="en-US" b="1" dirty="0"/>
              <a:t> </a:t>
            </a:r>
            <a:r>
              <a:rPr lang="en-US" b="1" dirty="0" err="1"/>
              <a:t>simptome</a:t>
            </a:r>
            <a:r>
              <a:rPr lang="en-US" b="1" dirty="0"/>
              <a:t>.</a:t>
            </a:r>
            <a:endParaRPr lang="en-SI" b="1" dirty="0"/>
          </a:p>
          <a:p>
            <a:r>
              <a:rPr lang="sl-SI" b="1" dirty="0"/>
              <a:t>V dobrem, pozitivnem in poznanem okolju </a:t>
            </a:r>
            <a:r>
              <a:rPr lang="sl-SI" dirty="0"/>
              <a:t>je tak otrok navadno izjemno </a:t>
            </a:r>
            <a:r>
              <a:rPr lang="sl-SI" b="1" dirty="0"/>
              <a:t>veder, nasmejan, pozitiven in pogumen otrok</a:t>
            </a:r>
            <a:r>
              <a:rPr lang="sl-SI" dirty="0"/>
              <a:t>, po drugi strani pa </a:t>
            </a:r>
            <a:r>
              <a:rPr lang="sl-SI" b="1" dirty="0"/>
              <a:t>neizmerno </a:t>
            </a:r>
            <a:r>
              <a:rPr lang="sl-SI" b="1" dirty="0" smtClean="0"/>
              <a:t>nemiren, </a:t>
            </a:r>
            <a:r>
              <a:rPr lang="sl-SI" b="1" dirty="0"/>
              <a:t>vznemirjen ter naporen</a:t>
            </a:r>
            <a:r>
              <a:rPr lang="sl-SI" dirty="0"/>
              <a:t>. </a:t>
            </a:r>
            <a:endParaRPr lang="en-SI" dirty="0"/>
          </a:p>
          <a:p>
            <a:r>
              <a:rPr lang="en-US" b="1" dirty="0"/>
              <a:t>Med </a:t>
            </a:r>
            <a:r>
              <a:rPr lang="en-US" b="1" dirty="0" err="1"/>
              <a:t>otroki</a:t>
            </a:r>
            <a:r>
              <a:rPr lang="en-US" b="1" dirty="0"/>
              <a:t> </a:t>
            </a:r>
            <a:r>
              <a:rPr lang="sl-SI" b="1" dirty="0" smtClean="0"/>
              <a:t>z </a:t>
            </a:r>
            <a:r>
              <a:rPr lang="en-US" b="1" dirty="0" smtClean="0"/>
              <a:t>ADHD </a:t>
            </a:r>
            <a:r>
              <a:rPr lang="en-US" b="1" dirty="0"/>
              <a:t>je </a:t>
            </a:r>
            <a:r>
              <a:rPr lang="en-US" b="1" dirty="0" err="1"/>
              <a:t>veliko</a:t>
            </a:r>
            <a:r>
              <a:rPr lang="en-US" b="1" dirty="0"/>
              <a:t> </a:t>
            </a:r>
            <a:r>
              <a:rPr lang="en-US" b="1" dirty="0" err="1"/>
              <a:t>nadarjenih</a:t>
            </a:r>
            <a:r>
              <a:rPr lang="en-US" b="1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sprejemljivem</a:t>
            </a:r>
            <a:r>
              <a:rPr lang="en-US" dirty="0"/>
              <a:t> in </a:t>
            </a:r>
            <a:r>
              <a:rPr lang="en-US" dirty="0" err="1"/>
              <a:t>spodbudnem</a:t>
            </a:r>
            <a:r>
              <a:rPr lang="en-US" dirty="0"/>
              <a:t> </a:t>
            </a:r>
            <a:r>
              <a:rPr lang="en-US" dirty="0" err="1"/>
              <a:t>okolju</a:t>
            </a:r>
            <a:r>
              <a:rPr lang="en-US" dirty="0"/>
              <a:t> </a:t>
            </a:r>
            <a:r>
              <a:rPr lang="en-US" dirty="0" err="1"/>
              <a:t>oblikujejo</a:t>
            </a:r>
            <a:r>
              <a:rPr lang="en-US" dirty="0"/>
              <a:t> </a:t>
            </a:r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dirty="0" err="1"/>
              <a:t>nadarjenost</a:t>
            </a:r>
            <a:r>
              <a:rPr lang="en-US" dirty="0"/>
              <a:t> in v </a:t>
            </a:r>
            <a:r>
              <a:rPr lang="en-US" dirty="0" err="1"/>
              <a:t>svoji</a:t>
            </a:r>
            <a:r>
              <a:rPr lang="en-US" dirty="0"/>
              <a:t> </a:t>
            </a:r>
            <a:r>
              <a:rPr lang="en-US" dirty="0" err="1"/>
              <a:t>odraslosti</a:t>
            </a:r>
            <a:r>
              <a:rPr lang="en-US" dirty="0"/>
              <a:t> </a:t>
            </a:r>
            <a:r>
              <a:rPr lang="en-US" dirty="0" err="1"/>
              <a:t>pokažejo</a:t>
            </a:r>
            <a:r>
              <a:rPr lang="en-US" dirty="0"/>
              <a:t> </a:t>
            </a:r>
            <a:r>
              <a:rPr lang="en-US" dirty="0" err="1"/>
              <a:t>neizmerno</a:t>
            </a:r>
            <a:r>
              <a:rPr lang="en-US" dirty="0"/>
              <a:t> </a:t>
            </a:r>
            <a:r>
              <a:rPr lang="en-US" dirty="0" err="1"/>
              <a:t>kreativnost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uspejo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področjih</a:t>
            </a:r>
            <a:r>
              <a:rPr lang="en-US" dirty="0"/>
              <a:t> v </a:t>
            </a:r>
            <a:r>
              <a:rPr lang="en-US" dirty="0" err="1"/>
              <a:t>življenju</a:t>
            </a:r>
            <a:r>
              <a:rPr lang="en-US" dirty="0"/>
              <a:t>, </a:t>
            </a:r>
            <a:r>
              <a:rPr lang="en-US" dirty="0" err="1"/>
              <a:t>celo</a:t>
            </a:r>
            <a:r>
              <a:rPr lang="en-US" dirty="0"/>
              <a:t> </a:t>
            </a:r>
            <a:r>
              <a:rPr lang="en-US" dirty="0" err="1"/>
              <a:t>nadkrilijo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.</a:t>
            </a:r>
            <a:endParaRPr lang="en-SI" dirty="0"/>
          </a:p>
          <a:p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211337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DF1CE-087D-4FC2-89FF-44586365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6"/>
            <a:ext cx="10520702" cy="86257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PASTI IN TEŽAVE </a:t>
            </a:r>
            <a:r>
              <a:rPr lang="en-US" sz="3600" b="1" dirty="0">
                <a:solidFill>
                  <a:srgbClr val="FFFFFF"/>
                </a:solidFill>
                <a:latin typeface="Britannic Bold" panose="020B0903060703020204" pitchFamily="34" charset="0"/>
              </a:rPr>
              <a:t>OTROKA Z ADHD V ŠOLI </a:t>
            </a:r>
            <a:br>
              <a:rPr lang="en-US" sz="3600" b="1" dirty="0">
                <a:solidFill>
                  <a:srgbClr val="FFFFFF"/>
                </a:solidFill>
                <a:latin typeface="Britannic Bold" panose="020B0903060703020204" pitchFamily="34" charset="0"/>
              </a:rPr>
            </a:br>
            <a:r>
              <a:rPr lang="en-US" sz="3600" b="1" dirty="0">
                <a:solidFill>
                  <a:srgbClr val="FFFFFF"/>
                </a:solidFill>
                <a:latin typeface="Britannic Bold" panose="020B0903060703020204" pitchFamily="34" charset="0"/>
              </a:rPr>
              <a:t>PRED NEKAJ LETI IN TUDI ŠE DANES</a:t>
            </a:r>
            <a:endParaRPr lang="en-SI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C38D-3CDF-4487-AC9F-849A2E31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14092"/>
            <a:ext cx="10515598" cy="5069231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1700" dirty="0" err="1">
                <a:solidFill>
                  <a:srgbClr val="FFFFFF"/>
                </a:solidFill>
              </a:rPr>
              <a:t>Predstavljen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učenec</a:t>
            </a:r>
            <a:r>
              <a:rPr lang="en-US" sz="1700" dirty="0">
                <a:solidFill>
                  <a:srgbClr val="FFFFFF"/>
                </a:solidFill>
              </a:rPr>
              <a:t> je </a:t>
            </a:r>
            <a:r>
              <a:rPr lang="en-US" sz="1700" dirty="0" err="1">
                <a:solidFill>
                  <a:srgbClr val="FFFFFF"/>
                </a:solidFill>
              </a:rPr>
              <a:t>rasel</a:t>
            </a:r>
            <a:r>
              <a:rPr lang="en-US" sz="1700" dirty="0">
                <a:solidFill>
                  <a:srgbClr val="FFFFFF"/>
                </a:solidFill>
              </a:rPr>
              <a:t> v </a:t>
            </a:r>
            <a:r>
              <a:rPr lang="en-US" sz="1700" dirty="0" err="1">
                <a:solidFill>
                  <a:srgbClr val="FFFFFF"/>
                </a:solidFill>
              </a:rPr>
              <a:t>obdobju</a:t>
            </a:r>
            <a:r>
              <a:rPr lang="en-US" sz="1700" dirty="0">
                <a:solidFill>
                  <a:srgbClr val="FFFFFF"/>
                </a:solidFill>
              </a:rPr>
              <a:t>, ko so </a:t>
            </a:r>
            <a:r>
              <a:rPr lang="en-US" sz="1700" dirty="0" err="1">
                <a:solidFill>
                  <a:srgbClr val="FFFFFF"/>
                </a:solidFill>
              </a:rPr>
              <a:t>bili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ti</a:t>
            </a:r>
            <a:r>
              <a:rPr lang="en-US" sz="1700" dirty="0">
                <a:solidFill>
                  <a:srgbClr val="FFFFFF"/>
                </a:solidFill>
              </a:rPr>
              <a:t>  </a:t>
            </a:r>
            <a:r>
              <a:rPr lang="en-US" sz="1700" b="1" dirty="0">
                <a:solidFill>
                  <a:srgbClr val="FF5B5B"/>
                </a:solidFill>
              </a:rPr>
              <a:t>OTROCI </a:t>
            </a:r>
            <a:r>
              <a:rPr lang="en-US" sz="1700" b="1" dirty="0" smtClean="0">
                <a:solidFill>
                  <a:srgbClr val="FF5B5B"/>
                </a:solidFill>
              </a:rPr>
              <a:t>REDK</a:t>
            </a:r>
            <a:r>
              <a:rPr lang="sl-SI" sz="1700" b="1" dirty="0" smtClean="0">
                <a:solidFill>
                  <a:srgbClr val="FF5B5B"/>
                </a:solidFill>
              </a:rPr>
              <a:t>E</a:t>
            </a:r>
            <a:r>
              <a:rPr lang="en-US" sz="1700" b="1" dirty="0" smtClean="0">
                <a:solidFill>
                  <a:srgbClr val="FF5B5B"/>
                </a:solidFill>
              </a:rPr>
              <a:t> </a:t>
            </a:r>
            <a:r>
              <a:rPr lang="en-US" sz="1700" b="1" dirty="0">
                <a:solidFill>
                  <a:srgbClr val="FF5B5B"/>
                </a:solidFill>
              </a:rPr>
              <a:t>IZJEME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Individualni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programi</a:t>
            </a:r>
            <a:r>
              <a:rPr lang="en-US" sz="1700" dirty="0">
                <a:solidFill>
                  <a:srgbClr val="FFFFFF"/>
                </a:solidFill>
              </a:rPr>
              <a:t> so se </a:t>
            </a:r>
            <a:r>
              <a:rPr lang="en-US" sz="1700" dirty="0" err="1">
                <a:solidFill>
                  <a:srgbClr val="FFFFFF"/>
                </a:solidFill>
              </a:rPr>
              <a:t>šele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uvajali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r>
              <a:rPr lang="en-US" sz="1700" b="1" dirty="0">
                <a:solidFill>
                  <a:srgbClr val="FF5B5B"/>
                </a:solidFill>
              </a:rPr>
              <a:t>UČITELJI </a:t>
            </a:r>
            <a:r>
              <a:rPr lang="en-US" sz="1700" b="1" dirty="0" err="1">
                <a:solidFill>
                  <a:srgbClr val="FF5B5B"/>
                </a:solidFill>
              </a:rPr>
              <a:t>neosveščeni</a:t>
            </a:r>
            <a:r>
              <a:rPr lang="en-US" sz="1700" b="1" dirty="0">
                <a:solidFill>
                  <a:srgbClr val="FF5B5B"/>
                </a:solidFill>
              </a:rPr>
              <a:t>, </a:t>
            </a:r>
            <a:r>
              <a:rPr lang="en-US" sz="1700" b="1" dirty="0" err="1">
                <a:solidFill>
                  <a:srgbClr val="FF5B5B"/>
                </a:solidFill>
              </a:rPr>
              <a:t>prepuščeni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 smtClean="0">
                <a:solidFill>
                  <a:srgbClr val="FF5B5B"/>
                </a:solidFill>
              </a:rPr>
              <a:t>sami</a:t>
            </a:r>
            <a:r>
              <a:rPr lang="en-US" sz="1700" b="1" dirty="0" smtClean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sebi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r>
              <a:rPr lang="en-US" sz="1700" b="1" dirty="0" err="1">
                <a:solidFill>
                  <a:srgbClr val="FF5B5B"/>
                </a:solidFill>
              </a:rPr>
              <a:t>Nesprejemanje</a:t>
            </a:r>
            <a:r>
              <a:rPr lang="en-US" sz="1700" b="1" dirty="0">
                <a:solidFill>
                  <a:srgbClr val="FF5B5B"/>
                </a:solidFill>
              </a:rPr>
              <a:t> in </a:t>
            </a:r>
            <a:r>
              <a:rPr lang="en-US" sz="1700" b="1" dirty="0" err="1">
                <a:solidFill>
                  <a:srgbClr val="FF5B5B"/>
                </a:solidFill>
              </a:rPr>
              <a:t>obtoževanje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vsakodnevne</a:t>
            </a:r>
            <a:r>
              <a:rPr lang="en-US" sz="1700" b="1" dirty="0">
                <a:solidFill>
                  <a:srgbClr val="FF5B5B"/>
                </a:solidFill>
              </a:rPr>
              <a:t> KAZNI </a:t>
            </a:r>
            <a:r>
              <a:rPr lang="en-US" sz="1700" dirty="0">
                <a:solidFill>
                  <a:srgbClr val="FFFFFF"/>
                </a:solidFill>
              </a:rPr>
              <a:t>s </a:t>
            </a:r>
            <a:r>
              <a:rPr lang="en-US" sz="1700" dirty="0" err="1">
                <a:solidFill>
                  <a:srgbClr val="FFFFFF"/>
                </a:solidFill>
              </a:rPr>
              <a:t>strani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učiteljev</a:t>
            </a:r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b="1" dirty="0" err="1">
                <a:solidFill>
                  <a:srgbClr val="FF5B5B"/>
                </a:solidFill>
              </a:rPr>
              <a:t>Nagajanje</a:t>
            </a:r>
            <a:r>
              <a:rPr lang="en-US" sz="1700" b="1" dirty="0">
                <a:solidFill>
                  <a:srgbClr val="FF5B5B"/>
                </a:solidFill>
              </a:rPr>
              <a:t> s </a:t>
            </a:r>
            <a:r>
              <a:rPr lang="en-US" sz="1700" b="1" dirty="0" err="1">
                <a:solidFill>
                  <a:srgbClr val="FF5B5B"/>
                </a:solidFill>
              </a:rPr>
              <a:t>strani</a:t>
            </a:r>
            <a:r>
              <a:rPr lang="en-US" sz="1700" b="1" dirty="0">
                <a:solidFill>
                  <a:srgbClr val="FF5B5B"/>
                </a:solidFill>
              </a:rPr>
              <a:t> VRSTNIKOV</a:t>
            </a:r>
            <a:r>
              <a:rPr lang="en-US" sz="1700" b="1" dirty="0"/>
              <a:t>, </a:t>
            </a:r>
            <a:r>
              <a:rPr lang="en-US" sz="1700" b="1" dirty="0" err="1"/>
              <a:t>n</a:t>
            </a:r>
            <a:r>
              <a:rPr lang="en-US" sz="1700" dirty="0" err="1">
                <a:solidFill>
                  <a:srgbClr val="FFFFFF"/>
                </a:solidFill>
              </a:rPr>
              <a:t>esprejemanje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posmehovanje</a:t>
            </a:r>
            <a:endParaRPr lang="en-US" sz="1700" b="1" dirty="0">
              <a:solidFill>
                <a:srgbClr val="FF5B5B"/>
              </a:solidFill>
            </a:endParaRPr>
          </a:p>
          <a:p>
            <a:r>
              <a:rPr lang="en-US" sz="1700" b="1" dirty="0">
                <a:solidFill>
                  <a:srgbClr val="FF5B5B"/>
                </a:solidFill>
              </a:rPr>
              <a:t>OKOLJE </a:t>
            </a:r>
            <a:r>
              <a:rPr lang="en-US" sz="1700" b="1" dirty="0" err="1">
                <a:solidFill>
                  <a:srgbClr val="FF5B5B"/>
                </a:solidFill>
              </a:rPr>
              <a:t>nesprejemjivo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dirty="0"/>
              <a:t>(</a:t>
            </a:r>
            <a:r>
              <a:rPr lang="en-US" sz="1700" dirty="0" err="1">
                <a:solidFill>
                  <a:srgbClr val="FFFFFF"/>
                </a:solidFill>
              </a:rPr>
              <a:t>polno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predsodkov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smtClean="0">
                <a:solidFill>
                  <a:srgbClr val="FFFFFF"/>
                </a:solidFill>
              </a:rPr>
              <a:t>s</a:t>
            </a:r>
            <a:r>
              <a:rPr lang="sl-SI" sz="1700" dirty="0" smtClean="0">
                <a:solidFill>
                  <a:srgbClr val="FFFFFF"/>
                </a:solidFill>
              </a:rPr>
              <a:t>t</a:t>
            </a:r>
            <a:r>
              <a:rPr lang="en-US" sz="1700" dirty="0" err="1" smtClean="0">
                <a:solidFill>
                  <a:srgbClr val="FFFFFF"/>
                </a:solidFill>
              </a:rPr>
              <a:t>erotipov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odklonilen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odnos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posmehovanje</a:t>
            </a:r>
            <a:r>
              <a:rPr lang="en-US" sz="1700" dirty="0">
                <a:solidFill>
                  <a:srgbClr val="FFFFFF"/>
                </a:solidFill>
              </a:rPr>
              <a:t>).</a:t>
            </a:r>
          </a:p>
          <a:p>
            <a:r>
              <a:rPr lang="en-US" sz="1700" b="1" dirty="0" err="1">
                <a:solidFill>
                  <a:srgbClr val="FF5B5B"/>
                </a:solidFill>
              </a:rPr>
              <a:t>Nezmožnost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kontroliranja</a:t>
            </a:r>
            <a:r>
              <a:rPr lang="en-US" sz="1700" dirty="0">
                <a:solidFill>
                  <a:srgbClr val="FF5B5B"/>
                </a:solidFill>
              </a:rPr>
              <a:t> </a:t>
            </a:r>
            <a:r>
              <a:rPr lang="en-US" sz="1700" dirty="0" err="1">
                <a:solidFill>
                  <a:srgbClr val="FF5B5B"/>
                </a:solidFill>
              </a:rPr>
              <a:t>lastnih</a:t>
            </a:r>
            <a:r>
              <a:rPr lang="en-US" sz="1700" dirty="0">
                <a:solidFill>
                  <a:srgbClr val="FF5B5B"/>
                </a:solidFill>
              </a:rPr>
              <a:t> </a:t>
            </a:r>
            <a:r>
              <a:rPr lang="en-US" sz="1700" dirty="0" err="1">
                <a:solidFill>
                  <a:srgbClr val="FF5B5B"/>
                </a:solidFill>
              </a:rPr>
              <a:t>vzgibov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nemirnosti</a:t>
            </a:r>
            <a:r>
              <a:rPr lang="en-US" sz="1700" dirty="0">
                <a:solidFill>
                  <a:srgbClr val="FFFFFF"/>
                </a:solidFill>
              </a:rPr>
              <a:t> in </a:t>
            </a:r>
            <a:r>
              <a:rPr lang="en-US" sz="1700" dirty="0" err="1">
                <a:solidFill>
                  <a:srgbClr val="FFFFFF"/>
                </a:solidFill>
              </a:rPr>
              <a:t>impulzivnosti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r>
              <a:rPr lang="en-US" sz="1700" dirty="0" err="1">
                <a:solidFill>
                  <a:srgbClr val="FFFFFF"/>
                </a:solidFill>
              </a:rPr>
              <a:t>Nezmožnost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nezrelost</a:t>
            </a:r>
            <a:r>
              <a:rPr lang="en-US" sz="1700" dirty="0">
                <a:solidFill>
                  <a:srgbClr val="FFFFFF"/>
                </a:solidFill>
              </a:rPr>
              <a:t> in </a:t>
            </a:r>
            <a:r>
              <a:rPr lang="en-US" sz="1700" b="1" dirty="0" err="1">
                <a:solidFill>
                  <a:srgbClr val="FF5B5B"/>
                </a:solidFill>
              </a:rPr>
              <a:t>nerazumevanje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delovanja</a:t>
            </a:r>
            <a:r>
              <a:rPr lang="en-US" sz="1700" b="1" dirty="0">
                <a:solidFill>
                  <a:srgbClr val="FF5B5B"/>
                </a:solidFill>
              </a:rPr>
              <a:t> v </a:t>
            </a:r>
            <a:r>
              <a:rPr lang="en-US" sz="1700" b="1" dirty="0" err="1">
                <a:solidFill>
                  <a:srgbClr val="FF5B5B"/>
                </a:solidFill>
              </a:rPr>
              <a:t>odnosih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dirty="0">
                <a:solidFill>
                  <a:srgbClr val="FFFFFF"/>
                </a:solidFill>
              </a:rPr>
              <a:t>z </a:t>
            </a:r>
            <a:r>
              <a:rPr lang="en-US" sz="1700" dirty="0" err="1">
                <a:solidFill>
                  <a:srgbClr val="FFFFFF"/>
                </a:solidFill>
              </a:rPr>
              <a:t>odraslimi</a:t>
            </a:r>
            <a:r>
              <a:rPr lang="en-US" sz="1700" dirty="0">
                <a:solidFill>
                  <a:srgbClr val="FFFFFF"/>
                </a:solidFill>
              </a:rPr>
              <a:t> in </a:t>
            </a:r>
            <a:r>
              <a:rPr lang="en-US" sz="1700" dirty="0" err="1">
                <a:solidFill>
                  <a:srgbClr val="FFFFFF"/>
                </a:solidFill>
              </a:rPr>
              <a:t>vrstniki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V </a:t>
            </a:r>
            <a:r>
              <a:rPr lang="en-US" sz="1700" b="1" dirty="0">
                <a:solidFill>
                  <a:srgbClr val="FFFFFF"/>
                </a:solidFill>
              </a:rPr>
              <a:t>DANAŠNJEM ČASU </a:t>
            </a:r>
            <a:r>
              <a:rPr lang="en-US" sz="1700" dirty="0">
                <a:solidFill>
                  <a:srgbClr val="FFFFFF"/>
                </a:solidFill>
              </a:rPr>
              <a:t>je </a:t>
            </a:r>
            <a:r>
              <a:rPr lang="en-US" sz="1700" dirty="0" err="1">
                <a:solidFill>
                  <a:srgbClr val="FFFFFF"/>
                </a:solidFill>
              </a:rPr>
              <a:t>bolje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vednar</a:t>
            </a:r>
            <a:r>
              <a:rPr lang="en-US" sz="1700" dirty="0">
                <a:solidFill>
                  <a:srgbClr val="FFFFFF"/>
                </a:solidFill>
              </a:rPr>
              <a:t> so </a:t>
            </a:r>
            <a:r>
              <a:rPr lang="en-US" sz="1700" dirty="0" err="1">
                <a:solidFill>
                  <a:srgbClr val="FFFFFF"/>
                </a:solidFill>
              </a:rPr>
              <a:t>ti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otroci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še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vedno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5B5B"/>
                </a:solidFill>
              </a:rPr>
              <a:t>pogosto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dirty="0">
                <a:solidFill>
                  <a:srgbClr val="FF5B5B"/>
                </a:solidFill>
              </a:rPr>
              <a:t>v </a:t>
            </a:r>
            <a:r>
              <a:rPr lang="en-US" sz="1700" dirty="0" err="1">
                <a:solidFill>
                  <a:srgbClr val="FF5B5B"/>
                </a:solidFill>
              </a:rPr>
              <a:t>napoto</a:t>
            </a:r>
            <a:r>
              <a:rPr lang="en-US" sz="1700" dirty="0">
                <a:solidFill>
                  <a:srgbClr val="FF5B5B"/>
                </a:solidFill>
              </a:rPr>
              <a:t> </a:t>
            </a:r>
            <a:r>
              <a:rPr lang="en-SI" sz="1700" dirty="0" err="1">
                <a:solidFill>
                  <a:srgbClr val="FF5B5B"/>
                </a:solidFill>
              </a:rPr>
              <a:t>učitelj</a:t>
            </a:r>
            <a:r>
              <a:rPr lang="en-US" sz="1700" dirty="0">
                <a:solidFill>
                  <a:srgbClr val="FF5B5B"/>
                </a:solidFill>
              </a:rPr>
              <a:t>u</a:t>
            </a:r>
            <a:r>
              <a:rPr lang="en-US" sz="1700" dirty="0">
                <a:solidFill>
                  <a:srgbClr val="FF9B9B"/>
                </a:solidFill>
              </a:rPr>
              <a:t> </a:t>
            </a:r>
            <a:r>
              <a:rPr lang="en-US" sz="1700" dirty="0">
                <a:solidFill>
                  <a:srgbClr val="FFFFFF"/>
                </a:solidFill>
              </a:rPr>
              <a:t>in </a:t>
            </a:r>
            <a:r>
              <a:rPr lang="en-SI" sz="1700" dirty="0">
                <a:solidFill>
                  <a:srgbClr val="FFFFFF"/>
                </a:solidFill>
              </a:rPr>
              <a:t>in </a:t>
            </a:r>
            <a:r>
              <a:rPr lang="en-SI" sz="1700" dirty="0" err="1">
                <a:solidFill>
                  <a:srgbClr val="FFFFFF"/>
                </a:solidFill>
              </a:rPr>
              <a:t>šolsk</a:t>
            </a:r>
            <a:r>
              <a:rPr lang="en-US" sz="1700" dirty="0" err="1">
                <a:solidFill>
                  <a:srgbClr val="FFFFFF"/>
                </a:solidFill>
              </a:rPr>
              <a:t>i</a:t>
            </a:r>
            <a:r>
              <a:rPr lang="en-SI" sz="1700" dirty="0">
                <a:solidFill>
                  <a:srgbClr val="FFFFFF"/>
                </a:solidFill>
              </a:rPr>
              <a:t> </a:t>
            </a:r>
            <a:r>
              <a:rPr lang="en-SI" sz="1700" dirty="0" err="1">
                <a:solidFill>
                  <a:srgbClr val="FFFFFF"/>
                </a:solidFill>
              </a:rPr>
              <a:t>skupnost</a:t>
            </a:r>
            <a:r>
              <a:rPr lang="en-US" sz="1700" dirty="0" err="1">
                <a:solidFill>
                  <a:srgbClr val="FFFFFF"/>
                </a:solidFill>
              </a:rPr>
              <a:t>i</a:t>
            </a:r>
            <a:r>
              <a:rPr lang="en-SI" sz="1700" dirty="0">
                <a:solidFill>
                  <a:srgbClr val="FFFFFF"/>
                </a:solidFill>
              </a:rPr>
              <a:t>. </a:t>
            </a:r>
            <a:endParaRPr lang="en-US" sz="1700" dirty="0">
              <a:solidFill>
                <a:srgbClr val="FFFFFF"/>
              </a:solidFill>
            </a:endParaRPr>
          </a:p>
          <a:p>
            <a:r>
              <a:rPr lang="en-US" sz="1700" dirty="0" err="1">
                <a:solidFill>
                  <a:srgbClr val="FFFFFF"/>
                </a:solidFill>
              </a:rPr>
              <a:t>Še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vedno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pogosti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odklonilni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odnosi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vrstnikov</a:t>
            </a:r>
            <a:r>
              <a:rPr lang="en-US" sz="1700" b="1" dirty="0">
                <a:solidFill>
                  <a:srgbClr val="FFFFFF"/>
                </a:solidFill>
              </a:rPr>
              <a:t>.</a:t>
            </a:r>
            <a:endParaRPr lang="en-SI" sz="1700" b="1" dirty="0">
              <a:solidFill>
                <a:srgbClr val="FFFFFF"/>
              </a:solidFill>
            </a:endParaRPr>
          </a:p>
          <a:p>
            <a:r>
              <a:rPr lang="en-US" sz="1700" b="1" dirty="0">
                <a:solidFill>
                  <a:srgbClr val="FF5B5B"/>
                </a:solidFill>
              </a:rPr>
              <a:t>NESPREJEMANJE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učenca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SI" sz="1700" b="1" dirty="0">
                <a:solidFill>
                  <a:srgbClr val="FF5B5B"/>
                </a:solidFill>
              </a:rPr>
              <a:t>MOČNO OVIR</a:t>
            </a:r>
            <a:r>
              <a:rPr lang="en-US" sz="1700" b="1" dirty="0">
                <a:solidFill>
                  <a:srgbClr val="FF5B5B"/>
                </a:solidFill>
              </a:rPr>
              <a:t>A </a:t>
            </a:r>
            <a:r>
              <a:rPr lang="en-SI" sz="1700" b="1" dirty="0">
                <a:solidFill>
                  <a:srgbClr val="FF5B5B"/>
                </a:solidFill>
              </a:rPr>
              <a:t> </a:t>
            </a:r>
            <a:r>
              <a:rPr lang="en-SI" sz="1700" b="1" dirty="0" err="1">
                <a:solidFill>
                  <a:srgbClr val="FF5B5B"/>
                </a:solidFill>
              </a:rPr>
              <a:t>pri</a:t>
            </a:r>
            <a:r>
              <a:rPr lang="en-SI" sz="1700" b="1" dirty="0">
                <a:solidFill>
                  <a:srgbClr val="FF5B5B"/>
                </a:solidFill>
              </a:rPr>
              <a:t> </a:t>
            </a:r>
            <a:r>
              <a:rPr lang="en-SI" sz="1700" b="1" dirty="0" err="1">
                <a:solidFill>
                  <a:srgbClr val="FF5B5B"/>
                </a:solidFill>
              </a:rPr>
              <a:t>njegovem</a:t>
            </a:r>
            <a:r>
              <a:rPr lang="en-SI" sz="1700" b="1" dirty="0">
                <a:solidFill>
                  <a:srgbClr val="FF5B5B"/>
                </a:solidFill>
              </a:rPr>
              <a:t> UČNEM DELU</a:t>
            </a:r>
            <a:r>
              <a:rPr lang="en-US" sz="1700" b="1" dirty="0">
                <a:solidFill>
                  <a:srgbClr val="FF5B5B"/>
                </a:solidFill>
              </a:rPr>
              <a:t> in ODNOSU DO SEBE, OSEBNOSTNEM RAZVOJU, OBLIKOVANJU  SAMPODOBE IN SAMOZAVESTI.</a:t>
            </a:r>
          </a:p>
          <a:p>
            <a:r>
              <a:rPr lang="en-US" sz="1700" dirty="0" err="1">
                <a:solidFill>
                  <a:srgbClr val="FFFFFF"/>
                </a:solidFill>
              </a:rPr>
              <a:t>Otrok</a:t>
            </a:r>
            <a:r>
              <a:rPr lang="en-US" sz="1700" dirty="0">
                <a:solidFill>
                  <a:srgbClr val="FFFFFF"/>
                </a:solidFill>
              </a:rPr>
              <a:t> je </a:t>
            </a:r>
            <a:r>
              <a:rPr lang="en-US" sz="1500" b="1" dirty="0">
                <a:solidFill>
                  <a:srgbClr val="FF5B5B"/>
                </a:solidFill>
              </a:rPr>
              <a:t>RANLJIV IN NEMOČEN</a:t>
            </a:r>
            <a:r>
              <a:rPr lang="en-US" sz="1700" dirty="0">
                <a:solidFill>
                  <a:srgbClr val="FFFFFF"/>
                </a:solidFill>
              </a:rPr>
              <a:t>,  </a:t>
            </a:r>
            <a:r>
              <a:rPr lang="en-US" sz="1700" dirty="0" err="1">
                <a:solidFill>
                  <a:srgbClr val="FFFFFF"/>
                </a:solidFill>
              </a:rPr>
              <a:t>že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zaradi</a:t>
            </a:r>
            <a:r>
              <a:rPr lang="en-US" sz="1700" dirty="0">
                <a:solidFill>
                  <a:srgbClr val="FFFFFF"/>
                </a:solidFill>
              </a:rPr>
              <a:t>  </a:t>
            </a:r>
            <a:r>
              <a:rPr lang="en-US" sz="1700" dirty="0" err="1">
                <a:solidFill>
                  <a:srgbClr val="FFFFFF"/>
                </a:solidFill>
              </a:rPr>
              <a:t>samih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motenj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kaj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šele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zaradi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smtClean="0">
                <a:solidFill>
                  <a:srgbClr val="FFFFFF"/>
                </a:solidFill>
              </a:rPr>
              <a:t>od</a:t>
            </a:r>
            <a:r>
              <a:rPr lang="sl-SI" sz="1700" dirty="0" smtClean="0">
                <a:solidFill>
                  <a:srgbClr val="FFFFFF"/>
                </a:solidFill>
              </a:rPr>
              <a:t>k</a:t>
            </a:r>
            <a:r>
              <a:rPr lang="en-US" sz="1700" dirty="0" err="1" smtClean="0">
                <a:solidFill>
                  <a:srgbClr val="FFFFFF"/>
                </a:solidFill>
              </a:rPr>
              <a:t>lonilnosti</a:t>
            </a:r>
            <a:r>
              <a:rPr lang="en-US" sz="1700" dirty="0" smtClean="0">
                <a:solidFill>
                  <a:srgbClr val="FFFFFF"/>
                </a:solidFill>
              </a:rPr>
              <a:t> </a:t>
            </a:r>
            <a:r>
              <a:rPr lang="en-US" sz="1700" dirty="0">
                <a:solidFill>
                  <a:srgbClr val="FFFFFF"/>
                </a:solidFill>
              </a:rPr>
              <a:t>in </a:t>
            </a:r>
            <a:r>
              <a:rPr lang="en-US" sz="1700" dirty="0" err="1">
                <a:solidFill>
                  <a:srgbClr val="FFFFFF"/>
                </a:solidFill>
              </a:rPr>
              <a:t>težav</a:t>
            </a:r>
            <a:r>
              <a:rPr lang="en-US" sz="1700" dirty="0">
                <a:solidFill>
                  <a:srgbClr val="FFFFFF"/>
                </a:solidFill>
              </a:rPr>
              <a:t> v </a:t>
            </a:r>
            <a:r>
              <a:rPr lang="en-US" sz="1700" dirty="0" err="1">
                <a:solidFill>
                  <a:srgbClr val="FFFFFF"/>
                </a:solidFill>
              </a:rPr>
              <a:t>okolju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r>
              <a:rPr lang="en-US" sz="1700" b="1" dirty="0" err="1">
                <a:solidFill>
                  <a:srgbClr val="FFFFFF"/>
                </a:solidFill>
              </a:rPr>
              <a:t>Odnosi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 smtClean="0">
                <a:solidFill>
                  <a:srgbClr val="FFFFFF"/>
                </a:solidFill>
              </a:rPr>
              <a:t>odraslih</a:t>
            </a:r>
            <a:r>
              <a:rPr lang="sl-SI" sz="1700" b="1" dirty="0">
                <a:solidFill>
                  <a:srgbClr val="FFFFFF"/>
                </a:solidFill>
              </a:rPr>
              <a:t> </a:t>
            </a:r>
            <a:r>
              <a:rPr lang="sl-SI" sz="1700" b="1" dirty="0" smtClean="0">
                <a:solidFill>
                  <a:srgbClr val="FFFFFF"/>
                </a:solidFill>
              </a:rPr>
              <a:t>in</a:t>
            </a:r>
            <a:r>
              <a:rPr lang="en-US" sz="1700" b="1" dirty="0" smtClean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učiteljev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dirty="0">
                <a:solidFill>
                  <a:srgbClr val="FFFFFF"/>
                </a:solidFill>
              </a:rPr>
              <a:t>do </a:t>
            </a:r>
            <a:r>
              <a:rPr lang="en-US" sz="1700" dirty="0" err="1">
                <a:solidFill>
                  <a:srgbClr val="FFFFFF"/>
                </a:solidFill>
              </a:rPr>
              <a:t>njega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izredno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vplivajo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na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SI" sz="1700" b="1" dirty="0" err="1">
                <a:solidFill>
                  <a:srgbClr val="FF5B5B"/>
                </a:solidFill>
              </a:rPr>
              <a:t>interakcije</a:t>
            </a:r>
            <a:r>
              <a:rPr lang="en-SI" sz="1700" b="1" dirty="0">
                <a:solidFill>
                  <a:srgbClr val="FF5B5B"/>
                </a:solidFill>
              </a:rPr>
              <a:t> s </a:t>
            </a:r>
            <a:r>
              <a:rPr lang="en-SI" sz="1700" b="1" dirty="0" err="1">
                <a:solidFill>
                  <a:srgbClr val="FF5B5B"/>
                </a:solidFill>
              </a:rPr>
              <a:t>sošolci</a:t>
            </a:r>
            <a:r>
              <a:rPr lang="en-US" sz="1700" b="1" dirty="0">
                <a:solidFill>
                  <a:srgbClr val="FFFFFF"/>
                </a:solidFill>
              </a:rPr>
              <a:t>, </a:t>
            </a:r>
            <a:r>
              <a:rPr lang="en-US" sz="1700" b="1" dirty="0" err="1">
                <a:solidFill>
                  <a:srgbClr val="FFFFFF"/>
                </a:solidFill>
              </a:rPr>
              <a:t>na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delovanje</a:t>
            </a:r>
            <a:r>
              <a:rPr lang="en-US" sz="1700" b="1" dirty="0">
                <a:solidFill>
                  <a:srgbClr val="FFFFFF"/>
                </a:solidFill>
              </a:rPr>
              <a:t> in </a:t>
            </a:r>
            <a:r>
              <a:rPr lang="en-US" sz="1700" b="1" dirty="0" err="1">
                <a:solidFill>
                  <a:srgbClr val="FF5B5B"/>
                </a:solidFill>
              </a:rPr>
              <a:t>odnos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širšega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okolja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r>
              <a:rPr lang="en-US" sz="1700" b="1" dirty="0" err="1">
                <a:solidFill>
                  <a:srgbClr val="FF5B5B"/>
                </a:solidFill>
              </a:rPr>
              <a:t>Veliko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vrstnikov</a:t>
            </a:r>
            <a:r>
              <a:rPr lang="en-US" sz="1700" b="1" dirty="0">
                <a:solidFill>
                  <a:srgbClr val="FF5B5B"/>
                </a:solidFill>
              </a:rPr>
              <a:t>  </a:t>
            </a:r>
            <a:r>
              <a:rPr lang="en-US" sz="1700" dirty="0">
                <a:solidFill>
                  <a:srgbClr val="FFFFFF"/>
                </a:solidFill>
              </a:rPr>
              <a:t>v </a:t>
            </a:r>
            <a:r>
              <a:rPr lang="en-US" sz="1700" dirty="0" err="1">
                <a:solidFill>
                  <a:srgbClr val="FFFFFF"/>
                </a:solidFill>
              </a:rPr>
              <a:t>oddelku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pomeni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veliko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držaljajev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dirty="0">
                <a:solidFill>
                  <a:srgbClr val="FFFFFF"/>
                </a:solidFill>
              </a:rPr>
              <a:t>za </a:t>
            </a:r>
            <a:r>
              <a:rPr lang="en-US" sz="1700" dirty="0" err="1">
                <a:solidFill>
                  <a:srgbClr val="FFFFFF"/>
                </a:solidFill>
              </a:rPr>
              <a:t>motenje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pozornosti</a:t>
            </a:r>
            <a:r>
              <a:rPr lang="en-US" sz="1700" dirty="0">
                <a:solidFill>
                  <a:srgbClr val="FFFFFF"/>
                </a:solidFill>
              </a:rPr>
              <a:t> in </a:t>
            </a:r>
            <a:r>
              <a:rPr lang="en-US" sz="1700" dirty="0" err="1">
                <a:solidFill>
                  <a:srgbClr val="FFFFFF"/>
                </a:solidFill>
              </a:rPr>
              <a:t>koncentracije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</a:rPr>
              <a:t>impulzivno</a:t>
            </a:r>
            <a:r>
              <a:rPr lang="en-US" sz="1700" dirty="0" smtClean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vedenje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  <a:p>
            <a:r>
              <a:rPr lang="en-US" sz="1700" dirty="0" err="1">
                <a:solidFill>
                  <a:srgbClr val="FFFFFF"/>
                </a:solidFill>
              </a:rPr>
              <a:t>Težave</a:t>
            </a:r>
            <a:r>
              <a:rPr lang="en-US" sz="1700" dirty="0">
                <a:solidFill>
                  <a:srgbClr val="FFFFFF"/>
                </a:solidFill>
              </a:rPr>
              <a:t> v </a:t>
            </a:r>
            <a:r>
              <a:rPr lang="en-US" sz="1700" dirty="0" err="1">
                <a:solidFill>
                  <a:srgbClr val="FFFFFF"/>
                </a:solidFill>
              </a:rPr>
              <a:t>okolju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zaradi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vihravega</a:t>
            </a:r>
            <a:r>
              <a:rPr lang="en-US" sz="1700" b="1" dirty="0">
                <a:solidFill>
                  <a:srgbClr val="FF5B5B"/>
                </a:solidFill>
              </a:rPr>
              <a:t> in </a:t>
            </a:r>
            <a:r>
              <a:rPr lang="en-US" sz="1700" b="1" dirty="0" err="1">
                <a:solidFill>
                  <a:srgbClr val="FF5B5B"/>
                </a:solidFill>
              </a:rPr>
              <a:t>nezrelega</a:t>
            </a:r>
            <a:r>
              <a:rPr lang="en-US" sz="1700" b="1" dirty="0">
                <a:solidFill>
                  <a:srgbClr val="FF5B5B"/>
                </a:solidFill>
              </a:rPr>
              <a:t> </a:t>
            </a:r>
            <a:r>
              <a:rPr lang="en-US" sz="1700" b="1" dirty="0" err="1">
                <a:solidFill>
                  <a:srgbClr val="FF5B5B"/>
                </a:solidFill>
              </a:rPr>
              <a:t>obnašanja</a:t>
            </a:r>
            <a:endParaRPr lang="en-US" sz="1700" b="1" dirty="0">
              <a:solidFill>
                <a:srgbClr val="FF5B5B"/>
              </a:solidFill>
            </a:endParaRPr>
          </a:p>
          <a:p>
            <a:r>
              <a:rPr lang="en-US" sz="1700" b="1" dirty="0">
                <a:solidFill>
                  <a:srgbClr val="FF5B5B"/>
                </a:solidFill>
              </a:rPr>
              <a:t>ZARADI VSEH TEŽAV TEŽKO POKAŽE IN RAZVIJA NADARJENOST.</a:t>
            </a:r>
          </a:p>
          <a:p>
            <a:endParaRPr lang="en-US" sz="1100" dirty="0">
              <a:solidFill>
                <a:srgbClr val="FFFFFF"/>
              </a:solidFill>
            </a:endParaRPr>
          </a:p>
          <a:p>
            <a:endParaRPr lang="en-SI" sz="1100" dirty="0">
              <a:solidFill>
                <a:srgbClr val="FFFFFF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119B32D-89A1-4C54-86A5-226B2CB8C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26" y="260914"/>
            <a:ext cx="1181101" cy="966788"/>
          </a:xfrm>
          <a:prstGeom prst="rect">
            <a:avLst/>
          </a:prstGeom>
        </p:spPr>
      </p:pic>
      <p:pic>
        <p:nvPicPr>
          <p:cNvPr id="9" name="Picture 8" descr="A picture containing table, food, plate, pink&#10;&#10;Description automatically generated">
            <a:extLst>
              <a:ext uri="{FF2B5EF4-FFF2-40B4-BE49-F238E27FC236}">
                <a16:creationId xmlns:a16="http://schemas.microsoft.com/office/drawing/2014/main" id="{5BB79EC9-62BE-4E7E-ADDD-91A128D31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20" y="2228865"/>
            <a:ext cx="1940384" cy="1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11A93-1B05-4CB1-AFDD-13E4B0DD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/>
              <a:t>VEDENJE OTROKA Z ADHD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B1FD-5214-4013-B3A7-DB527680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49" y="433755"/>
            <a:ext cx="5789735" cy="6192676"/>
          </a:xfrm>
        </p:spPr>
        <p:txBody>
          <a:bodyPr anchor="ctr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 more </a:t>
            </a:r>
            <a:r>
              <a:rPr lang="en-US" sz="1400" dirty="0" err="1">
                <a:solidFill>
                  <a:schemeClr val="bg1"/>
                </a:solidFill>
              </a:rPr>
              <a:t>sedeti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u="sng" dirty="0">
                <a:solidFill>
                  <a:schemeClr val="bg1"/>
                </a:solidFill>
              </a:rPr>
              <a:t>Ne </a:t>
            </a:r>
            <a:r>
              <a:rPr lang="en-US" sz="1400" b="1" u="sng" dirty="0" err="1">
                <a:solidFill>
                  <a:schemeClr val="bg1"/>
                </a:solidFill>
              </a:rPr>
              <a:t>zmore</a:t>
            </a:r>
            <a:r>
              <a:rPr lang="en-US" sz="1400" b="1" u="sng" dirty="0">
                <a:solidFill>
                  <a:schemeClr val="bg1"/>
                </a:solidFill>
              </a:rPr>
              <a:t> </a:t>
            </a:r>
            <a:r>
              <a:rPr lang="en-US" sz="1400" b="1" u="sng" dirty="0" err="1">
                <a:solidFill>
                  <a:schemeClr val="bg1"/>
                </a:solidFill>
              </a:rPr>
              <a:t>obvladovati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tolikšne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pozornosti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sodelovanja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osredotočenosti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sledenja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navodilom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ki</a:t>
            </a:r>
            <a:r>
              <a:rPr lang="en-US" sz="1400" dirty="0">
                <a:solidFill>
                  <a:schemeClr val="bg1"/>
                </a:solidFill>
              </a:rPr>
              <a:t> jo </a:t>
            </a:r>
            <a:r>
              <a:rPr lang="en-US" sz="1400" dirty="0" err="1">
                <a:solidFill>
                  <a:schemeClr val="bg1"/>
                </a:solidFill>
              </a:rPr>
              <a:t>zahteva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šolsko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učno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okolje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SI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sl-SI" sz="1400" dirty="0">
                <a:solidFill>
                  <a:schemeClr val="bg1"/>
                </a:solidFill>
              </a:rPr>
              <a:t>ežko počaka na vrsto</a:t>
            </a:r>
            <a:r>
              <a:rPr lang="sl-SI" sz="1400" b="1" dirty="0">
                <a:solidFill>
                  <a:schemeClr val="bg1"/>
                </a:solidFill>
              </a:rPr>
              <a:t>, vpada </a:t>
            </a:r>
            <a:r>
              <a:rPr lang="sl-SI" sz="1400" dirty="0">
                <a:solidFill>
                  <a:schemeClr val="bg1"/>
                </a:solidFill>
              </a:rPr>
              <a:t>v besedo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1400" b="1" dirty="0" err="1">
                <a:solidFill>
                  <a:schemeClr val="bg1"/>
                </a:solidFill>
              </a:rPr>
              <a:t>Zaradi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neuspehov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izgublja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motivacijo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  <a:endParaRPr lang="en-SI" sz="1400" dirty="0">
              <a:solidFill>
                <a:schemeClr val="bg1"/>
              </a:solidFill>
            </a:endParaRPr>
          </a:p>
          <a:p>
            <a:pPr lvl="0"/>
            <a:r>
              <a:rPr lang="sl-SI" sz="1400" b="1" u="sng" dirty="0">
                <a:solidFill>
                  <a:schemeClr val="bg1"/>
                </a:solidFill>
              </a:rPr>
              <a:t>Okolico </a:t>
            </a:r>
            <a:r>
              <a:rPr lang="en-US" sz="1400" b="1" u="sng" dirty="0" err="1">
                <a:solidFill>
                  <a:schemeClr val="bg1"/>
                </a:solidFill>
              </a:rPr>
              <a:t>moti</a:t>
            </a:r>
            <a:r>
              <a:rPr lang="en-US" sz="1400" dirty="0">
                <a:solidFill>
                  <a:schemeClr val="bg1"/>
                </a:solidFill>
              </a:rPr>
              <a:t> s </a:t>
            </a:r>
            <a:r>
              <a:rPr lang="en-US" sz="1400" dirty="0" err="1">
                <a:solidFill>
                  <a:schemeClr val="bg1"/>
                </a:solidFill>
              </a:rPr>
              <a:t>svojo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SI" sz="1400" dirty="0" err="1">
                <a:solidFill>
                  <a:schemeClr val="bg1"/>
                </a:solidFill>
              </a:rPr>
              <a:t>neprestano</a:t>
            </a:r>
            <a:r>
              <a:rPr lang="en-SI" sz="1400" dirty="0">
                <a:solidFill>
                  <a:schemeClr val="bg1"/>
                </a:solidFill>
              </a:rPr>
              <a:t> </a:t>
            </a:r>
            <a:r>
              <a:rPr lang="en-SI" sz="1400" dirty="0" err="1">
                <a:solidFill>
                  <a:schemeClr val="bg1"/>
                </a:solidFill>
              </a:rPr>
              <a:t>aktivnostjo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SI" sz="1400" dirty="0" err="1">
                <a:solidFill>
                  <a:schemeClr val="bg1"/>
                </a:solidFill>
              </a:rPr>
              <a:t>nenadzorovanim</a:t>
            </a:r>
            <a:r>
              <a:rPr lang="en-SI" sz="1400" dirty="0">
                <a:solidFill>
                  <a:schemeClr val="bg1"/>
                </a:solidFill>
              </a:rPr>
              <a:t> </a:t>
            </a:r>
            <a:r>
              <a:rPr lang="en-SI" sz="1400" dirty="0" err="1">
                <a:solidFill>
                  <a:schemeClr val="bg1"/>
                </a:solidFill>
              </a:rPr>
              <a:t>vedenjem</a:t>
            </a:r>
            <a:r>
              <a:rPr lang="en-SI" sz="1400" dirty="0">
                <a:solidFill>
                  <a:schemeClr val="bg1"/>
                </a:solidFill>
              </a:rPr>
              <a:t>.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Leze</a:t>
            </a:r>
            <a:r>
              <a:rPr lang="en-US" sz="1400" dirty="0">
                <a:solidFill>
                  <a:schemeClr val="bg1"/>
                </a:solidFill>
              </a:rPr>
              <a:t> po </a:t>
            </a:r>
            <a:r>
              <a:rPr lang="en-US" sz="1400" dirty="0" err="1">
                <a:solidFill>
                  <a:schemeClr val="bg1"/>
                </a:solidFill>
              </a:rPr>
              <a:t>mizi</a:t>
            </a:r>
            <a:r>
              <a:rPr lang="en-US" sz="1400" dirty="0">
                <a:solidFill>
                  <a:schemeClr val="bg1"/>
                </a:solidFill>
              </a:rPr>
              <a:t>, pod </a:t>
            </a:r>
            <a:r>
              <a:rPr lang="en-US" sz="1400" dirty="0" err="1">
                <a:solidFill>
                  <a:schemeClr val="bg1"/>
                </a:solidFill>
              </a:rPr>
              <a:t>stol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celo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hodi</a:t>
            </a:r>
            <a:r>
              <a:rPr lang="en-US" sz="1400" dirty="0">
                <a:solidFill>
                  <a:schemeClr val="bg1"/>
                </a:solidFill>
              </a:rPr>
              <a:t> po </a:t>
            </a:r>
            <a:r>
              <a:rPr lang="en-US" sz="1400" dirty="0" err="1">
                <a:solidFill>
                  <a:schemeClr val="bg1"/>
                </a:solidFill>
              </a:rPr>
              <a:t>razredu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Nametana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miza</a:t>
            </a:r>
            <a:r>
              <a:rPr lang="en-US" sz="1400" dirty="0">
                <a:solidFill>
                  <a:schemeClr val="bg1"/>
                </a:solidFill>
              </a:rPr>
              <a:t>,  </a:t>
            </a:r>
            <a:r>
              <a:rPr lang="en-US" sz="1400" dirty="0" err="1">
                <a:solidFill>
                  <a:schemeClr val="bg1"/>
                </a:solidFill>
              </a:rPr>
              <a:t>vse</a:t>
            </a:r>
            <a:r>
              <a:rPr lang="en-US" sz="1400" dirty="0">
                <a:solidFill>
                  <a:schemeClr val="bg1"/>
                </a:solidFill>
              </a:rPr>
              <a:t> pada po </a:t>
            </a:r>
            <a:r>
              <a:rPr lang="en-US" sz="1400" dirty="0" err="1">
                <a:solidFill>
                  <a:schemeClr val="bg1"/>
                </a:solidFill>
              </a:rPr>
              <a:t>tleh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Vedno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nekaj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išče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pobira</a:t>
            </a:r>
            <a:r>
              <a:rPr lang="en-US" sz="1400" dirty="0">
                <a:solidFill>
                  <a:schemeClr val="bg1"/>
                </a:solidFill>
              </a:rPr>
              <a:t> po </a:t>
            </a:r>
            <a:r>
              <a:rPr lang="en-US" sz="1400" dirty="0" err="1">
                <a:solidFill>
                  <a:schemeClr val="bg1"/>
                </a:solidFill>
              </a:rPr>
              <a:t>tleh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dirty="0" err="1">
                <a:solidFill>
                  <a:schemeClr val="bg1"/>
                </a:solidFill>
              </a:rPr>
              <a:t>Nepredvidljiv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v </a:t>
            </a:r>
            <a:r>
              <a:rPr lang="en-US" sz="1400" dirty="0" err="1">
                <a:solidFill>
                  <a:schemeClr val="bg1"/>
                </a:solidFill>
              </a:rPr>
              <a:t>menjajočih</a:t>
            </a:r>
            <a:r>
              <a:rPr lang="en-US" sz="1400" dirty="0">
                <a:solidFill>
                  <a:schemeClr val="bg1"/>
                </a:solidFill>
              </a:rPr>
              <a:t> se </a:t>
            </a:r>
            <a:r>
              <a:rPr lang="en-US" sz="1400" dirty="0" err="1">
                <a:solidFill>
                  <a:schemeClr val="bg1"/>
                </a:solidFill>
              </a:rPr>
              <a:t>situacijah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 err="1">
                <a:solidFill>
                  <a:schemeClr val="bg1"/>
                </a:solidFill>
              </a:rPr>
              <a:t>bega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moti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druge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dirty="0" err="1">
                <a:solidFill>
                  <a:schemeClr val="bg1"/>
                </a:solidFill>
              </a:rPr>
              <a:t>Neorganiziranost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v </a:t>
            </a:r>
            <a:r>
              <a:rPr lang="en-US" sz="1400" dirty="0" err="1">
                <a:solidFill>
                  <a:schemeClr val="bg1"/>
                </a:solidFill>
              </a:rPr>
              <a:t>zvezku</a:t>
            </a:r>
            <a:r>
              <a:rPr lang="en-US" sz="1400" dirty="0">
                <a:solidFill>
                  <a:schemeClr val="bg1"/>
                </a:solidFill>
              </a:rPr>
              <a:t>, v </a:t>
            </a:r>
            <a:r>
              <a:rPr lang="en-US" sz="1400" dirty="0" err="1">
                <a:solidFill>
                  <a:schemeClr val="bg1"/>
                </a:solidFill>
              </a:rPr>
              <a:t>omari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</a:rPr>
              <a:t>P</a:t>
            </a:r>
            <a:r>
              <a:rPr lang="sl-SI" sz="1400" dirty="0">
                <a:solidFill>
                  <a:schemeClr val="bg1"/>
                </a:solidFill>
              </a:rPr>
              <a:t>ri delu je </a:t>
            </a:r>
            <a:r>
              <a:rPr lang="sl-SI" sz="1400" b="1" dirty="0">
                <a:solidFill>
                  <a:schemeClr val="bg1"/>
                </a:solidFill>
              </a:rPr>
              <a:t>površen ali ga ne dokonča</a:t>
            </a:r>
            <a:r>
              <a:rPr lang="sl-SI" sz="1400" dirty="0">
                <a:solidFill>
                  <a:schemeClr val="bg1"/>
                </a:solidFill>
              </a:rPr>
              <a:t>. 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chemeClr val="bg1"/>
                </a:solidFill>
              </a:rPr>
              <a:t>Pozablja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obveznosti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potrebščine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naloge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Vse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obveznosti</a:t>
            </a:r>
            <a:r>
              <a:rPr lang="en-US" sz="1400" b="1" dirty="0">
                <a:solidFill>
                  <a:schemeClr val="bg1"/>
                </a:solidFill>
              </a:rPr>
              <a:t> mora </a:t>
            </a:r>
            <a:r>
              <a:rPr lang="en-US" sz="1400" b="1" dirty="0" err="1">
                <a:solidFill>
                  <a:schemeClr val="bg1"/>
                </a:solidFill>
              </a:rPr>
              <a:t>imeti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zapisane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fotokopirane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dirty="0" err="1">
                <a:solidFill>
                  <a:schemeClr val="bg1"/>
                </a:solidFill>
              </a:rPr>
              <a:t>Pomen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rutine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dirty="0" err="1">
                <a:solidFill>
                  <a:schemeClr val="bg1"/>
                </a:solidFill>
              </a:rPr>
              <a:t>Obarvani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seznami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načrti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urniki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 </a:t>
            </a:r>
            <a:r>
              <a:rPr lang="en-US" sz="1400" b="1" dirty="0" err="1">
                <a:solidFill>
                  <a:schemeClr val="bg1"/>
                </a:solidFill>
              </a:rPr>
              <a:t>prometnih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površinah</a:t>
            </a:r>
            <a:r>
              <a:rPr lang="en-US" sz="1400" b="1" dirty="0">
                <a:solidFill>
                  <a:schemeClr val="bg1"/>
                </a:solidFill>
              </a:rPr>
              <a:t>- </a:t>
            </a:r>
            <a:r>
              <a:rPr lang="en-US" sz="1400" b="1" dirty="0" err="1">
                <a:solidFill>
                  <a:schemeClr val="bg1"/>
                </a:solidFill>
              </a:rPr>
              <a:t>držati</a:t>
            </a:r>
            <a:r>
              <a:rPr lang="en-US" sz="1400" b="1" dirty="0">
                <a:solidFill>
                  <a:schemeClr val="bg1"/>
                </a:solidFill>
              </a:rPr>
              <a:t> za </a:t>
            </a:r>
            <a:r>
              <a:rPr lang="en-US" sz="1400" b="1" dirty="0" err="1">
                <a:solidFill>
                  <a:schemeClr val="bg1"/>
                </a:solidFill>
              </a:rPr>
              <a:t>roko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Hranjenje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podobno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šimpanzovemu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Sčasoma</a:t>
            </a:r>
            <a:r>
              <a:rPr lang="en-US" sz="1400" dirty="0">
                <a:solidFill>
                  <a:schemeClr val="bg1"/>
                </a:solidFill>
              </a:rPr>
              <a:t> se </a:t>
            </a:r>
            <a:r>
              <a:rPr lang="en-SI" sz="1400" dirty="0" err="1">
                <a:solidFill>
                  <a:schemeClr val="bg1"/>
                </a:solidFill>
              </a:rPr>
              <a:t>pojavijo</a:t>
            </a:r>
            <a:r>
              <a:rPr lang="en-SI" sz="1400" dirty="0">
                <a:solidFill>
                  <a:schemeClr val="bg1"/>
                </a:solidFill>
              </a:rPr>
              <a:t> </a:t>
            </a:r>
            <a:r>
              <a:rPr lang="en-SI" sz="1400" dirty="0" err="1">
                <a:solidFill>
                  <a:schemeClr val="bg1"/>
                </a:solidFill>
              </a:rPr>
              <a:t>učne</a:t>
            </a:r>
            <a:r>
              <a:rPr lang="en-SI" sz="1400" dirty="0">
                <a:solidFill>
                  <a:schemeClr val="bg1"/>
                </a:solidFill>
              </a:rPr>
              <a:t>, </a:t>
            </a:r>
            <a:r>
              <a:rPr lang="en-SI" sz="1400" dirty="0" err="1">
                <a:solidFill>
                  <a:schemeClr val="bg1"/>
                </a:solidFill>
              </a:rPr>
              <a:t>emocionalne</a:t>
            </a:r>
            <a:r>
              <a:rPr lang="en-SI" sz="1400" dirty="0">
                <a:solidFill>
                  <a:schemeClr val="bg1"/>
                </a:solidFill>
              </a:rPr>
              <a:t>, </a:t>
            </a:r>
            <a:r>
              <a:rPr lang="en-SI" sz="1400" dirty="0" err="1">
                <a:solidFill>
                  <a:schemeClr val="bg1"/>
                </a:solidFill>
              </a:rPr>
              <a:t>vedenjske</a:t>
            </a:r>
            <a:r>
              <a:rPr lang="en-SI" sz="1400" dirty="0">
                <a:solidFill>
                  <a:schemeClr val="bg1"/>
                </a:solidFill>
              </a:rPr>
              <a:t> in </a:t>
            </a:r>
            <a:r>
              <a:rPr lang="en-SI" sz="1400" dirty="0" err="1">
                <a:solidFill>
                  <a:schemeClr val="bg1"/>
                </a:solidFill>
              </a:rPr>
              <a:t>socialne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težave</a:t>
            </a:r>
            <a:r>
              <a:rPr lang="en-SI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5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677D43-DB57-4254-BD60-C0C10917D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55" y="457200"/>
            <a:ext cx="7898845" cy="5909113"/>
          </a:xfrm>
          <a:custGeom>
            <a:avLst/>
            <a:gdLst>
              <a:gd name="connsiteX0" fmla="*/ 3848214 w 7898845"/>
              <a:gd name="connsiteY0" fmla="*/ 0 h 5909113"/>
              <a:gd name="connsiteX1" fmla="*/ 7898845 w 7898845"/>
              <a:gd name="connsiteY1" fmla="*/ 0 h 5909113"/>
              <a:gd name="connsiteX2" fmla="*/ 7898845 w 7898845"/>
              <a:gd name="connsiteY2" fmla="*/ 5907437 h 5909113"/>
              <a:gd name="connsiteX3" fmla="*/ 7778213 w 7898845"/>
              <a:gd name="connsiteY3" fmla="*/ 5907437 h 5909113"/>
              <a:gd name="connsiteX4" fmla="*/ 7778213 w 7898845"/>
              <a:gd name="connsiteY4" fmla="*/ 5909093 h 5909113"/>
              <a:gd name="connsiteX5" fmla="*/ 7485321 w 7898845"/>
              <a:gd name="connsiteY5" fmla="*/ 5909093 h 5909113"/>
              <a:gd name="connsiteX6" fmla="*/ 7485321 w 7898845"/>
              <a:gd name="connsiteY6" fmla="*/ 5909094 h 5909113"/>
              <a:gd name="connsiteX7" fmla="*/ 4228895 w 7898845"/>
              <a:gd name="connsiteY7" fmla="*/ 5909094 h 5909113"/>
              <a:gd name="connsiteX8" fmla="*/ 4228895 w 7898845"/>
              <a:gd name="connsiteY8" fmla="*/ 5909112 h 5909113"/>
              <a:gd name="connsiteX9" fmla="*/ 3936003 w 7898845"/>
              <a:gd name="connsiteY9" fmla="*/ 5909112 h 5909113"/>
              <a:gd name="connsiteX10" fmla="*/ 3936003 w 7898845"/>
              <a:gd name="connsiteY10" fmla="*/ 5909113 h 5909113"/>
              <a:gd name="connsiteX11" fmla="*/ 0 w 7898845"/>
              <a:gd name="connsiteY11" fmla="*/ 5909113 h 5909113"/>
              <a:gd name="connsiteX12" fmla="*/ 2796838 w 7898845"/>
              <a:gd name="connsiteY12" fmla="*/ 1676 h 5909113"/>
              <a:gd name="connsiteX13" fmla="*/ 2916686 w 7898845"/>
              <a:gd name="connsiteY13" fmla="*/ 1676 h 5909113"/>
              <a:gd name="connsiteX14" fmla="*/ 2917470 w 7898845"/>
              <a:gd name="connsiteY14" fmla="*/ 20 h 5909113"/>
              <a:gd name="connsiteX15" fmla="*/ 3210362 w 7898845"/>
              <a:gd name="connsiteY15" fmla="*/ 20 h 5909113"/>
              <a:gd name="connsiteX16" fmla="*/ 3210362 w 7898845"/>
              <a:gd name="connsiteY16" fmla="*/ 19 h 5909113"/>
              <a:gd name="connsiteX17" fmla="*/ 3555322 w 7898845"/>
              <a:gd name="connsiteY17" fmla="*/ 19 h 5909113"/>
              <a:gd name="connsiteX18" fmla="*/ 3555322 w 7898845"/>
              <a:gd name="connsiteY18" fmla="*/ 1 h 5909113"/>
              <a:gd name="connsiteX19" fmla="*/ 3848214 w 7898845"/>
              <a:gd name="connsiteY19" fmla="*/ 1 h 59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98845" h="5909113">
                <a:moveTo>
                  <a:pt x="3848214" y="0"/>
                </a:moveTo>
                <a:lnTo>
                  <a:pt x="7898845" y="0"/>
                </a:lnTo>
                <a:lnTo>
                  <a:pt x="7898845" y="5907437"/>
                </a:lnTo>
                <a:lnTo>
                  <a:pt x="7778213" y="5907437"/>
                </a:lnTo>
                <a:lnTo>
                  <a:pt x="7778213" y="5909093"/>
                </a:lnTo>
                <a:lnTo>
                  <a:pt x="7485321" y="5909093"/>
                </a:lnTo>
                <a:lnTo>
                  <a:pt x="7485321" y="5909094"/>
                </a:lnTo>
                <a:lnTo>
                  <a:pt x="4228895" y="5909094"/>
                </a:lnTo>
                <a:lnTo>
                  <a:pt x="4228895" y="5909112"/>
                </a:lnTo>
                <a:lnTo>
                  <a:pt x="3936003" y="5909112"/>
                </a:lnTo>
                <a:lnTo>
                  <a:pt x="3936003" y="5909113"/>
                </a:lnTo>
                <a:lnTo>
                  <a:pt x="0" y="5909113"/>
                </a:lnTo>
                <a:lnTo>
                  <a:pt x="2796838" y="1676"/>
                </a:lnTo>
                <a:lnTo>
                  <a:pt x="2916686" y="1676"/>
                </a:lnTo>
                <a:lnTo>
                  <a:pt x="2917470" y="20"/>
                </a:lnTo>
                <a:lnTo>
                  <a:pt x="3210362" y="20"/>
                </a:lnTo>
                <a:lnTo>
                  <a:pt x="3210362" y="19"/>
                </a:lnTo>
                <a:lnTo>
                  <a:pt x="3555322" y="19"/>
                </a:lnTo>
                <a:lnTo>
                  <a:pt x="3555322" y="1"/>
                </a:lnTo>
                <a:lnTo>
                  <a:pt x="3848214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0924E5-8F0D-47CB-B59E-155AFCF8C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8858"/>
            <a:ext cx="6769978" cy="5907437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087A-AF3B-48A6-B35E-9EDC5EEA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977" y="656491"/>
            <a:ext cx="5304791" cy="5580185"/>
          </a:xfrm>
        </p:spPr>
        <p:txBody>
          <a:bodyPr anchor="ctr">
            <a:normAutofit fontScale="92500" lnSpcReduction="20000"/>
          </a:bodyPr>
          <a:lstStyle/>
          <a:p>
            <a:pPr marL="285750" indent="-285750"/>
            <a:r>
              <a:rPr lang="sl-SI" sz="2000" dirty="0">
                <a:solidFill>
                  <a:schemeClr val="bg1"/>
                </a:solidFill>
              </a:rPr>
              <a:t>Ob stalnih neuspehih  na učnem, socialnem in vzgojnem področju, odklanjanju in grajah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pridobiva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sl-SI" sz="2000" b="1" dirty="0">
                <a:solidFill>
                  <a:schemeClr val="bg1"/>
                </a:solidFill>
              </a:rPr>
              <a:t>vedno bolj nizko samopodobo in samospoštovanje. 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/>
            <a:r>
              <a:rPr lang="en-US" sz="2000" b="1" dirty="0">
                <a:solidFill>
                  <a:schemeClr val="bg1"/>
                </a:solidFill>
              </a:rPr>
              <a:t>K</a:t>
            </a:r>
            <a:r>
              <a:rPr lang="sl-SI" sz="2000" b="1" dirty="0">
                <a:solidFill>
                  <a:schemeClr val="bg1"/>
                </a:solidFill>
              </a:rPr>
              <a:t>rog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sl-SI" sz="2000" b="1" dirty="0">
                <a:solidFill>
                  <a:schemeClr val="bg1"/>
                </a:solidFill>
              </a:rPr>
              <a:t>je lahko zanj usoden</a:t>
            </a:r>
            <a:r>
              <a:rPr lang="sl-SI" sz="2000" dirty="0">
                <a:solidFill>
                  <a:schemeClr val="bg1"/>
                </a:solidFill>
              </a:rPr>
              <a:t>.</a:t>
            </a:r>
            <a:endParaRPr lang="en-SI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Počutje</a:t>
            </a:r>
            <a:r>
              <a:rPr lang="en-US" sz="2000" b="1" dirty="0">
                <a:solidFill>
                  <a:schemeClr val="bg1"/>
                </a:solidFill>
              </a:rPr>
              <a:t> v </a:t>
            </a:r>
            <a:r>
              <a:rPr lang="en-US" sz="2000" b="1" dirty="0" err="1">
                <a:solidFill>
                  <a:schemeClr val="bg1"/>
                </a:solidFill>
              </a:rPr>
              <a:t>šolskem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okolju</a:t>
            </a:r>
            <a:r>
              <a:rPr lang="en-US" sz="2000" dirty="0">
                <a:solidFill>
                  <a:schemeClr val="bg1"/>
                </a:solidFill>
              </a:rPr>
              <a:t> je </a:t>
            </a:r>
            <a:r>
              <a:rPr lang="en-US" sz="2000" dirty="0" err="1">
                <a:solidFill>
                  <a:schemeClr val="bg1"/>
                </a:solidFill>
              </a:rPr>
              <a:t>izjemno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pomembno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SI" sz="2000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Iskanje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pozitivnih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lastnosti</a:t>
            </a:r>
            <a:r>
              <a:rPr lang="en-US" sz="2000" b="1" dirty="0">
                <a:solidFill>
                  <a:schemeClr val="bg1"/>
                </a:solidFill>
              </a:rPr>
              <a:t> 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virov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volje</a:t>
            </a:r>
            <a:r>
              <a:rPr lang="en-US" sz="2000" dirty="0">
                <a:solidFill>
                  <a:schemeClr val="bg1"/>
                </a:solidFill>
              </a:rPr>
              <a:t> po </a:t>
            </a:r>
            <a:r>
              <a:rPr lang="en-US" sz="2000" dirty="0" err="1">
                <a:solidFill>
                  <a:schemeClr val="bg1"/>
                </a:solidFill>
              </a:rPr>
              <a:t>aktivnem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delovanju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SI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Pomoč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razvijanju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boljših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socialnih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stikov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Večja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podpora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učencu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staršem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pomeni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izmed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rešilnih</a:t>
            </a:r>
            <a:r>
              <a:rPr lang="en-US" sz="2000" dirty="0">
                <a:solidFill>
                  <a:schemeClr val="bg1"/>
                </a:solidFill>
              </a:rPr>
              <a:t> bilk do </a:t>
            </a:r>
            <a:r>
              <a:rPr lang="en-US" sz="2000" dirty="0" err="1">
                <a:solidFill>
                  <a:schemeClr val="bg1"/>
                </a:solidFill>
              </a:rPr>
              <a:t>razumevanja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motenj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izboljšanje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njegovega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vedenja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učnega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uspeha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SI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Z</a:t>
            </a:r>
            <a:r>
              <a:rPr lang="sl-SI" sz="2000" b="1" dirty="0">
                <a:solidFill>
                  <a:schemeClr val="bg1"/>
                </a:solidFill>
              </a:rPr>
              <a:t>elo </a:t>
            </a:r>
            <a:r>
              <a:rPr lang="en-US" sz="2000" b="1" dirty="0">
                <a:solidFill>
                  <a:schemeClr val="bg1"/>
                </a:solidFill>
              </a:rPr>
              <a:t>so </a:t>
            </a:r>
            <a:r>
              <a:rPr lang="sl-SI" sz="2000" b="1" dirty="0">
                <a:solidFill>
                  <a:schemeClr val="bg1"/>
                </a:solidFill>
              </a:rPr>
              <a:t>hvaležni za vsako spodbudo in pohvalo.</a:t>
            </a:r>
            <a:endParaRPr lang="en-US" sz="2000" b="1" dirty="0">
              <a:solidFill>
                <a:schemeClr val="bg1"/>
              </a:solidFill>
            </a:endParaRP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P</a:t>
            </a:r>
            <a:r>
              <a:rPr lang="sl-SI" sz="2000" b="1" dirty="0">
                <a:solidFill>
                  <a:schemeClr val="bg1"/>
                </a:solidFill>
              </a:rPr>
              <a:t>otrebujejo občut</a:t>
            </a:r>
            <a:r>
              <a:rPr lang="en-US" sz="2000" b="1" dirty="0" err="1">
                <a:solidFill>
                  <a:schemeClr val="bg1"/>
                </a:solidFill>
              </a:rPr>
              <a:t>ek</a:t>
            </a:r>
            <a:r>
              <a:rPr lang="sl-SI" sz="2000" b="1" dirty="0">
                <a:solidFill>
                  <a:schemeClr val="bg1"/>
                </a:solidFill>
              </a:rPr>
              <a:t>, da so koristni in zaželeni. </a:t>
            </a:r>
            <a:endParaRPr lang="en-SI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Zaradi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svojih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težav</a:t>
            </a:r>
            <a:r>
              <a:rPr lang="en-US" sz="2000" b="1" dirty="0">
                <a:solidFill>
                  <a:schemeClr val="bg1"/>
                </a:solidFill>
              </a:rPr>
              <a:t> le </a:t>
            </a:r>
            <a:r>
              <a:rPr lang="en-US" sz="2000" b="1" dirty="0" err="1">
                <a:solidFill>
                  <a:schemeClr val="bg1"/>
                </a:solidFill>
              </a:rPr>
              <a:t>redki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otroci</a:t>
            </a:r>
            <a:r>
              <a:rPr lang="en-US" sz="2000" b="1" dirty="0">
                <a:solidFill>
                  <a:schemeClr val="bg1"/>
                </a:solidFill>
              </a:rPr>
              <a:t> z ADHD </a:t>
            </a:r>
            <a:r>
              <a:rPr lang="en-US" sz="2000" b="1" dirty="0" err="1">
                <a:solidFill>
                  <a:schemeClr val="bg1"/>
                </a:solidFill>
              </a:rPr>
              <a:t>zmorejo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razviti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svoje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morebitne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talente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nadarjenost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endParaRPr lang="en-SI" sz="2000" dirty="0">
              <a:solidFill>
                <a:schemeClr val="bg1"/>
              </a:solidFill>
            </a:endParaRP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B</a:t>
            </a:r>
            <a:r>
              <a:rPr lang="en-SI" sz="2000" b="1" dirty="0" err="1">
                <a:solidFill>
                  <a:schemeClr val="bg1"/>
                </a:solidFill>
              </a:rPr>
              <a:t>ojujejo</a:t>
            </a:r>
            <a:r>
              <a:rPr lang="en-SI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se </a:t>
            </a:r>
            <a:r>
              <a:rPr lang="en-SI" sz="2000" b="1" dirty="0">
                <a:solidFill>
                  <a:schemeClr val="bg1"/>
                </a:solidFill>
              </a:rPr>
              <a:t>z </a:t>
            </a:r>
            <a:r>
              <a:rPr lang="en-SI" sz="2000" b="1" dirty="0" err="1">
                <a:solidFill>
                  <a:schemeClr val="bg1"/>
                </a:solidFill>
              </a:rPr>
              <a:t>drugačnostjo</a:t>
            </a:r>
            <a:r>
              <a:rPr lang="en-SI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s </a:t>
            </a:r>
            <a:r>
              <a:rPr lang="en-US" sz="2000" b="1" dirty="0" err="1">
                <a:solidFill>
                  <a:schemeClr val="bg1"/>
                </a:solidFill>
              </a:rPr>
              <a:t>preprekami</a:t>
            </a:r>
            <a:r>
              <a:rPr lang="en-US" sz="2000" b="1" dirty="0">
                <a:solidFill>
                  <a:schemeClr val="bg1"/>
                </a:solidFill>
              </a:rPr>
              <a:t> in </a:t>
            </a:r>
            <a:r>
              <a:rPr lang="en-US" sz="2000" b="1" dirty="0" err="1">
                <a:solidFill>
                  <a:schemeClr val="bg1"/>
                </a:solidFill>
              </a:rPr>
              <a:t>različnimi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zahtevami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družbe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n-SI" sz="2000" dirty="0">
              <a:solidFill>
                <a:schemeClr val="bg1"/>
              </a:solidFill>
            </a:endParaRPr>
          </a:p>
          <a:p>
            <a:endParaRPr lang="en-SI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9BD03-D20B-4B83-90BA-6EAA64B22E3C}"/>
              </a:ext>
            </a:extLst>
          </p:cNvPr>
          <p:cNvSpPr txBox="1"/>
          <p:nvPr/>
        </p:nvSpPr>
        <p:spPr>
          <a:xfrm>
            <a:off x="372159" y="656492"/>
            <a:ext cx="49383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Bivanje</a:t>
            </a:r>
            <a:r>
              <a:rPr lang="en-US" b="1" dirty="0"/>
              <a:t> in </a:t>
            </a:r>
            <a:r>
              <a:rPr lang="en-US" b="1" dirty="0" err="1"/>
              <a:t>počutje</a:t>
            </a:r>
            <a:r>
              <a:rPr lang="en-US" b="1" dirty="0"/>
              <a:t> v </a:t>
            </a:r>
            <a:r>
              <a:rPr lang="en-US" b="1" dirty="0" err="1"/>
              <a:t>šoli</a:t>
            </a:r>
            <a:r>
              <a:rPr lang="en-US" b="1" dirty="0"/>
              <a:t> je </a:t>
            </a:r>
            <a:r>
              <a:rPr lang="en-US" b="1" dirty="0" err="1"/>
              <a:t>zanj</a:t>
            </a:r>
            <a:r>
              <a:rPr lang="en-US" b="1" dirty="0"/>
              <a:t> </a:t>
            </a:r>
            <a:r>
              <a:rPr lang="en-US" b="1" dirty="0" err="1"/>
              <a:t>zaradi</a:t>
            </a:r>
            <a:r>
              <a:rPr lang="en-US" b="1" dirty="0"/>
              <a:t> </a:t>
            </a:r>
            <a:r>
              <a:rPr lang="en-US" b="1" dirty="0" err="1"/>
              <a:t>številčnosti</a:t>
            </a:r>
            <a:r>
              <a:rPr lang="en-US" b="1" dirty="0"/>
              <a:t> </a:t>
            </a:r>
            <a:r>
              <a:rPr lang="en-US" b="1" dirty="0" err="1"/>
              <a:t>otrok</a:t>
            </a:r>
            <a:r>
              <a:rPr lang="en-US" b="1" dirty="0"/>
              <a:t>, </a:t>
            </a:r>
            <a:r>
              <a:rPr lang="en-US" b="1" dirty="0" err="1"/>
              <a:t>odkonilnih</a:t>
            </a:r>
            <a:r>
              <a:rPr lang="en-US" b="1" dirty="0"/>
              <a:t> </a:t>
            </a:r>
            <a:r>
              <a:rPr lang="en-US" b="1" dirty="0" err="1"/>
              <a:t>vrstnikov</a:t>
            </a:r>
            <a:r>
              <a:rPr lang="en-US" b="1" dirty="0"/>
              <a:t>, </a:t>
            </a:r>
            <a:r>
              <a:rPr lang="en-US" b="1" dirty="0" err="1"/>
              <a:t>vseh</a:t>
            </a:r>
            <a:r>
              <a:rPr lang="en-US" b="1" dirty="0"/>
              <a:t> </a:t>
            </a:r>
            <a:r>
              <a:rPr lang="en-US" b="1" dirty="0" err="1"/>
              <a:t>različnih</a:t>
            </a:r>
            <a:r>
              <a:rPr lang="en-US" b="1" dirty="0"/>
              <a:t> </a:t>
            </a:r>
            <a:r>
              <a:rPr lang="en-US" b="1" dirty="0" err="1" smtClean="0"/>
              <a:t>dražljajev</a:t>
            </a:r>
            <a:r>
              <a:rPr lang="sl-SI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/>
              <a:t>graj</a:t>
            </a:r>
            <a:r>
              <a:rPr lang="en-US" b="1" dirty="0"/>
              <a:t> </a:t>
            </a:r>
            <a:r>
              <a:rPr lang="en-US" b="1" dirty="0" err="1" smtClean="0"/>
              <a:t>učiteljev</a:t>
            </a:r>
            <a:r>
              <a:rPr lang="sl-SI" b="1" dirty="0" smtClean="0"/>
              <a:t>,</a:t>
            </a:r>
            <a:r>
              <a:rPr lang="en-US" b="1" dirty="0" smtClean="0"/>
              <a:t> </a:t>
            </a:r>
            <a:r>
              <a:rPr lang="en-US" b="1" dirty="0" err="1"/>
              <a:t>mučno</a:t>
            </a:r>
            <a:r>
              <a:rPr lang="en-US" b="1" dirty="0"/>
              <a:t> in </a:t>
            </a:r>
            <a:r>
              <a:rPr lang="en-US" b="1" dirty="0" err="1"/>
              <a:t>nevzdržno</a:t>
            </a:r>
            <a:r>
              <a:rPr lang="en-US" b="1" dirty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Zaradi</a:t>
            </a:r>
            <a:r>
              <a:rPr lang="en-US" b="1" dirty="0"/>
              <a:t> </a:t>
            </a:r>
            <a:r>
              <a:rPr lang="en-US" b="1" dirty="0" err="1"/>
              <a:t>neuspehov</a:t>
            </a:r>
            <a:r>
              <a:rPr lang="en-US" b="1" dirty="0"/>
              <a:t> </a:t>
            </a:r>
            <a:r>
              <a:rPr lang="en-US" b="1" dirty="0" err="1"/>
              <a:t>izgublja</a:t>
            </a:r>
            <a:r>
              <a:rPr lang="en-US" b="1" dirty="0"/>
              <a:t> </a:t>
            </a:r>
            <a:r>
              <a:rPr lang="en-US" b="1" dirty="0" err="1"/>
              <a:t>motivacijo</a:t>
            </a:r>
            <a:r>
              <a:rPr lang="en-US" b="1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Ne </a:t>
            </a:r>
            <a:r>
              <a:rPr lang="en-US" b="1" dirty="0" err="1"/>
              <a:t>zmore</a:t>
            </a:r>
            <a:r>
              <a:rPr lang="en-US" b="1" dirty="0"/>
              <a:t>  se </a:t>
            </a:r>
            <a:r>
              <a:rPr lang="en-US" b="1" dirty="0" err="1"/>
              <a:t>obvladovati</a:t>
            </a:r>
            <a:r>
              <a:rPr lang="en-US" b="1" dirty="0"/>
              <a:t> in </a:t>
            </a:r>
            <a:r>
              <a:rPr lang="sl-SI" b="1" dirty="0"/>
              <a:t>prilagoditi poučevanju in skupini</a:t>
            </a:r>
            <a:r>
              <a:rPr lang="en-US" b="1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Z</a:t>
            </a:r>
            <a:r>
              <a:rPr lang="sl-SI" dirty="0"/>
              <a:t>aradi nekontroliranega vedenja </a:t>
            </a:r>
            <a:r>
              <a:rPr lang="sl-SI" b="1" dirty="0"/>
              <a:t>izzove okolico</a:t>
            </a:r>
            <a:r>
              <a:rPr lang="sl-SI" dirty="0"/>
              <a:t>.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b="1" dirty="0"/>
              <a:t>Vrstniki ga pričnejo izločati,</a:t>
            </a:r>
            <a:r>
              <a:rPr lang="sl-SI" dirty="0"/>
              <a:t> izzivati in napadati.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sl-SI" dirty="0"/>
              <a:t>ostanejo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sl-SI" b="1" dirty="0"/>
              <a:t>dežurni krivci</a:t>
            </a:r>
            <a:r>
              <a:rPr lang="en-US" b="1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dirty="0"/>
              <a:t>Otrok </a:t>
            </a:r>
            <a:r>
              <a:rPr lang="sl-SI" b="1" dirty="0"/>
              <a:t>izgublja voljo</a:t>
            </a:r>
            <a:r>
              <a:rPr lang="sl-SI" dirty="0"/>
              <a:t>, lahko postane </a:t>
            </a:r>
            <a:r>
              <a:rPr lang="sl-SI" b="1" dirty="0" smtClean="0"/>
              <a:t>napadal</a:t>
            </a:r>
            <a:r>
              <a:rPr lang="sl-SI" b="1" dirty="0" smtClean="0">
                <a:solidFill>
                  <a:schemeClr val="bg1"/>
                </a:solidFill>
              </a:rPr>
              <a:t>en.</a:t>
            </a:r>
            <a:r>
              <a:rPr lang="en-US" b="1" dirty="0" smtClean="0"/>
              <a:t>.</a:t>
            </a:r>
            <a:endParaRPr lang="en-US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Ne </a:t>
            </a:r>
            <a:r>
              <a:rPr lang="en-US" dirty="0" err="1"/>
              <a:t>razume</a:t>
            </a:r>
            <a:r>
              <a:rPr lang="en-US" dirty="0"/>
              <a:t> in ne </a:t>
            </a:r>
            <a:r>
              <a:rPr lang="en-US" dirty="0" err="1"/>
              <a:t>obvlada</a:t>
            </a:r>
            <a:r>
              <a:rPr lang="en-US" dirty="0"/>
              <a:t> </a:t>
            </a:r>
            <a:r>
              <a:rPr lang="en-US" dirty="0" err="1"/>
              <a:t>situacij</a:t>
            </a:r>
            <a:r>
              <a:rPr lang="en-US" dirty="0"/>
              <a:t>, </a:t>
            </a:r>
            <a:r>
              <a:rPr lang="en-US" b="1" dirty="0" err="1"/>
              <a:t>ostaja</a:t>
            </a:r>
            <a:r>
              <a:rPr lang="en-US" b="1" dirty="0"/>
              <a:t> </a:t>
            </a:r>
            <a:r>
              <a:rPr lang="en-US" b="1" dirty="0" err="1"/>
              <a:t>osamljen</a:t>
            </a:r>
            <a:r>
              <a:rPr lang="en-US" b="1" dirty="0"/>
              <a:t> s </a:t>
            </a:r>
            <a:r>
              <a:rPr lang="en-US" b="1" dirty="0" err="1"/>
              <a:t>svojimi</a:t>
            </a:r>
            <a:r>
              <a:rPr lang="en-US" b="1" dirty="0"/>
              <a:t> </a:t>
            </a:r>
            <a:r>
              <a:rPr lang="en-US" b="1" dirty="0" err="1"/>
              <a:t>motnjami</a:t>
            </a:r>
            <a:r>
              <a:rPr lang="en-US" b="1" dirty="0"/>
              <a:t> in </a:t>
            </a:r>
            <a:r>
              <a:rPr lang="en-US" b="1" dirty="0" err="1"/>
              <a:t>problem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Dobiva</a:t>
            </a:r>
            <a:r>
              <a:rPr lang="en-US" dirty="0"/>
              <a:t> </a:t>
            </a:r>
            <a:r>
              <a:rPr lang="en-US" dirty="0" err="1"/>
              <a:t>izkušnje</a:t>
            </a:r>
            <a:r>
              <a:rPr lang="en-US" dirty="0"/>
              <a:t>, da </a:t>
            </a:r>
            <a:r>
              <a:rPr lang="en-US" dirty="0" err="1"/>
              <a:t>nikoli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dovolj</a:t>
            </a:r>
            <a:r>
              <a:rPr lang="en-US" dirty="0"/>
              <a:t> </a:t>
            </a:r>
            <a:r>
              <a:rPr lang="en-US" dirty="0" err="1" smtClean="0"/>
              <a:t>dob</a:t>
            </a:r>
            <a:r>
              <a:rPr lang="en-US" dirty="0" err="1" smtClean="0">
                <a:solidFill>
                  <a:schemeClr val="bg1"/>
                </a:solidFill>
              </a:rPr>
              <a:t>er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17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A8550AE9-22F1-48FF-921C-F56CA785D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8" y="307340"/>
            <a:ext cx="2624114" cy="2959100"/>
          </a:xfrm>
        </p:spPr>
      </p:pic>
      <p:pic>
        <p:nvPicPr>
          <p:cNvPr id="7" name="Picture 6" descr="A picture containing bicycle&#10;&#10;Description automatically generated">
            <a:extLst>
              <a:ext uri="{FF2B5EF4-FFF2-40B4-BE49-F238E27FC236}">
                <a16:creationId xmlns:a16="http://schemas.microsoft.com/office/drawing/2014/main" id="{57F858EF-AA16-4DD8-A934-F124D832B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72" y="307340"/>
            <a:ext cx="3561928" cy="2259974"/>
          </a:xfrm>
          <a:prstGeom prst="rect">
            <a:avLst/>
          </a:prstGeom>
        </p:spPr>
      </p:pic>
      <p:pic>
        <p:nvPicPr>
          <p:cNvPr id="11" name="Picture 10" descr="A person riding a motorcycle down a dirt road&#10;&#10;Description automatically generated">
            <a:extLst>
              <a:ext uri="{FF2B5EF4-FFF2-40B4-BE49-F238E27FC236}">
                <a16:creationId xmlns:a16="http://schemas.microsoft.com/office/drawing/2014/main" id="{8B318C98-0BF8-4D33-BAFD-076162638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86" y="2451099"/>
            <a:ext cx="1866901" cy="1866901"/>
          </a:xfrm>
          <a:prstGeom prst="rect">
            <a:avLst/>
          </a:prstGeom>
        </p:spPr>
      </p:pic>
      <p:pic>
        <p:nvPicPr>
          <p:cNvPr id="15" name="Picture 14" descr="A picture containing outdoor, grass, machine, field&#10;&#10;Description automatically generated">
            <a:extLst>
              <a:ext uri="{FF2B5EF4-FFF2-40B4-BE49-F238E27FC236}">
                <a16:creationId xmlns:a16="http://schemas.microsoft.com/office/drawing/2014/main" id="{78EEFA73-C05D-4DE2-AEE6-B98109584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21" y="2451099"/>
            <a:ext cx="1866900" cy="1866900"/>
          </a:xfrm>
          <a:prstGeom prst="rect">
            <a:avLst/>
          </a:prstGeom>
        </p:spPr>
      </p:pic>
      <p:pic>
        <p:nvPicPr>
          <p:cNvPr id="9" name="Picture 8" descr="A picture containing photo, different, outdoor, showing&#10;&#10;Description automatically generated">
            <a:extLst>
              <a:ext uri="{FF2B5EF4-FFF2-40B4-BE49-F238E27FC236}">
                <a16:creationId xmlns:a16="http://schemas.microsoft.com/office/drawing/2014/main" id="{14F31449-5811-42A5-AAFB-3158E466D0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7" b="36320"/>
          <a:stretch/>
        </p:blipFill>
        <p:spPr>
          <a:xfrm>
            <a:off x="5124952" y="3988129"/>
            <a:ext cx="2743200" cy="2374900"/>
          </a:xfrm>
          <a:prstGeom prst="rect">
            <a:avLst/>
          </a:prstGeom>
        </p:spPr>
      </p:pic>
      <p:pic>
        <p:nvPicPr>
          <p:cNvPr id="13" name="Picture 12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D61187E8-B5AB-45E2-847F-C9FE01DBE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394200"/>
            <a:ext cx="3441700" cy="194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27C82-BE00-486B-A616-091B6B22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4002076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OTROK Z ADHD DELUJE KOT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VOZNIK KOLESA NA NEVARNEM TERENU,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KI NIMA ZAVOR.</a:t>
            </a:r>
            <a:endParaRPr lang="en-SI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3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3352</Words>
  <Application>Microsoft Office PowerPoint</Application>
  <PresentationFormat>Širokozaslonsko</PresentationFormat>
  <Paragraphs>315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Britannic Bold</vt:lpstr>
      <vt:lpstr>Calibri</vt:lpstr>
      <vt:lpstr>Calibri Light</vt:lpstr>
      <vt:lpstr>Impact</vt:lpstr>
      <vt:lpstr>Lucida Sans Unicode</vt:lpstr>
      <vt:lpstr>Office Theme</vt:lpstr>
      <vt:lpstr>ADHD IN NEMIREN  OTROK  IZZIV  V RAZREDU</vt:lpstr>
      <vt:lpstr>PREDSTAVITEV</vt:lpstr>
      <vt:lpstr>IZKUŠNJE Z ADHD MOTNJAMI PRI UČENCIH</vt:lpstr>
      <vt:lpstr>SINDROM ADHD</vt:lpstr>
      <vt:lpstr>MOTNJA ADHD, NADARJENOST</vt:lpstr>
      <vt:lpstr>PASTI IN TEŽAVE OTROKA Z ADHD V ŠOLI  PRED NEKAJ LETI IN TUDI ŠE DANES</vt:lpstr>
      <vt:lpstr>VEDENJE OTROKA Z ADHD</vt:lpstr>
      <vt:lpstr>PowerPointova predstavitev</vt:lpstr>
      <vt:lpstr>OTROK Z ADHD DELUJE KOT  VOZNIK KOLESA NA NEVARNEM TERENU,  KI NIMA ZAVOR.</vt:lpstr>
      <vt:lpstr>DOŽIVLJANJE VSAKDANA OTROK Z ADHD</vt:lpstr>
      <vt:lpstr>TEŽAVE UČITELJEV</vt:lpstr>
      <vt:lpstr>PowerPointova predstavitev</vt:lpstr>
      <vt:lpstr>POMEN POZITIVNE NARAVNANOSTI UČITELJA IN POMOČ OTROKU</vt:lpstr>
      <vt:lpstr>ŠOLSKI SISTEM IN OKOLJE</vt:lpstr>
      <vt:lpstr>PowerPointova predstavitev</vt:lpstr>
      <vt:lpstr> NE POVROČAJMO TEGA….  OSAMLJENOSTI, ŽALOSTI,  OBUPANOSTI IN NEMOČI  OTROKU </vt:lpstr>
      <vt:lpstr>PowerPointova predstavitev</vt:lpstr>
      <vt:lpstr>KAJ PA STARŠI?</vt:lpstr>
      <vt:lpstr>STISKA DRUŽINE  </vt:lpstr>
      <vt:lpstr>TEŽAVE “MOJEGA” UČENCA Z NAJHUJŠIMI SINDROMI ADHD   </vt:lpstr>
      <vt:lpstr>VESELO IN USTVARJALNO NAPREJ!</vt:lpstr>
      <vt:lpstr>Metode za sproščanje in zmanjševanje hiperaktivnosti, nemirnosti in nesproščenosti v prvi triadi. </vt:lpstr>
      <vt:lpstr>Interpretacija podatkov 1 </vt:lpstr>
      <vt:lpstr>Glasba kot terapija </vt:lpstr>
      <vt:lpstr>PowerPointova predstavitev</vt:lpstr>
      <vt:lpstr>Rajalne igre in plesi </vt:lpstr>
      <vt:lpstr>ZVOČNO-GIBALNE USTVARJALNICE</vt:lpstr>
      <vt:lpstr>IGRE</vt:lpstr>
      <vt:lpstr>IGRE</vt:lpstr>
      <vt:lpstr>VIRI: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 IN NEMIREN  OTROK  IZZIV  V RAZREDU</dc:title>
  <dc:creator>Šegel, Jurij</dc:creator>
  <cp:lastModifiedBy>Konstanca</cp:lastModifiedBy>
  <cp:revision>19</cp:revision>
  <dcterms:created xsi:type="dcterms:W3CDTF">2020-12-16T19:55:31Z</dcterms:created>
  <dcterms:modified xsi:type="dcterms:W3CDTF">2023-04-16T08:25:56Z</dcterms:modified>
</cp:coreProperties>
</file>