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17" r:id="rId6"/>
    <p:sldId id="341" r:id="rId7"/>
    <p:sldId id="310" r:id="rId8"/>
    <p:sldId id="31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92" y="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754091" y="1815746"/>
            <a:ext cx="728342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36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Osnove, informacija </a:t>
            </a:r>
            <a:r>
              <a:rPr lang="sl-SI" altLang="ko-KR" sz="3600" b="1" smtClean="0">
                <a:solidFill>
                  <a:schemeClr val="bg1"/>
                </a:solidFill>
                <a:latin typeface="Lucida Console" panose="020B0609040504020204" pitchFamily="49" charset="0"/>
              </a:rPr>
              <a:t>in komuniciranje</a:t>
            </a:r>
            <a:endParaRPr lang="ko-KR" altLang="en-US" sz="3600" b="1" dirty="0">
              <a:solidFill>
                <a:schemeClr val="bg1"/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754179" y="6368705"/>
            <a:ext cx="72833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1600" b="1" dirty="0" smtClean="0">
                <a:solidFill>
                  <a:schemeClr val="bg1"/>
                </a:solidFill>
                <a:latin typeface="MS Reference Sans Serif" panose="020B0604030504040204" pitchFamily="34" charset="0"/>
                <a:cs typeface="Arial" pitchFamily="34" charset="0"/>
              </a:rPr>
              <a:t>Pripravil: </a:t>
            </a:r>
            <a:r>
              <a:rPr lang="sl-SI" altLang="ko-KR" sz="1600" dirty="0" smtClean="0">
                <a:solidFill>
                  <a:schemeClr val="bg1"/>
                </a:solidFill>
                <a:latin typeface="MS Reference Sans Serif" panose="020B0604030504040204" pitchFamily="34" charset="0"/>
                <a:cs typeface="Arial" pitchFamily="34" charset="0"/>
              </a:rPr>
              <a:t>Jan Jenček</a:t>
            </a:r>
            <a:endParaRPr lang="ko-KR" altLang="en-US" sz="1600" dirty="0">
              <a:solidFill>
                <a:schemeClr val="bg1"/>
              </a:solidFill>
              <a:latin typeface="MS Reference Sans Serif" panose="020B0604030504040204" pitchFamily="34" charset="0"/>
              <a:cs typeface="Arial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9486378" y="76388"/>
            <a:ext cx="279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Osnovna šola Miroslava Vilharja</a:t>
            </a:r>
            <a:endParaRPr lang="sl-SI" sz="16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754179" y="3005848"/>
            <a:ext cx="72833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000" dirty="0">
                <a:solidFill>
                  <a:schemeClr val="bg1"/>
                </a:solidFill>
                <a:cs typeface="Arial" pitchFamily="34" charset="0"/>
              </a:rPr>
              <a:t>Računalniška omrežja (9.R)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754179" y="3395731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dirty="0" smtClean="0">
                <a:solidFill>
                  <a:schemeClr val="bg1"/>
                </a:solidFill>
                <a:cs typeface="Arial" pitchFamily="34" charset="0"/>
              </a:rPr>
              <a:t>6 . 10. 2022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1400" y="4195153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altLang="ko-KR" sz="4800" b="1" dirty="0" smtClean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Računalništvo</a:t>
            </a:r>
            <a:endParaRPr lang="ko-KR" altLang="en-US" sz="4800" b="1" dirty="0">
              <a:solidFill>
                <a:schemeClr val="bg1"/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809370" y="5029363"/>
            <a:ext cx="10596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je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znanstvena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veda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o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delovanju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računalnikov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in o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njihovi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uporabi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kar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vključuje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strojno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in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programsko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opremo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2A0ED3-6074-4658-8777-5B87189719FE}"/>
              </a:ext>
            </a:extLst>
          </p:cNvPr>
          <p:cNvSpPr txBox="1"/>
          <p:nvPr/>
        </p:nvSpPr>
        <p:spPr>
          <a:xfrm>
            <a:off x="1190954" y="3165180"/>
            <a:ext cx="95322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 err="1">
                <a:solidFill>
                  <a:schemeClr val="accent1"/>
                </a:solidFill>
                <a:cs typeface="Arial" pitchFamily="34" charset="0"/>
              </a:rPr>
              <a:t>Izraz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accent1"/>
                </a:solidFill>
                <a:cs typeface="Arial" pitchFamily="34" charset="0"/>
              </a:rPr>
              <a:t>informatika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 so </a:t>
            </a:r>
            <a:r>
              <a:rPr lang="en-GB" altLang="ko-KR" sz="2400" dirty="0" err="1">
                <a:solidFill>
                  <a:schemeClr val="accent1"/>
                </a:solidFill>
                <a:cs typeface="Arial" pitchFamily="34" charset="0"/>
              </a:rPr>
              <a:t>skovali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accent1"/>
                </a:solidFill>
                <a:cs typeface="Arial" pitchFamily="34" charset="0"/>
              </a:rPr>
              <a:t>iz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accent1"/>
                </a:solidFill>
                <a:cs typeface="Arial" pitchFamily="34" charset="0"/>
              </a:rPr>
              <a:t>besed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b="1" dirty="0" err="1">
                <a:solidFill>
                  <a:schemeClr val="accent1"/>
                </a:solidFill>
                <a:cs typeface="Arial" pitchFamily="34" charset="0"/>
              </a:rPr>
              <a:t>informacija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 in </a:t>
            </a:r>
            <a:r>
              <a:rPr lang="en-GB" altLang="ko-KR" sz="2400" b="1" dirty="0" err="1" smtClean="0">
                <a:solidFill>
                  <a:schemeClr val="accent1"/>
                </a:solidFill>
                <a:cs typeface="Arial" pitchFamily="34" charset="0"/>
              </a:rPr>
              <a:t>avtomatika</a:t>
            </a:r>
            <a:r>
              <a:rPr lang="sl-SI" altLang="ko-KR" sz="2400" b="1" dirty="0" smtClean="0">
                <a:solidFill>
                  <a:schemeClr val="accent1"/>
                </a:solidFill>
                <a:cs typeface="Arial" pitchFamily="34" charset="0"/>
              </a:rPr>
              <a:t>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-138912" y="1045714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altLang="ko-KR" sz="4800" b="1" dirty="0" smtClean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Informatika</a:t>
            </a:r>
            <a:endParaRPr lang="ko-KR" altLang="en-US" sz="4800" b="1" dirty="0">
              <a:solidFill>
                <a:schemeClr val="bg1"/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59058" y="1806536"/>
            <a:ext cx="10596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je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znanost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o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sistematični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obdelavi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podatkov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še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posebno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o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samodejni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obdelavi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z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uporabo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računalnikov</a:t>
            </a:r>
            <a:r>
              <a:rPr lang="en-US" altLang="ko-KR" sz="24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224659" y="223614"/>
            <a:ext cx="8067571" cy="1248490"/>
            <a:chOff x="4753009" y="790578"/>
            <a:chExt cx="7184294" cy="124849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4" y="869517"/>
              <a:ext cx="5991159" cy="1169551"/>
              <a:chOff x="6557474" y="1411926"/>
              <a:chExt cx="6097898" cy="116955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4" y="1750480"/>
                <a:ext cx="60978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6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je elektronska naprava za avtomatsko obdelavo podatkov in za shranjevanje vsakovrstnih podatkov. Je najpomembnejši element informacijske tehnologije.</a:t>
                </a:r>
                <a:endParaRPr lang="en-US" altLang="ko-KR" sz="1600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sl-SI" altLang="ko-KR" sz="2000" b="1" dirty="0" smtClean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RAČUNALNIK</a:t>
                </a:r>
                <a:endParaRPr lang="ko-KR" altLang="en-US" sz="2000" b="1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6537773" y="2098248"/>
            <a:ext cx="5595548" cy="1740932"/>
            <a:chOff x="5800477" y="3669744"/>
            <a:chExt cx="5595548" cy="17409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967237" y="3748683"/>
              <a:ext cx="4428788" cy="1661993"/>
              <a:chOff x="6557475" y="1411926"/>
              <a:chExt cx="4507692" cy="166199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je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skupek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postopkov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in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pripomočkov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za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hitro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in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učinkovito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posredovanje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podatkov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,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ki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jih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uporabniki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potrebujejo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pri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svojem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delu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sl-SI" altLang="ko-KR" sz="2000" b="1" dirty="0" smtClean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INFORMACIJSKA TEHNOLOGIJA</a:t>
                </a:r>
                <a:endParaRPr lang="ko-KR" altLang="en-US" sz="2000" b="1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sl-SI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2293421" y="2996476"/>
            <a:ext cx="5595548" cy="1494711"/>
            <a:chOff x="6324210" y="5109327"/>
            <a:chExt cx="5595548" cy="14947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70" y="5188266"/>
              <a:ext cx="4428788" cy="1415772"/>
              <a:chOff x="6557475" y="1411926"/>
              <a:chExt cx="4507692" cy="141577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6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je urejen in organiziran sistem, ki uporabnike oskrbuje z vsemi potrebnimi informacijami za odločanje. </a:t>
                </a:r>
                <a:endParaRPr lang="en-US" altLang="ko-KR" sz="1600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sl-SI" altLang="ko-KR" sz="2000" b="1" dirty="0" smtClean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INFORMACIJSKI SISTEM</a:t>
                </a:r>
                <a:endParaRPr lang="ko-KR" altLang="en-US" sz="2000" b="1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sl-SI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290905" y="5207978"/>
            <a:ext cx="5595548" cy="1002268"/>
            <a:chOff x="6324210" y="5109327"/>
            <a:chExt cx="5595548" cy="1002268"/>
          </a:xfrm>
        </p:grpSpPr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69" y="5188266"/>
              <a:ext cx="4428789" cy="923329"/>
              <a:chOff x="6557474" y="1411926"/>
              <a:chExt cx="4507693" cy="923329"/>
            </a:xfrm>
          </p:grpSpPr>
          <p:sp>
            <p:nvSpPr>
              <p:cNvPr id="40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altLang="ko-KR" sz="1600" dirty="0" smtClean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Pomeni zmožnost uporabe računalnika.</a:t>
                </a:r>
                <a:endParaRPr lang="en-US" altLang="ko-KR" sz="1600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  <p:sp>
            <p:nvSpPr>
              <p:cNvPr id="41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4" y="1411926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sl-SI" altLang="ko-KR" sz="2000" b="1" dirty="0" smtClean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RAČUNALNIŠKA PISMETNOST</a:t>
                </a:r>
                <a:endParaRPr lang="ko-KR" altLang="en-US" sz="2000" b="1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</p:grpSp>
        <p:sp>
          <p:nvSpPr>
            <p:cNvPr id="38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6237150" y="4816560"/>
            <a:ext cx="5595548" cy="1525489"/>
            <a:chOff x="6324210" y="5109327"/>
            <a:chExt cx="5595548" cy="1525489"/>
          </a:xfrm>
        </p:grpSpPr>
        <p:grpSp>
          <p:nvGrpSpPr>
            <p:cNvPr id="43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69" y="5188266"/>
              <a:ext cx="4428789" cy="1446550"/>
              <a:chOff x="6557474" y="1411926"/>
              <a:chExt cx="4507693" cy="1446550"/>
            </a:xfrm>
          </p:grpSpPr>
          <p:sp>
            <p:nvSpPr>
              <p:cNvPr id="50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je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pojav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,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ko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je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na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voljo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več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podatkov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zanesljivih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,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nezanesljivih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in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dobrih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ali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slabih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. </a:t>
                </a:r>
              </a:p>
            </p:txBody>
          </p:sp>
          <p:sp>
            <p:nvSpPr>
              <p:cNvPr id="51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4" y="1411926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sl-SI" altLang="ko-KR" sz="2000" b="1" dirty="0" smtClean="0">
                    <a:solidFill>
                      <a:schemeClr val="bg1"/>
                    </a:solidFill>
                    <a:latin typeface="Lucida Console" panose="020B0609040504020204" pitchFamily="49" charset="0"/>
                    <a:cs typeface="Arial" pitchFamily="34" charset="0"/>
                  </a:rPr>
                  <a:t>INFORMACIJSKA ONESNAŽENOST</a:t>
                </a:r>
                <a:endParaRPr lang="ko-KR" altLang="en-US" sz="2000" b="1" dirty="0">
                  <a:solidFill>
                    <a:schemeClr val="bg1"/>
                  </a:solidFill>
                  <a:latin typeface="Lucida Console" panose="020B0609040504020204" pitchFamily="49" charset="0"/>
                  <a:cs typeface="Arial" pitchFamily="34" charset="0"/>
                </a:endParaRPr>
              </a:p>
            </p:txBody>
          </p:sp>
        </p:grpSp>
        <p:sp>
          <p:nvSpPr>
            <p:cNvPr id="44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sl-SI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anose="020B0609040504020204" pitchFamily="49" charset="0"/>
              </a:rPr>
              <a:t>Podatek, informacija, znanje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Lucida Console" panose="020B06090405040202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033A8-D16B-44B6-8165-23660256C07B}"/>
              </a:ext>
            </a:extLst>
          </p:cNvPr>
          <p:cNvGrpSpPr/>
          <p:nvPr/>
        </p:nvGrpSpPr>
        <p:grpSpPr>
          <a:xfrm>
            <a:off x="4110917" y="2069181"/>
            <a:ext cx="3960932" cy="3960931"/>
            <a:chOff x="2455029" y="1729056"/>
            <a:chExt cx="3960932" cy="39609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43B67F-9921-4378-AA96-9A49083A14C7}"/>
                </a:ext>
              </a:extLst>
            </p:cNvPr>
            <p:cNvGrpSpPr/>
            <p:nvPr/>
          </p:nvGrpSpPr>
          <p:grpSpPr>
            <a:xfrm>
              <a:off x="2455029" y="1729056"/>
              <a:ext cx="3960932" cy="3960931"/>
              <a:chOff x="2455029" y="1729056"/>
              <a:chExt cx="3960932" cy="396093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637ECCA-3499-4D79-9993-5A862B429025}"/>
                  </a:ext>
                </a:extLst>
              </p:cNvPr>
              <p:cNvGrpSpPr/>
              <p:nvPr/>
            </p:nvGrpSpPr>
            <p:grpSpPr>
              <a:xfrm rot="2700000">
                <a:off x="2455029" y="1729056"/>
                <a:ext cx="3960931" cy="3960932"/>
                <a:chOff x="1807831" y="1844332"/>
                <a:chExt cx="3960931" cy="396093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107B8C5-52EB-4FF5-8AC9-1FE96C31B2FF}"/>
                    </a:ext>
                  </a:extLst>
                </p:cNvPr>
                <p:cNvGrpSpPr/>
                <p:nvPr/>
              </p:nvGrpSpPr>
              <p:grpSpPr>
                <a:xfrm>
                  <a:off x="3356247" y="1844332"/>
                  <a:ext cx="864096" cy="3960932"/>
                  <a:chOff x="3203848" y="1844332"/>
                  <a:chExt cx="864096" cy="3960932"/>
                </a:xfrm>
              </p:grpSpPr>
              <p:sp>
                <p:nvSpPr>
                  <p:cNvPr id="21" name="Rounded Rectangle 3">
                    <a:extLst>
                      <a:ext uri="{FF2B5EF4-FFF2-40B4-BE49-F238E27FC236}">
                        <a16:creationId xmlns:a16="http://schemas.microsoft.com/office/drawing/2014/main" id="{7196B104-C02A-4C6C-913E-964854DF1BF9}"/>
                      </a:ext>
                    </a:extLst>
                  </p:cNvPr>
                  <p:cNvSpPr/>
                  <p:nvPr/>
                </p:nvSpPr>
                <p:spPr>
                  <a:xfrm>
                    <a:off x="3203848" y="1844332"/>
                    <a:ext cx="864096" cy="1980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4096" h="1692188">
                        <a:moveTo>
                          <a:pt x="432048" y="0"/>
                        </a:moveTo>
                        <a:cubicBezTo>
                          <a:pt x="670662" y="0"/>
                          <a:pt x="864096" y="193434"/>
                          <a:pt x="864096" y="432048"/>
                        </a:cubicBezTo>
                        <a:lnTo>
                          <a:pt x="864096" y="1692188"/>
                        </a:lnTo>
                        <a:lnTo>
                          <a:pt x="0" y="1692188"/>
                        </a:lnTo>
                        <a:lnTo>
                          <a:pt x="0" y="432048"/>
                        </a:lnTo>
                        <a:cubicBezTo>
                          <a:pt x="0" y="193434"/>
                          <a:pt x="193434" y="0"/>
                          <a:pt x="432048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2" name="Rounded Rectangle 3">
                    <a:extLst>
                      <a:ext uri="{FF2B5EF4-FFF2-40B4-BE49-F238E27FC236}">
                        <a16:creationId xmlns:a16="http://schemas.microsoft.com/office/drawing/2014/main" id="{FD3F5D8B-CFC4-4059-B31C-83D788285B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03848" y="3825044"/>
                    <a:ext cx="864096" cy="1980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4096" h="1692188">
                        <a:moveTo>
                          <a:pt x="432048" y="0"/>
                        </a:moveTo>
                        <a:cubicBezTo>
                          <a:pt x="670662" y="0"/>
                          <a:pt x="864096" y="193434"/>
                          <a:pt x="864096" y="432048"/>
                        </a:cubicBezTo>
                        <a:lnTo>
                          <a:pt x="864096" y="1692188"/>
                        </a:lnTo>
                        <a:lnTo>
                          <a:pt x="0" y="1692188"/>
                        </a:lnTo>
                        <a:lnTo>
                          <a:pt x="0" y="432048"/>
                        </a:lnTo>
                        <a:cubicBezTo>
                          <a:pt x="0" y="193434"/>
                          <a:pt x="193434" y="0"/>
                          <a:pt x="432048" y="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alpha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D7501F1-24C3-4E77-AC90-CDBF118B9B3E}"/>
                    </a:ext>
                  </a:extLst>
                </p:cNvPr>
                <p:cNvGrpSpPr/>
                <p:nvPr/>
              </p:nvGrpSpPr>
              <p:grpSpPr>
                <a:xfrm rot="16200000">
                  <a:off x="3356248" y="1844333"/>
                  <a:ext cx="864097" cy="3960931"/>
                  <a:chOff x="3203847" y="1844333"/>
                  <a:chExt cx="864097" cy="3960931"/>
                </a:xfrm>
              </p:grpSpPr>
              <p:sp>
                <p:nvSpPr>
                  <p:cNvPr id="19" name="Rounded Rectangle 3">
                    <a:extLst>
                      <a:ext uri="{FF2B5EF4-FFF2-40B4-BE49-F238E27FC236}">
                        <a16:creationId xmlns:a16="http://schemas.microsoft.com/office/drawing/2014/main" id="{91FA3E77-2299-4D5C-AB78-5D6941D8B093}"/>
                      </a:ext>
                    </a:extLst>
                  </p:cNvPr>
                  <p:cNvSpPr/>
                  <p:nvPr/>
                </p:nvSpPr>
                <p:spPr>
                  <a:xfrm>
                    <a:off x="3203847" y="1844333"/>
                    <a:ext cx="864096" cy="1980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4096" h="1692188">
                        <a:moveTo>
                          <a:pt x="432048" y="0"/>
                        </a:moveTo>
                        <a:cubicBezTo>
                          <a:pt x="670662" y="0"/>
                          <a:pt x="864096" y="193434"/>
                          <a:pt x="864096" y="432048"/>
                        </a:cubicBezTo>
                        <a:lnTo>
                          <a:pt x="864096" y="1692188"/>
                        </a:lnTo>
                        <a:lnTo>
                          <a:pt x="0" y="1692188"/>
                        </a:lnTo>
                        <a:lnTo>
                          <a:pt x="0" y="432048"/>
                        </a:lnTo>
                        <a:cubicBezTo>
                          <a:pt x="0" y="193434"/>
                          <a:pt x="193434" y="0"/>
                          <a:pt x="432048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0" name="Rounded Rectangle 3">
                    <a:extLst>
                      <a:ext uri="{FF2B5EF4-FFF2-40B4-BE49-F238E27FC236}">
                        <a16:creationId xmlns:a16="http://schemas.microsoft.com/office/drawing/2014/main" id="{193A3B23-7B82-4D1C-9FB5-2D44C787A06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03848" y="3825044"/>
                    <a:ext cx="864096" cy="1980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4096" h="1692188">
                        <a:moveTo>
                          <a:pt x="432048" y="0"/>
                        </a:moveTo>
                        <a:cubicBezTo>
                          <a:pt x="670662" y="0"/>
                          <a:pt x="864096" y="193434"/>
                          <a:pt x="864096" y="432048"/>
                        </a:cubicBezTo>
                        <a:lnTo>
                          <a:pt x="864096" y="1692188"/>
                        </a:lnTo>
                        <a:lnTo>
                          <a:pt x="0" y="1692188"/>
                        </a:lnTo>
                        <a:lnTo>
                          <a:pt x="0" y="432048"/>
                        </a:lnTo>
                        <a:cubicBezTo>
                          <a:pt x="0" y="193434"/>
                          <a:pt x="193434" y="0"/>
                          <a:pt x="432048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575536-42BB-4CDC-BAA1-8342DC743550}"/>
                  </a:ext>
                </a:extLst>
              </p:cNvPr>
              <p:cNvSpPr/>
              <p:nvPr/>
            </p:nvSpPr>
            <p:spPr>
              <a:xfrm>
                <a:off x="4003446" y="3277474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792908-02CF-41F3-9D1A-0C5769681FFF}"/>
                </a:ext>
              </a:extLst>
            </p:cNvPr>
            <p:cNvSpPr txBox="1"/>
            <p:nvPr/>
          </p:nvSpPr>
          <p:spPr>
            <a:xfrm rot="20937553">
              <a:off x="3454737" y="227698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862317"/>
                </a:avLst>
              </a:prstTxWarp>
              <a:spAutoFit/>
            </a:bodyPr>
            <a:lstStyle/>
            <a:p>
              <a:pPr algn="ctr"/>
              <a:r>
                <a:rPr lang="sl-SI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&lt;-predstavi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E95D16-8B30-47F9-B004-D68910D9D72E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sl-SI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je skupek urejenih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F8BFBD-D64A-4CF0-B322-309D06C797C9}"/>
                </a:ext>
              </a:extLst>
            </p:cNvPr>
            <p:cNvSpPr txBox="1"/>
            <p:nvPr/>
          </p:nvSpPr>
          <p:spPr>
            <a:xfrm rot="18900000">
              <a:off x="4303311" y="2696635"/>
              <a:ext cx="1933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altLang="ko-KR" sz="1600" b="1" dirty="0" smtClean="0">
                  <a:solidFill>
                    <a:schemeClr val="bg1"/>
                  </a:solidFill>
                </a:rPr>
                <a:t>PODATEK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3CE019-7592-47BA-A656-49483A9175CE}"/>
                </a:ext>
              </a:extLst>
            </p:cNvPr>
            <p:cNvSpPr txBox="1"/>
            <p:nvPr/>
          </p:nvSpPr>
          <p:spPr>
            <a:xfrm rot="2700000">
              <a:off x="2863586" y="2696635"/>
              <a:ext cx="1601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altLang="ko-KR" sz="1600" b="1" dirty="0" smtClean="0">
                  <a:solidFill>
                    <a:schemeClr val="bg1"/>
                  </a:solidFill>
                </a:rPr>
                <a:t>INFORMACIJA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E5EFF4-C23C-4D0E-B922-2BB7BEA06F95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altLang="ko-KR" sz="1600" b="1" dirty="0" smtClean="0">
                  <a:solidFill>
                    <a:schemeClr val="bg1"/>
                  </a:solidFill>
                </a:rPr>
                <a:t>ZNANJE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70A02B-345A-4894-9229-4E7A4AC2AA75}"/>
                </a:ext>
              </a:extLst>
            </p:cNvPr>
            <p:cNvSpPr txBox="1"/>
            <p:nvPr/>
          </p:nvSpPr>
          <p:spPr>
            <a:xfrm rot="2700000">
              <a:off x="4348092" y="4354952"/>
              <a:ext cx="1910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altLang="ko-KR" sz="1600" b="1" dirty="0" smtClean="0">
                  <a:solidFill>
                    <a:schemeClr val="bg1"/>
                  </a:solidFill>
                </a:rPr>
                <a:t>INTELIGENCA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8364234" y="1461472"/>
            <a:ext cx="3410703" cy="1160821"/>
            <a:chOff x="6372201" y="2011203"/>
            <a:chExt cx="2232249" cy="11608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je </a:t>
              </a:r>
              <a:r>
                <a:rPr lang="en-US" altLang="ko-KR" sz="14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opredmeteno</a:t>
              </a:r>
              <a:r>
                <a:rPr lang="en-US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altLang="ko-KR" sz="14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dejstvo</a:t>
              </a:r>
              <a:r>
                <a:rPr lang="en-US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(</a:t>
              </a:r>
              <a:r>
                <a:rPr lang="en-US" altLang="ko-KR" sz="14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črke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, </a:t>
              </a:r>
              <a:r>
                <a:rPr lang="en-US" altLang="ko-KR" sz="14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številke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, </a:t>
              </a:r>
              <a:r>
                <a:rPr lang="en-US" altLang="ko-KR" sz="14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merske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altLang="ko-KR" sz="14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enote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) </a:t>
              </a:r>
              <a:r>
                <a:rPr lang="en-US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o </a:t>
              </a:r>
              <a:r>
                <a:rPr lang="en-US" altLang="ko-KR" sz="14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določeni</a:t>
              </a:r>
              <a:r>
                <a:rPr lang="en-US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altLang="ko-KR" sz="14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stvari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, s </a:t>
              </a:r>
              <a:r>
                <a:rPr lang="en-US" altLang="ko-KR" sz="14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katerim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altLang="ko-KR" sz="14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predstavimo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altLang="ko-KR" sz="14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informacijo</a:t>
              </a:r>
              <a:r>
                <a:rPr lang="en-US" altLang="ko-KR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.</a:t>
              </a:r>
              <a:endParaRPr lang="ko-KR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PODATEK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5844CF83-6A70-4290-941A-61FD83E06973}"/>
              </a:ext>
            </a:extLst>
          </p:cNvPr>
          <p:cNvSpPr/>
          <p:nvPr/>
        </p:nvSpPr>
        <p:spPr>
          <a:xfrm>
            <a:off x="5913303" y="3804055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8243932" y="3713630"/>
            <a:ext cx="3825000" cy="2668927"/>
            <a:chOff x="6372201" y="2011203"/>
            <a:chExt cx="2232249" cy="2668927"/>
          </a:xfrm>
        </p:grpSpPr>
        <p:sp>
          <p:nvSpPr>
            <p:cNvPr id="37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p</a:t>
              </a:r>
              <a:r>
                <a:rPr lang="pl-PL" altLang="ko-KR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omeni </a:t>
              </a:r>
              <a:r>
                <a:rPr lang="pl-PL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sposobnost znajti se v novih situacijah, pri reševanju novih in neznanih </a:t>
              </a:r>
              <a:r>
                <a:rPr lang="pl-PL" altLang="ko-KR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problemov</a:t>
              </a:r>
            </a:p>
            <a:p>
              <a:pPr algn="just"/>
              <a:endParaRPr lang="pl-PL" altLang="ko-KR" sz="1400" b="1" dirty="0">
                <a:solidFill>
                  <a:srgbClr val="FF0000"/>
                </a:solidFill>
                <a:latin typeface="Lucida Console" panose="020B0609040504020204" pitchFamily="49" charset="0"/>
              </a:endParaRPr>
            </a:p>
            <a:p>
              <a:pPr algn="just"/>
              <a:r>
                <a:rPr lang="pl-PL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Več znanja ne pomeni višje inteligence.</a:t>
              </a:r>
            </a:p>
            <a:p>
              <a:pPr algn="just"/>
              <a:endParaRPr lang="pl-PL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onsole" panose="020B0609040504020204" pitchFamily="49" charset="0"/>
              </a:endParaRPr>
            </a:p>
            <a:p>
              <a:pPr algn="just"/>
              <a:r>
                <a:rPr lang="pl-PL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Umetna inteligenca </a:t>
              </a:r>
              <a:r>
                <a:rPr lang="pl-PL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– </a:t>
              </a:r>
              <a:r>
                <a:rPr lang="pl-PL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izraz se </a:t>
              </a:r>
              <a:r>
                <a:rPr lang="pl-P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uporablja za inteligenco strojev, v nasprotju z »naravno« inteligenco ljudi in drugih živali.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INTELIGENCA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405059" y="3881846"/>
            <a:ext cx="3410703" cy="2453483"/>
            <a:chOff x="6372201" y="2011203"/>
            <a:chExt cx="2232249" cy="2453483"/>
          </a:xfrm>
        </p:grpSpPr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altLang="ko-KR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je skupek urejenih informacij, ki privedejo do razumevanja. </a:t>
              </a:r>
            </a:p>
            <a:p>
              <a:pPr algn="just"/>
              <a:endParaRPr lang="pl-PL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onsole" panose="020B0609040504020204" pitchFamily="49" charset="0"/>
              </a:endParaRPr>
            </a:p>
            <a:p>
              <a:pPr algn="just"/>
              <a:r>
                <a:rPr lang="pl-PL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Znanje, </a:t>
              </a:r>
              <a:r>
                <a:rPr lang="pl-P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ki ga posredujemo drugim, predstavimo s podatki. Sporočilo je znanje, ki potuje od oddajnika do prejemnika. Ko prejemnik prejme sporočilo, iz njega razbere podatke in nadgradi svoje znanje.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ZNANJE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425742" y="1597640"/>
            <a:ext cx="3410703" cy="1591709"/>
            <a:chOff x="6372201" y="2011203"/>
            <a:chExt cx="2232249" cy="1591709"/>
          </a:xfrm>
        </p:grpSpPr>
        <p:sp>
          <p:nvSpPr>
            <p:cNvPr id="44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pl-PL" altLang="ko-KR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je vsako sporočilo, ki nam pove nekaj novega</a:t>
              </a:r>
              <a:r>
                <a:rPr lang="pl-PL" altLang="ko-KR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.</a:t>
              </a:r>
            </a:p>
            <a:p>
              <a:pPr algn="just"/>
              <a:endParaRPr lang="pl-PL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onsole" panose="020B0609040504020204" pitchFamily="49" charset="0"/>
              </a:endParaRPr>
            </a:p>
            <a:p>
              <a:pPr algn="just"/>
              <a:r>
                <a:rPr lang="pl-PL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Informacija</a:t>
              </a:r>
              <a:r>
                <a:rPr lang="pl-PL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 </a:t>
              </a:r>
              <a:r>
                <a:rPr lang="pl-P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Console" panose="020B0609040504020204" pitchFamily="49" charset="0"/>
                </a:rPr>
                <a:t>se zgradi pri prejemniku in vsak si jo zgradi na svoj način.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45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INFORMACIJA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TextBox 5">
            <a:extLst>
              <a:ext uri="{FF2B5EF4-FFF2-40B4-BE49-F238E27FC236}">
                <a16:creationId xmlns:a16="http://schemas.microsoft.com/office/drawing/2014/main" id="{6C13B949-C87D-4B5E-ADCE-D5F9D6B1FB43}"/>
              </a:ext>
            </a:extLst>
          </p:cNvPr>
          <p:cNvSpPr txBox="1"/>
          <p:nvPr/>
        </p:nvSpPr>
        <p:spPr>
          <a:xfrm>
            <a:off x="5263289" y="5392989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sl-SI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pomeni večjo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C9BF78A8-8CD1-434F-8640-4A3F13D46E77}"/>
              </a:ext>
            </a:extLst>
          </p:cNvPr>
          <p:cNvGrpSpPr/>
          <p:nvPr/>
        </p:nvGrpSpPr>
        <p:grpSpPr>
          <a:xfrm>
            <a:off x="0" y="319449"/>
            <a:ext cx="5524821" cy="6538551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DEAF1E-5208-45DC-B836-F3570746042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67CEAF-D994-40CE-B3EC-488538B19E6D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65DF08-E52E-45BA-9E9E-000E2511AD49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5E49A-B9AE-4542-87CA-8CF3ADCC3953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C449CB-B097-463E-8A4A-A8440060DE4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C66848-5697-43F9-ABB0-F910B39C36BB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228073-857F-4AA4-B9A5-C9E218D95A6E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AAB57-75B5-4E65-8B19-031DD6B987B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914C39-3796-4315-AE25-76DC64B162A6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05EE36-7FD4-4AED-A02B-3720C021F5AF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직사각형 5">
            <a:extLst>
              <a:ext uri="{FF2B5EF4-FFF2-40B4-BE49-F238E27FC236}">
                <a16:creationId xmlns:a16="http://schemas.microsoft.com/office/drawing/2014/main" id="{62FCDA44-6A11-4862-AC43-2EE435C27F3A}"/>
              </a:ext>
            </a:extLst>
          </p:cNvPr>
          <p:cNvSpPr/>
          <p:nvPr/>
        </p:nvSpPr>
        <p:spPr>
          <a:xfrm>
            <a:off x="6541549" y="92750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sl-SI" altLang="ko-KR" sz="4000" b="1" dirty="0" smtClean="0">
                <a:solidFill>
                  <a:schemeClr val="accent3"/>
                </a:solidFill>
                <a:latin typeface="+mj-lt"/>
              </a:rPr>
              <a:t>KOMUNICIRANJE</a:t>
            </a:r>
            <a:endParaRPr lang="en-US" altLang="ko-KR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57BB9-368F-4C04-979B-4E8515CF3BDE}"/>
              </a:ext>
            </a:extLst>
          </p:cNvPr>
          <p:cNvSpPr txBox="1"/>
          <p:nvPr/>
        </p:nvSpPr>
        <p:spPr>
          <a:xfrm>
            <a:off x="5273427" y="1648146"/>
            <a:ext cx="6933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600" b="1" dirty="0" smtClean="0">
                <a:solidFill>
                  <a:schemeClr val="accent4"/>
                </a:solidFill>
                <a:cs typeface="Arial" pitchFamily="34" charset="0"/>
              </a:rPr>
              <a:t>JE IZMEJAVANJE (POSREDOVANJE IN PREJEMANJE) INFORMACIJ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A66FC-E2EB-4D90-BF32-61E4AB230ECC}"/>
              </a:ext>
            </a:extLst>
          </p:cNvPr>
          <p:cNvSpPr txBox="1"/>
          <p:nvPr/>
        </p:nvSpPr>
        <p:spPr>
          <a:xfrm>
            <a:off x="6291618" y="2543780"/>
            <a:ext cx="5493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onsole" panose="020B0609040504020204" pitchFamily="49" charset="0"/>
                <a:cs typeface="Arial" pitchFamily="34" charset="0"/>
              </a:rPr>
              <a:t>Pri komuniciranju sta vedno dva: </a:t>
            </a:r>
          </a:p>
          <a:p>
            <a:endParaRPr lang="sl-SI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Lucida Console" panose="020B0609040504020204" pitchFamily="49" charset="0"/>
              <a:cs typeface="Arial" pitchFamily="34" charset="0"/>
            </a:endParaRPr>
          </a:p>
          <a:p>
            <a:r>
              <a:rPr lang="sl-SI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onsole" panose="020B0609040504020204" pitchFamily="49" charset="0"/>
                <a:cs typeface="Arial" pitchFamily="34" charset="0"/>
              </a:rPr>
              <a:t>Prvi informacijo odda drugemu, zato ga imenujemo </a:t>
            </a:r>
            <a:r>
              <a:rPr lang="sl-SI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onsole" panose="020B0609040504020204" pitchFamily="49" charset="0"/>
                <a:cs typeface="Arial" pitchFamily="34" charset="0"/>
              </a:rPr>
              <a:t>oddajnik.</a:t>
            </a:r>
          </a:p>
          <a:p>
            <a:endParaRPr lang="sl-SI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Lucida Console" panose="020B0609040504020204" pitchFamily="49" charset="0"/>
              <a:cs typeface="Arial" pitchFamily="34" charset="0"/>
            </a:endParaRPr>
          </a:p>
          <a:p>
            <a:r>
              <a:rPr lang="sl-SI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onsole" panose="020B0609040504020204" pitchFamily="49" charset="0"/>
                <a:cs typeface="Arial" pitchFamily="34" charset="0"/>
              </a:rPr>
              <a:t>Drugi informacijo prejme, zato ga imenujemo </a:t>
            </a:r>
            <a:r>
              <a:rPr lang="sl-SI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onsole" panose="020B0609040504020204" pitchFamily="49" charset="0"/>
                <a:cs typeface="Arial" pitchFamily="34" charset="0"/>
              </a:rPr>
              <a:t>prejemnik.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386671" y="802413"/>
            <a:ext cx="728342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sz="36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Osnove informatike in računalništva</a:t>
            </a:r>
            <a:endParaRPr lang="ko-KR" altLang="en-US" sz="3600" b="1" dirty="0">
              <a:solidFill>
                <a:schemeClr val="bg1"/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9486378" y="76388"/>
            <a:ext cx="279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Osnovna šola Miroslava Vilharja</a:t>
            </a:r>
            <a:endParaRPr lang="sl-SI" sz="16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2386759" y="1886003"/>
            <a:ext cx="72833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000" dirty="0" smtClean="0">
                <a:solidFill>
                  <a:schemeClr val="bg1"/>
                </a:solidFill>
                <a:cs typeface="Arial" pitchFamily="34" charset="0"/>
              </a:rPr>
              <a:t>Računalniška omrežja (9.R)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2386671" y="2242597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dirty="0">
                <a:solidFill>
                  <a:schemeClr val="bg1"/>
                </a:solidFill>
                <a:cs typeface="Arial" pitchFamily="34" charset="0"/>
              </a:rPr>
              <a:t>6</a:t>
            </a:r>
            <a:r>
              <a:rPr lang="sl-SI" altLang="ko-KR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sl-SI" altLang="ko-KR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sl-SI" altLang="ko-KR" dirty="0" smtClean="0">
                <a:solidFill>
                  <a:schemeClr val="bg1"/>
                </a:solidFill>
                <a:cs typeface="Arial" pitchFamily="34" charset="0"/>
              </a:rPr>
              <a:t>. 2022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04CAB2-6D9C-4841-8D0E-28A2B8ED6127}"/>
              </a:ext>
            </a:extLst>
          </p:cNvPr>
          <p:cNvSpPr/>
          <p:nvPr/>
        </p:nvSpPr>
        <p:spPr>
          <a:xfrm>
            <a:off x="767281" y="2862107"/>
            <a:ext cx="8902811" cy="222685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altLang="ko-KR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V spletni učilnici se nahaja vaja, ki jo rešite in oddate.</a:t>
            </a:r>
          </a:p>
          <a:p>
            <a:pPr algn="ctr"/>
            <a:r>
              <a:rPr lang="sl-SI" altLang="ko-KR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Po oddani vaji rešite še vprašanja za ponovitev (kviz).</a:t>
            </a:r>
          </a:p>
          <a:p>
            <a:pPr algn="ctr"/>
            <a:endParaRPr lang="sl-SI" altLang="ko-KR" sz="2000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ctr"/>
            <a:r>
              <a:rPr lang="sl-SI" altLang="ko-KR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Manjkajoči rešijo vprašanja do naslednje </a:t>
            </a:r>
            <a:r>
              <a:rPr lang="sl-SI" altLang="ko-KR" sz="2000" smtClean="0">
                <a:solidFill>
                  <a:schemeClr val="bg1"/>
                </a:solidFill>
                <a:latin typeface="Lucida Console" panose="020B0609040504020204" pitchFamily="49" charset="0"/>
              </a:rPr>
              <a:t>šolske </a:t>
            </a:r>
            <a:r>
              <a:rPr lang="sl-SI" altLang="ko-KR" sz="2000" smtClean="0">
                <a:solidFill>
                  <a:schemeClr val="bg1"/>
                </a:solidFill>
                <a:latin typeface="Lucida Console" panose="020B0609040504020204" pitchFamily="49" charset="0"/>
              </a:rPr>
              <a:t>ure. </a:t>
            </a:r>
            <a:endParaRPr lang="sl-SI" altLang="ko-KR" sz="2000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ctr"/>
            <a:endParaRPr lang="sl-SI" altLang="ko-KR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ctr"/>
            <a:r>
              <a:rPr lang="sl-SI" altLang="ko-KR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V spletno učilnico se vpišete s svojo AAI prijavo. </a:t>
            </a:r>
            <a:endParaRPr lang="sl-SI" altLang="ko-KR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415</Words>
  <Application>Microsoft Office PowerPoint</Application>
  <PresentationFormat>Širokozaslonsko</PresentationFormat>
  <Paragraphs>67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Arial Unicode MS</vt:lpstr>
      <vt:lpstr>Calibri</vt:lpstr>
      <vt:lpstr>Lucida Console</vt:lpstr>
      <vt:lpstr>MS Reference Sans Serif</vt:lpstr>
      <vt:lpstr>Cover and End Slide Master</vt:lpstr>
      <vt:lpstr>Contents Slide Master</vt:lpstr>
      <vt:lpstr>Section Break Slide Master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LocAdmin</cp:lastModifiedBy>
  <cp:revision>107</cp:revision>
  <dcterms:created xsi:type="dcterms:W3CDTF">2020-01-20T05:08:25Z</dcterms:created>
  <dcterms:modified xsi:type="dcterms:W3CDTF">2022-10-06T06:05:46Z</dcterms:modified>
</cp:coreProperties>
</file>