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8" r:id="rId5"/>
    <p:sldId id="273" r:id="rId6"/>
    <p:sldId id="269" r:id="rId7"/>
    <p:sldId id="272" r:id="rId8"/>
    <p:sldId id="259" r:id="rId9"/>
    <p:sldId id="264" r:id="rId10"/>
    <p:sldId id="266" r:id="rId11"/>
    <p:sldId id="261" r:id="rId12"/>
    <p:sldId id="265" r:id="rId13"/>
    <p:sldId id="276" r:id="rId14"/>
    <p:sldId id="277" r:id="rId15"/>
    <p:sldId id="278" r:id="rId16"/>
    <p:sldId id="279" r:id="rId17"/>
    <p:sldId id="281" r:id="rId18"/>
    <p:sldId id="282" r:id="rId19"/>
    <p:sldId id="280" r:id="rId20"/>
    <p:sldId id="284" r:id="rId21"/>
    <p:sldId id="285" r:id="rId22"/>
    <p:sldId id="288" r:id="rId23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47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en-GB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če želite urediti slog podnaslova matrice</a:t>
            </a:r>
            <a:endParaRPr lang="en-GB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38651-2DA2-46EC-AF60-A455196376F9}" type="datetimeFigureOut">
              <a:rPr lang="en-GB" smtClean="0"/>
              <a:pPr/>
              <a:t>30/01/2019</a:t>
            </a:fld>
            <a:endParaRPr lang="en-GB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E916E-D839-4A77-A41A-564D1443AE5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en-GB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38651-2DA2-46EC-AF60-A455196376F9}" type="datetimeFigureOut">
              <a:rPr lang="en-GB" smtClean="0"/>
              <a:pPr/>
              <a:t>30/01/2019</a:t>
            </a:fld>
            <a:endParaRPr lang="en-GB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E916E-D839-4A77-A41A-564D1443AE5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en-GB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38651-2DA2-46EC-AF60-A455196376F9}" type="datetimeFigureOut">
              <a:rPr lang="en-GB" smtClean="0"/>
              <a:pPr/>
              <a:t>30/01/2019</a:t>
            </a:fld>
            <a:endParaRPr lang="en-GB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E916E-D839-4A77-A41A-564D1443AE5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en-GB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38651-2DA2-46EC-AF60-A455196376F9}" type="datetimeFigureOut">
              <a:rPr lang="en-GB" smtClean="0"/>
              <a:pPr/>
              <a:t>30/01/2019</a:t>
            </a:fld>
            <a:endParaRPr lang="en-GB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E916E-D839-4A77-A41A-564D1443AE5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en-GB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38651-2DA2-46EC-AF60-A455196376F9}" type="datetimeFigureOut">
              <a:rPr lang="en-GB" smtClean="0"/>
              <a:pPr/>
              <a:t>30/01/2019</a:t>
            </a:fld>
            <a:endParaRPr lang="en-GB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E916E-D839-4A77-A41A-564D1443AE5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en-GB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38651-2DA2-46EC-AF60-A455196376F9}" type="datetimeFigureOut">
              <a:rPr lang="en-GB" smtClean="0"/>
              <a:pPr/>
              <a:t>30/01/2019</a:t>
            </a:fld>
            <a:endParaRPr lang="en-GB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E916E-D839-4A77-A41A-564D1443AE5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en-GB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38651-2DA2-46EC-AF60-A455196376F9}" type="datetimeFigureOut">
              <a:rPr lang="en-GB" smtClean="0"/>
              <a:pPr/>
              <a:t>30/01/2019</a:t>
            </a:fld>
            <a:endParaRPr lang="en-GB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E916E-D839-4A77-A41A-564D1443AE5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en-GB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38651-2DA2-46EC-AF60-A455196376F9}" type="datetimeFigureOut">
              <a:rPr lang="en-GB" smtClean="0"/>
              <a:pPr/>
              <a:t>30/01/2019</a:t>
            </a:fld>
            <a:endParaRPr lang="en-GB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E916E-D839-4A77-A41A-564D1443AE5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38651-2DA2-46EC-AF60-A455196376F9}" type="datetimeFigureOut">
              <a:rPr lang="en-GB" smtClean="0"/>
              <a:pPr/>
              <a:t>30/01/2019</a:t>
            </a:fld>
            <a:endParaRPr lang="en-GB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E916E-D839-4A77-A41A-564D1443AE5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en-GB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38651-2DA2-46EC-AF60-A455196376F9}" type="datetimeFigureOut">
              <a:rPr lang="en-GB" smtClean="0"/>
              <a:pPr/>
              <a:t>30/01/2019</a:t>
            </a:fld>
            <a:endParaRPr lang="en-GB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E916E-D839-4A77-A41A-564D1443AE5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en-GB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38651-2DA2-46EC-AF60-A455196376F9}" type="datetimeFigureOut">
              <a:rPr lang="en-GB" smtClean="0"/>
              <a:pPr/>
              <a:t>30/01/2019</a:t>
            </a:fld>
            <a:endParaRPr lang="en-GB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E916E-D839-4A77-A41A-564D1443AE5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Kliknite, če želite urediti slog naslova matrice</a:t>
            </a:r>
            <a:endParaRPr lang="en-GB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38651-2DA2-46EC-AF60-A455196376F9}" type="datetimeFigureOut">
              <a:rPr lang="en-GB" smtClean="0"/>
              <a:pPr/>
              <a:t>30/01/2019</a:t>
            </a:fld>
            <a:endParaRPr lang="en-GB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E916E-D839-4A77-A41A-564D1443AE53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gLXxcspCeK8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TDKcNZgIO4k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-J-s_OCc8zw" TargetMode="External"/><Relationship Id="rId2" Type="http://schemas.openxmlformats.org/officeDocument/2006/relationships/hyperlink" Target="https://www.youtube.com/watch?v=IoBjcnmLmp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Q8ikwI1Fr7k" TargetMode="External"/><Relationship Id="rId5" Type="http://schemas.openxmlformats.org/officeDocument/2006/relationships/hyperlink" Target="http://www.youtube.com/watch?v=hsYE6s4pAV0" TargetMode="External"/><Relationship Id="rId4" Type="http://schemas.openxmlformats.org/officeDocument/2006/relationships/hyperlink" Target="http://www.youtube.com/watch?v=6oNYmIJBZ_A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9HhVnG0AYfI" TargetMode="External"/><Relationship Id="rId7" Type="http://schemas.openxmlformats.org/officeDocument/2006/relationships/hyperlink" Target="https://www.youtube.com/watch?v=_iQxFbpPxyw" TargetMode="External"/><Relationship Id="rId2" Type="http://schemas.openxmlformats.org/officeDocument/2006/relationships/hyperlink" Target="https://www.youtube.com/watch?v=uIRZWn7-x2Y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MuBcjp7ji8g" TargetMode="External"/><Relationship Id="rId5" Type="http://schemas.openxmlformats.org/officeDocument/2006/relationships/hyperlink" Target="https://www.youtube.com/watch?v=j_-3f8m4dAY" TargetMode="External"/><Relationship Id="rId4" Type="http://schemas.openxmlformats.org/officeDocument/2006/relationships/hyperlink" Target="https://www.youtube.com/watch?v=kR6OnEqq1Fc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ObP9VfLc_OU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1124744"/>
            <a:ext cx="7772400" cy="324036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sl-SI" sz="5400" b="1" dirty="0" smtClean="0">
                <a:solidFill>
                  <a:srgbClr val="7030A0"/>
                </a:solidFill>
              </a:rPr>
              <a:t>An </a:t>
            </a:r>
            <a:r>
              <a:rPr lang="sl-SI" sz="5400" b="1" dirty="0" err="1" smtClean="0">
                <a:solidFill>
                  <a:srgbClr val="7030A0"/>
                </a:solidFill>
              </a:rPr>
              <a:t>Introduction</a:t>
            </a:r>
            <a:r>
              <a:rPr lang="sl-SI" sz="5400" b="1" dirty="0" smtClean="0">
                <a:solidFill>
                  <a:srgbClr val="7030A0"/>
                </a:solidFill>
              </a:rPr>
              <a:t> to </a:t>
            </a:r>
            <a:r>
              <a:rPr lang="sl-SI" sz="6000" b="1" dirty="0" smtClean="0">
                <a:solidFill>
                  <a:srgbClr val="7030A0"/>
                </a:solidFill>
              </a:rPr>
              <a:t>CLIL </a:t>
            </a:r>
            <a:br>
              <a:rPr lang="sl-SI" sz="6000" b="1" dirty="0" smtClean="0">
                <a:solidFill>
                  <a:srgbClr val="7030A0"/>
                </a:solidFill>
              </a:rPr>
            </a:br>
            <a:r>
              <a:rPr lang="sl-SI" dirty="0" smtClean="0">
                <a:solidFill>
                  <a:srgbClr val="7030A0"/>
                </a:solidFill>
              </a:rPr>
              <a:t>(</a:t>
            </a:r>
            <a:r>
              <a:rPr lang="sl-SI" dirty="0" err="1" smtClean="0">
                <a:solidFill>
                  <a:srgbClr val="7030A0"/>
                </a:solidFill>
              </a:rPr>
              <a:t>Content</a:t>
            </a:r>
            <a:r>
              <a:rPr lang="sl-SI" dirty="0" smtClean="0">
                <a:solidFill>
                  <a:srgbClr val="7030A0"/>
                </a:solidFill>
              </a:rPr>
              <a:t> </a:t>
            </a:r>
            <a:r>
              <a:rPr lang="sl-SI" dirty="0" err="1" smtClean="0">
                <a:solidFill>
                  <a:srgbClr val="7030A0"/>
                </a:solidFill>
              </a:rPr>
              <a:t>and</a:t>
            </a:r>
            <a:r>
              <a:rPr lang="sl-SI" dirty="0" smtClean="0">
                <a:solidFill>
                  <a:srgbClr val="7030A0"/>
                </a:solidFill>
              </a:rPr>
              <a:t> </a:t>
            </a:r>
            <a:r>
              <a:rPr lang="sl-SI" dirty="0" err="1" smtClean="0">
                <a:solidFill>
                  <a:srgbClr val="7030A0"/>
                </a:solidFill>
              </a:rPr>
              <a:t>Language</a:t>
            </a:r>
            <a:r>
              <a:rPr lang="sl-SI" dirty="0" smtClean="0">
                <a:solidFill>
                  <a:srgbClr val="7030A0"/>
                </a:solidFill>
              </a:rPr>
              <a:t> </a:t>
            </a:r>
            <a:r>
              <a:rPr lang="sl-SI" dirty="0" err="1" smtClean="0">
                <a:solidFill>
                  <a:srgbClr val="7030A0"/>
                </a:solidFill>
              </a:rPr>
              <a:t>Integrated</a:t>
            </a:r>
            <a:r>
              <a:rPr lang="sl-SI" dirty="0" smtClean="0">
                <a:solidFill>
                  <a:srgbClr val="7030A0"/>
                </a:solidFill>
              </a:rPr>
              <a:t> </a:t>
            </a:r>
            <a:r>
              <a:rPr lang="sl-SI" dirty="0" err="1" smtClean="0">
                <a:solidFill>
                  <a:srgbClr val="7030A0"/>
                </a:solidFill>
              </a:rPr>
              <a:t>Learning</a:t>
            </a:r>
            <a:r>
              <a:rPr lang="sl-SI" dirty="0" smtClean="0">
                <a:solidFill>
                  <a:srgbClr val="7030A0"/>
                </a:solidFill>
              </a:rPr>
              <a:t>)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31640" y="5013176"/>
            <a:ext cx="6400800" cy="841648"/>
          </a:xfrm>
        </p:spPr>
        <p:txBody>
          <a:bodyPr/>
          <a:lstStyle/>
          <a:p>
            <a:r>
              <a:rPr lang="sl-SI" dirty="0" err="1" smtClean="0"/>
              <a:t>Prepared</a:t>
            </a:r>
            <a:r>
              <a:rPr lang="sl-SI" dirty="0" smtClean="0"/>
              <a:t> </a:t>
            </a:r>
            <a:r>
              <a:rPr lang="sl-SI" dirty="0" err="1" smtClean="0"/>
              <a:t>by</a:t>
            </a:r>
            <a:r>
              <a:rPr lang="sl-SI" dirty="0" smtClean="0"/>
              <a:t> Karmen </a:t>
            </a:r>
            <a:r>
              <a:rPr lang="sl-SI" dirty="0" err="1" smtClean="0"/>
              <a:t>Pižorn</a:t>
            </a:r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850106"/>
          </a:xfrm>
        </p:spPr>
        <p:txBody>
          <a:bodyPr/>
          <a:lstStyle/>
          <a:p>
            <a:r>
              <a:rPr lang="sl-SI" b="1" dirty="0" err="1" smtClean="0">
                <a:solidFill>
                  <a:srgbClr val="7030A0"/>
                </a:solidFill>
              </a:rPr>
              <a:t>What</a:t>
            </a:r>
            <a:r>
              <a:rPr lang="sl-SI" b="1" dirty="0" smtClean="0">
                <a:solidFill>
                  <a:srgbClr val="7030A0"/>
                </a:solidFill>
              </a:rPr>
              <a:t> is CLIL?</a:t>
            </a:r>
            <a:endParaRPr lang="en-GB" b="1" dirty="0">
              <a:solidFill>
                <a:srgbClr val="7030A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23528" y="980728"/>
            <a:ext cx="8568952" cy="568863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GB" sz="3600" dirty="0" smtClean="0"/>
              <a:t>CLIL is an educational approach in which various </a:t>
            </a:r>
            <a:r>
              <a:rPr lang="en-GB" sz="4000" b="1" dirty="0" smtClean="0">
                <a:solidFill>
                  <a:srgbClr val="C00000"/>
                </a:solidFill>
              </a:rPr>
              <a:t>language-supportive methodologies </a:t>
            </a:r>
            <a:r>
              <a:rPr lang="en-GB" sz="3600" dirty="0" smtClean="0"/>
              <a:t>are used which lead to a dual-focused form of instruction where attention is given both to the language and the content</a:t>
            </a:r>
            <a:r>
              <a:rPr lang="sl-SI" sz="3600" dirty="0" smtClean="0"/>
              <a:t>.</a:t>
            </a:r>
            <a:endParaRPr lang="en-GB" sz="3600" dirty="0"/>
          </a:p>
        </p:txBody>
      </p:sp>
      <p:pic>
        <p:nvPicPr>
          <p:cNvPr id="18434" name="Picture 2" descr="http://enjoylearningenglishinprimary.files.wordpress.com/2012/12/clil-2.png?w=69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872" y="5333999"/>
            <a:ext cx="5724128" cy="1524001"/>
          </a:xfrm>
          <a:prstGeom prst="rect">
            <a:avLst/>
          </a:prstGeom>
          <a:noFill/>
        </p:spPr>
      </p:pic>
      <p:sp>
        <p:nvSpPr>
          <p:cNvPr id="5" name="Pravokotnik 4"/>
          <p:cNvSpPr/>
          <p:nvPr/>
        </p:nvSpPr>
        <p:spPr>
          <a:xfrm>
            <a:off x="251520" y="0"/>
            <a:ext cx="68762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dirty="0" smtClean="0">
                <a:hlinkClick r:id="rId3"/>
              </a:rPr>
              <a:t>https://www.youtube.com/watch?v=gLXxcspCeK8</a:t>
            </a:r>
            <a:endParaRPr lang="sl-SI" dirty="0" smtClean="0"/>
          </a:p>
          <a:p>
            <a:endParaRPr lang="sl-SI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sl-SI" dirty="0" err="1" smtClean="0"/>
              <a:t>What</a:t>
            </a:r>
            <a:r>
              <a:rPr lang="sl-SI" dirty="0" smtClean="0"/>
              <a:t> is CLIL?</a:t>
            </a:r>
            <a:endParaRPr lang="en-GB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GB" sz="3600" dirty="0" smtClean="0"/>
              <a:t>The </a:t>
            </a:r>
            <a:r>
              <a:rPr lang="en-GB" sz="3600" b="1" dirty="0" smtClean="0">
                <a:solidFill>
                  <a:srgbClr val="0000FF"/>
                </a:solidFill>
              </a:rPr>
              <a:t>operational </a:t>
            </a:r>
            <a:r>
              <a:rPr lang="en-GB" sz="3600" dirty="0" smtClean="0"/>
              <a:t>success of CLIL has been in </a:t>
            </a:r>
            <a:r>
              <a:rPr lang="en-GB" sz="3600" b="1" dirty="0" smtClean="0">
                <a:solidFill>
                  <a:srgbClr val="7030A0"/>
                </a:solidFill>
              </a:rPr>
              <a:t>transferability.</a:t>
            </a:r>
          </a:p>
          <a:p>
            <a:pPr>
              <a:lnSpc>
                <a:spcPct val="150000"/>
              </a:lnSpc>
            </a:pPr>
            <a:r>
              <a:rPr lang="en-GB" sz="3600" dirty="0" smtClean="0"/>
              <a:t>The </a:t>
            </a:r>
            <a:r>
              <a:rPr lang="en-GB" sz="3600" b="1" dirty="0" smtClean="0">
                <a:solidFill>
                  <a:srgbClr val="0000FF"/>
                </a:solidFill>
              </a:rPr>
              <a:t>educational </a:t>
            </a:r>
            <a:r>
              <a:rPr lang="en-GB" sz="3600" dirty="0" smtClean="0"/>
              <a:t>success of CLIL is in the content- and language-learning </a:t>
            </a:r>
            <a:r>
              <a:rPr lang="en-GB" sz="3600" b="1" dirty="0" smtClean="0">
                <a:solidFill>
                  <a:srgbClr val="7030A0"/>
                </a:solidFill>
              </a:rPr>
              <a:t>outcomes</a:t>
            </a:r>
            <a:r>
              <a:rPr lang="en-GB" sz="3600" dirty="0" smtClean="0"/>
              <a:t> realized in classrooms.</a:t>
            </a:r>
          </a:p>
          <a:p>
            <a:pPr>
              <a:lnSpc>
                <a:spcPct val="150000"/>
              </a:lnSpc>
              <a:buNone/>
            </a:pPr>
            <a:endParaRPr lang="en-GB" sz="3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sl-SI" b="1" dirty="0" err="1" smtClean="0">
                <a:solidFill>
                  <a:srgbClr val="7030A0"/>
                </a:solidFill>
              </a:rPr>
              <a:t>What</a:t>
            </a:r>
            <a:r>
              <a:rPr lang="sl-SI" b="1" dirty="0" smtClean="0">
                <a:solidFill>
                  <a:srgbClr val="7030A0"/>
                </a:solidFill>
              </a:rPr>
              <a:t> is CLIL?</a:t>
            </a:r>
            <a:endParaRPr lang="en-GB" b="1" dirty="0">
              <a:solidFill>
                <a:srgbClr val="7030A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179512" y="1124744"/>
            <a:ext cx="8784976" cy="5001419"/>
          </a:xfrm>
        </p:spPr>
        <p:txBody>
          <a:bodyPr>
            <a:noAutofit/>
          </a:bodyPr>
          <a:lstStyle/>
          <a:p>
            <a:pPr>
              <a:lnSpc>
                <a:spcPct val="160000"/>
              </a:lnSpc>
              <a:buNone/>
            </a:pPr>
            <a:r>
              <a:rPr lang="en-GB" sz="3600" dirty="0" smtClean="0"/>
              <a:t>	.. Achieving this twofold aim calls for the development of a </a:t>
            </a:r>
            <a:r>
              <a:rPr lang="en-GB" sz="3600" dirty="0" smtClean="0">
                <a:solidFill>
                  <a:srgbClr val="C00000"/>
                </a:solidFill>
              </a:rPr>
              <a:t>special approach </a:t>
            </a:r>
            <a:r>
              <a:rPr lang="en-GB" sz="3600" dirty="0" smtClean="0"/>
              <a:t>to teaching in that the non-language subject is NOT taught IN a foreign language but </a:t>
            </a:r>
            <a:r>
              <a:rPr lang="en-GB" sz="3600" b="1" dirty="0" smtClean="0">
                <a:solidFill>
                  <a:srgbClr val="7030A0"/>
                </a:solidFill>
              </a:rPr>
              <a:t>WITH </a:t>
            </a:r>
            <a:r>
              <a:rPr lang="en-GB" sz="3600" dirty="0" smtClean="0"/>
              <a:t>and </a:t>
            </a:r>
            <a:r>
              <a:rPr lang="en-GB" sz="3600" b="1" dirty="0" smtClean="0">
                <a:solidFill>
                  <a:srgbClr val="7030A0"/>
                </a:solidFill>
              </a:rPr>
              <a:t>THROUGH</a:t>
            </a:r>
            <a:r>
              <a:rPr lang="en-GB" sz="3600" dirty="0" smtClean="0"/>
              <a:t> a foreign language …</a:t>
            </a:r>
          </a:p>
          <a:p>
            <a:pPr algn="r">
              <a:buNone/>
            </a:pPr>
            <a:r>
              <a:rPr lang="en-GB" sz="2400" dirty="0" smtClean="0"/>
              <a:t>(Eurydice, 2006</a:t>
            </a:r>
            <a:r>
              <a:rPr lang="en-GB" sz="2400" dirty="0" smtClean="0">
                <a:sym typeface="Wingdings" pitchFamily="2" charset="2"/>
              </a:rPr>
              <a:t>:8)</a:t>
            </a:r>
            <a:endParaRPr lang="en-GB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850106"/>
          </a:xfrm>
        </p:spPr>
        <p:txBody>
          <a:bodyPr>
            <a:noAutofit/>
          </a:bodyPr>
          <a:lstStyle/>
          <a:p>
            <a:r>
              <a:rPr lang="en-GB" sz="3200" dirty="0" smtClean="0"/>
              <a:t>The development of CLIL</a:t>
            </a:r>
            <a:r>
              <a:rPr lang="sl-SI" sz="3200" dirty="0" smtClean="0"/>
              <a:t>/</a:t>
            </a:r>
            <a:r>
              <a:rPr lang="en-GB" sz="3200" dirty="0" smtClean="0">
                <a:solidFill>
                  <a:srgbClr val="0000FF"/>
                </a:solidFill>
              </a:rPr>
              <a:t>The present and future</a:t>
            </a:r>
            <a:endParaRPr lang="en-GB" sz="3200" dirty="0">
              <a:solidFill>
                <a:srgbClr val="0000FF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107504" y="1052736"/>
            <a:ext cx="8856984" cy="5616624"/>
          </a:xfrm>
        </p:spPr>
        <p:txBody>
          <a:bodyPr>
            <a:noAutofit/>
          </a:bodyPr>
          <a:lstStyle/>
          <a:p>
            <a:r>
              <a:rPr lang="en-GB" sz="3600" dirty="0" smtClean="0"/>
              <a:t>CLIL is the ultimate </a:t>
            </a:r>
            <a:r>
              <a:rPr lang="en-GB" sz="3600" b="1" dirty="0" smtClean="0">
                <a:solidFill>
                  <a:srgbClr val="7030A0"/>
                </a:solidFill>
              </a:rPr>
              <a:t>communicative methodology</a:t>
            </a:r>
          </a:p>
          <a:p>
            <a:r>
              <a:rPr lang="en-GB" sz="3600" dirty="0" smtClean="0"/>
              <a:t>CLIL realizes a high level of </a:t>
            </a:r>
            <a:r>
              <a:rPr lang="en-GB" sz="3600" b="1" dirty="0" smtClean="0">
                <a:solidFill>
                  <a:srgbClr val="7030A0"/>
                </a:solidFill>
              </a:rPr>
              <a:t>authenticity</a:t>
            </a:r>
          </a:p>
          <a:p>
            <a:r>
              <a:rPr lang="en-GB" sz="3600" dirty="0" smtClean="0"/>
              <a:t>In CLIL the learners are expected to be </a:t>
            </a:r>
            <a:r>
              <a:rPr lang="en-GB" sz="3600" dirty="0" smtClean="0">
                <a:solidFill>
                  <a:srgbClr val="C00000"/>
                </a:solidFill>
              </a:rPr>
              <a:t>active participants </a:t>
            </a:r>
            <a:r>
              <a:rPr lang="en-GB" sz="3600" dirty="0" smtClean="0"/>
              <a:t>in developing their potential for acquiring knowledge and skills through a process of</a:t>
            </a:r>
            <a:r>
              <a:rPr lang="en-GB" sz="3600" dirty="0" smtClean="0">
                <a:solidFill>
                  <a:srgbClr val="C00000"/>
                </a:solidFill>
              </a:rPr>
              <a:t> inquiry </a:t>
            </a:r>
            <a:r>
              <a:rPr lang="en-GB" sz="3600" dirty="0" smtClean="0"/>
              <a:t>(</a:t>
            </a:r>
            <a:r>
              <a:rPr lang="en-GB" sz="3600" dirty="0" smtClean="0">
                <a:solidFill>
                  <a:srgbClr val="C00000"/>
                </a:solidFill>
              </a:rPr>
              <a:t>research</a:t>
            </a:r>
            <a:r>
              <a:rPr lang="en-GB" sz="3600" dirty="0" smtClean="0"/>
              <a:t>) and by using </a:t>
            </a:r>
            <a:r>
              <a:rPr lang="en-GB" sz="3600" dirty="0" smtClean="0">
                <a:solidFill>
                  <a:srgbClr val="C00000"/>
                </a:solidFill>
              </a:rPr>
              <a:t>complex cognitive </a:t>
            </a:r>
            <a:r>
              <a:rPr lang="en-GB" sz="3600" dirty="0" smtClean="0"/>
              <a:t>processes and means for </a:t>
            </a:r>
            <a:r>
              <a:rPr lang="en-GB" sz="3600" dirty="0" smtClean="0">
                <a:solidFill>
                  <a:srgbClr val="C00000"/>
                </a:solidFill>
              </a:rPr>
              <a:t>problem solving </a:t>
            </a:r>
            <a:r>
              <a:rPr lang="en-GB" sz="3600" dirty="0" smtClean="0"/>
              <a:t>(</a:t>
            </a:r>
            <a:r>
              <a:rPr lang="en-GB" sz="3600" dirty="0" smtClean="0">
                <a:solidFill>
                  <a:srgbClr val="C00000"/>
                </a:solidFill>
              </a:rPr>
              <a:t>innovation</a:t>
            </a:r>
            <a:r>
              <a:rPr lang="en-GB" sz="3600" dirty="0" smtClean="0"/>
              <a:t>). </a:t>
            </a:r>
          </a:p>
          <a:p>
            <a:endParaRPr lang="en-GB" sz="3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Why CLIL?</a:t>
            </a:r>
            <a:br>
              <a:rPr lang="en-GB" dirty="0" smtClean="0"/>
            </a:br>
            <a:r>
              <a:rPr lang="en-GB" sz="4000" dirty="0" smtClean="0">
                <a:solidFill>
                  <a:srgbClr val="C00000"/>
                </a:solidFill>
              </a:rPr>
              <a:t>The main reasons for introducing CLIL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251520" y="1988840"/>
            <a:ext cx="8435280" cy="4137323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sl-SI" sz="4400" b="1" dirty="0" smtClean="0">
                <a:solidFill>
                  <a:srgbClr val="C00000"/>
                </a:solidFill>
              </a:rPr>
              <a:t>REACTIVE</a:t>
            </a:r>
            <a:r>
              <a:rPr lang="sl-SI" sz="4400" b="1" dirty="0" smtClean="0"/>
              <a:t> </a:t>
            </a:r>
            <a:r>
              <a:rPr lang="sl-SI" sz="4400" dirty="0" smtClean="0"/>
              <a:t>REASONS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sl-SI" sz="4400" b="1" dirty="0" smtClean="0">
                <a:solidFill>
                  <a:srgbClr val="0000FF"/>
                </a:solidFill>
              </a:rPr>
              <a:t>PROACTIVE</a:t>
            </a:r>
            <a:r>
              <a:rPr lang="sl-SI" sz="4400" dirty="0" smtClean="0">
                <a:solidFill>
                  <a:srgbClr val="0000FF"/>
                </a:solidFill>
              </a:rPr>
              <a:t> </a:t>
            </a:r>
            <a:r>
              <a:rPr lang="sl-SI" sz="4400" dirty="0" smtClean="0"/>
              <a:t>REASONS </a:t>
            </a:r>
            <a:endParaRPr lang="en-GB" sz="4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850106"/>
          </a:xfrm>
        </p:spPr>
        <p:txBody>
          <a:bodyPr/>
          <a:lstStyle/>
          <a:p>
            <a:r>
              <a:rPr lang="sl-SI" dirty="0" err="1" smtClean="0">
                <a:solidFill>
                  <a:srgbClr val="C00000"/>
                </a:solidFill>
              </a:rPr>
              <a:t>Reactive</a:t>
            </a:r>
            <a:r>
              <a:rPr lang="sl-SI" dirty="0" smtClean="0">
                <a:solidFill>
                  <a:srgbClr val="C00000"/>
                </a:solidFill>
              </a:rPr>
              <a:t> </a:t>
            </a:r>
            <a:r>
              <a:rPr lang="sl-SI" dirty="0" err="1" smtClean="0"/>
              <a:t>reasons</a:t>
            </a:r>
            <a:endParaRPr lang="en-GB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r>
              <a:rPr lang="en-GB" dirty="0" smtClean="0"/>
              <a:t>Countries like Mozambique, Angola</a:t>
            </a:r>
          </a:p>
          <a:p>
            <a:r>
              <a:rPr lang="en-GB" dirty="0" smtClean="0"/>
              <a:t>Countries like Tanzania and Ethiopia</a:t>
            </a:r>
            <a:endParaRPr lang="sl-SI" dirty="0" smtClean="0"/>
          </a:p>
          <a:p>
            <a:r>
              <a:rPr lang="sl-SI" dirty="0" err="1" smtClean="0"/>
              <a:t>Migration</a:t>
            </a:r>
            <a:r>
              <a:rPr lang="sl-SI" dirty="0" smtClean="0"/>
              <a:t> in </a:t>
            </a:r>
            <a:r>
              <a:rPr lang="sl-SI" dirty="0" err="1" smtClean="0"/>
              <a:t>Europe</a:t>
            </a:r>
            <a:endParaRPr lang="sl-SI" dirty="0" smtClean="0"/>
          </a:p>
          <a:p>
            <a:r>
              <a:rPr lang="sl-SI" dirty="0" err="1" smtClean="0"/>
              <a:t>Migration</a:t>
            </a:r>
            <a:r>
              <a:rPr lang="sl-SI" dirty="0" smtClean="0"/>
              <a:t> in </a:t>
            </a:r>
            <a:r>
              <a:rPr lang="sl-SI" dirty="0" err="1" smtClean="0"/>
              <a:t>the</a:t>
            </a:r>
            <a:r>
              <a:rPr lang="sl-SI" dirty="0" smtClean="0"/>
              <a:t> USA </a:t>
            </a:r>
            <a:r>
              <a:rPr lang="sl-SI" dirty="0" err="1" smtClean="0"/>
              <a:t>and</a:t>
            </a:r>
            <a:r>
              <a:rPr lang="sl-SI" dirty="0" smtClean="0"/>
              <a:t> </a:t>
            </a:r>
            <a:r>
              <a:rPr lang="sl-SI" dirty="0" err="1" smtClean="0"/>
              <a:t>other</a:t>
            </a:r>
            <a:r>
              <a:rPr lang="sl-SI" dirty="0" smtClean="0"/>
              <a:t> </a:t>
            </a:r>
            <a:r>
              <a:rPr lang="sl-SI" dirty="0" err="1" smtClean="0"/>
              <a:t>countries</a:t>
            </a:r>
            <a:r>
              <a:rPr lang="sl-SI" dirty="0" smtClean="0"/>
              <a:t> </a:t>
            </a:r>
            <a:r>
              <a:rPr lang="sl-SI" dirty="0" err="1" smtClean="0"/>
              <a:t>across</a:t>
            </a:r>
            <a:r>
              <a:rPr lang="sl-SI" dirty="0" smtClean="0"/>
              <a:t> </a:t>
            </a:r>
            <a:r>
              <a:rPr lang="sl-SI" dirty="0" err="1" smtClean="0"/>
              <a:t>the</a:t>
            </a:r>
            <a:r>
              <a:rPr lang="sl-SI" dirty="0" smtClean="0"/>
              <a:t> </a:t>
            </a:r>
            <a:r>
              <a:rPr lang="sl-SI" dirty="0" err="1" smtClean="0"/>
              <a:t>world</a:t>
            </a:r>
            <a:endParaRPr lang="en-GB" dirty="0"/>
          </a:p>
        </p:txBody>
      </p:sp>
      <p:sp>
        <p:nvSpPr>
          <p:cNvPr id="4" name="Pravokotnik 3"/>
          <p:cNvSpPr/>
          <p:nvPr/>
        </p:nvSpPr>
        <p:spPr>
          <a:xfrm>
            <a:off x="1259632" y="5013176"/>
            <a:ext cx="66967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hlinkClick r:id="rId2"/>
              </a:rPr>
              <a:t>http://www.youtube.com/watch?v=TDKcNZgIO4k</a:t>
            </a:r>
            <a:endParaRPr lang="sl-SI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778098"/>
          </a:xfrm>
        </p:spPr>
        <p:txBody>
          <a:bodyPr/>
          <a:lstStyle/>
          <a:p>
            <a:r>
              <a:rPr lang="sl-SI" dirty="0" err="1" smtClean="0">
                <a:solidFill>
                  <a:srgbClr val="C00000"/>
                </a:solidFill>
              </a:rPr>
              <a:t>Reactive</a:t>
            </a:r>
            <a:r>
              <a:rPr lang="sl-SI" dirty="0" smtClean="0">
                <a:solidFill>
                  <a:srgbClr val="C00000"/>
                </a:solidFill>
              </a:rPr>
              <a:t> </a:t>
            </a:r>
            <a:r>
              <a:rPr lang="sl-SI" dirty="0" err="1" smtClean="0"/>
              <a:t>reasons</a:t>
            </a:r>
            <a:endParaRPr lang="en-GB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0" y="620688"/>
            <a:ext cx="8820472" cy="5976664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GB" dirty="0" smtClean="0"/>
              <a:t>CLIL plays a role of providing a pragmatic response toward </a:t>
            </a:r>
            <a:r>
              <a:rPr lang="en-GB" b="1" dirty="0" smtClean="0">
                <a:solidFill>
                  <a:srgbClr val="7030A0"/>
                </a:solidFill>
              </a:rPr>
              <a:t>overcoming linguistic shortcomings </a:t>
            </a:r>
            <a:r>
              <a:rPr lang="en-GB" dirty="0" smtClean="0"/>
              <a:t>and in promoting </a:t>
            </a:r>
            <a:r>
              <a:rPr lang="en-GB" b="1" dirty="0" smtClean="0">
                <a:solidFill>
                  <a:srgbClr val="7030A0"/>
                </a:solidFill>
              </a:rPr>
              <a:t>equal access </a:t>
            </a:r>
            <a:r>
              <a:rPr lang="en-GB" dirty="0" smtClean="0"/>
              <a:t>to </a:t>
            </a:r>
            <a:r>
              <a:rPr lang="en-GB" b="1" dirty="0" smtClean="0">
                <a:solidFill>
                  <a:srgbClr val="7030A0"/>
                </a:solidFill>
              </a:rPr>
              <a:t>education</a:t>
            </a:r>
            <a:r>
              <a:rPr lang="en-GB" dirty="0" smtClean="0"/>
              <a:t> for all school-aged students, including those with additional support needs.</a:t>
            </a:r>
          </a:p>
          <a:p>
            <a:pPr>
              <a:lnSpc>
                <a:spcPct val="150000"/>
              </a:lnSpc>
            </a:pPr>
            <a:r>
              <a:rPr lang="en-GB" dirty="0" smtClean="0"/>
              <a:t>The problem of medium of instruction is </a:t>
            </a:r>
            <a:r>
              <a:rPr lang="en-GB" b="1" dirty="0" smtClean="0">
                <a:solidFill>
                  <a:srgbClr val="7030A0"/>
                </a:solidFill>
              </a:rPr>
              <a:t>recognised, </a:t>
            </a:r>
            <a:r>
              <a:rPr lang="en-GB" dirty="0" smtClean="0"/>
              <a:t>and followed by </a:t>
            </a:r>
            <a:r>
              <a:rPr lang="en-GB" b="1" dirty="0" smtClean="0">
                <a:solidFill>
                  <a:srgbClr val="7030A0"/>
                </a:solidFill>
              </a:rPr>
              <a:t>methodological </a:t>
            </a:r>
            <a:r>
              <a:rPr lang="en-GB" dirty="0" smtClean="0"/>
              <a:t>and </a:t>
            </a:r>
            <a:r>
              <a:rPr lang="en-GB" b="1" dirty="0" smtClean="0">
                <a:solidFill>
                  <a:srgbClr val="7030A0"/>
                </a:solidFill>
              </a:rPr>
              <a:t>curricula adjustment</a:t>
            </a:r>
            <a:endParaRPr lang="en-GB" b="1" dirty="0">
              <a:solidFill>
                <a:srgbClr val="7030A0"/>
              </a:solidFill>
            </a:endParaRPr>
          </a:p>
        </p:txBody>
      </p:sp>
      <p:sp>
        <p:nvSpPr>
          <p:cNvPr id="4" name="Zaobljeni pravokotnik 3"/>
          <p:cNvSpPr/>
          <p:nvPr/>
        </p:nvSpPr>
        <p:spPr>
          <a:xfrm>
            <a:off x="4247456" y="5661248"/>
            <a:ext cx="4896544" cy="11967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solidFill>
                  <a:srgbClr val="FFFF00"/>
                </a:solidFill>
              </a:rPr>
              <a:t>Language-supportive/language-sensitive methodologies</a:t>
            </a:r>
            <a:endParaRPr lang="en-GB" sz="2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778098"/>
          </a:xfrm>
        </p:spPr>
        <p:txBody>
          <a:bodyPr/>
          <a:lstStyle/>
          <a:p>
            <a:r>
              <a:rPr lang="sl-SI" dirty="0" err="1" smtClean="0">
                <a:solidFill>
                  <a:srgbClr val="0000FF"/>
                </a:solidFill>
              </a:rPr>
              <a:t>Proactive</a:t>
            </a:r>
            <a:r>
              <a:rPr lang="sl-SI" dirty="0" smtClean="0">
                <a:solidFill>
                  <a:srgbClr val="0000FF"/>
                </a:solidFill>
              </a:rPr>
              <a:t> </a:t>
            </a:r>
            <a:r>
              <a:rPr lang="sl-SI" dirty="0" err="1" smtClean="0"/>
              <a:t>reasons</a:t>
            </a:r>
            <a:endParaRPr lang="en-GB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179512" y="908720"/>
            <a:ext cx="8712968" cy="5688632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To enhance </a:t>
            </a:r>
            <a:r>
              <a:rPr lang="en-GB" dirty="0" smtClean="0">
                <a:solidFill>
                  <a:srgbClr val="0000FF"/>
                </a:solidFill>
              </a:rPr>
              <a:t>language learning</a:t>
            </a:r>
            <a:r>
              <a:rPr lang="en-GB" dirty="0" smtClean="0"/>
              <a:t>, or some other aspect of educational, social or personal development</a:t>
            </a:r>
          </a:p>
          <a:p>
            <a:r>
              <a:rPr lang="en-GB" dirty="0" smtClean="0"/>
              <a:t>Examples: French immersion in </a:t>
            </a:r>
            <a:r>
              <a:rPr lang="en-GB" dirty="0" smtClean="0">
                <a:solidFill>
                  <a:srgbClr val="0000FF"/>
                </a:solidFill>
              </a:rPr>
              <a:t>Canada</a:t>
            </a:r>
            <a:r>
              <a:rPr lang="en-GB" dirty="0" smtClean="0"/>
              <a:t>; Europe: economic unity – the need for greater levels of multilingualism</a:t>
            </a:r>
          </a:p>
          <a:p>
            <a:r>
              <a:rPr lang="en-GB" dirty="0" smtClean="0"/>
              <a:t>1984, </a:t>
            </a:r>
            <a:r>
              <a:rPr lang="en-GB" dirty="0" smtClean="0">
                <a:solidFill>
                  <a:srgbClr val="0000FF"/>
                </a:solidFill>
              </a:rPr>
              <a:t>weaknesses in language education </a:t>
            </a:r>
            <a:r>
              <a:rPr lang="en-GB" dirty="0" smtClean="0"/>
              <a:t>(the European Parliament)</a:t>
            </a:r>
          </a:p>
          <a:p>
            <a:r>
              <a:rPr lang="en-GB" dirty="0" smtClean="0"/>
              <a:t>From 1990 onwards, CLIL prioritised with the </a:t>
            </a:r>
            <a:r>
              <a:rPr lang="en-GB" dirty="0" smtClean="0">
                <a:solidFill>
                  <a:srgbClr val="0000FF"/>
                </a:solidFill>
              </a:rPr>
              <a:t>EU </a:t>
            </a:r>
            <a:r>
              <a:rPr lang="en-GB" dirty="0" smtClean="0"/>
              <a:t>as a major educational initiative; 2005, European Council recommendations that CLIL should be adopted throughout the entire European Union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836712"/>
          </a:xfrm>
        </p:spPr>
        <p:txBody>
          <a:bodyPr/>
          <a:lstStyle/>
          <a:p>
            <a:r>
              <a:rPr lang="sl-SI" dirty="0" err="1" smtClean="0">
                <a:solidFill>
                  <a:srgbClr val="0000FF"/>
                </a:solidFill>
              </a:rPr>
              <a:t>Proactive</a:t>
            </a:r>
            <a:r>
              <a:rPr lang="sl-SI" dirty="0" smtClean="0"/>
              <a:t> </a:t>
            </a:r>
            <a:r>
              <a:rPr lang="sl-SI" dirty="0" err="1" smtClean="0"/>
              <a:t>reasons</a:t>
            </a:r>
            <a:endParaRPr lang="en-GB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0" y="908720"/>
            <a:ext cx="9036496" cy="568863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sl-SI" sz="3600" b="1" dirty="0" smtClean="0">
                <a:solidFill>
                  <a:srgbClr val="0000FF"/>
                </a:solidFill>
              </a:rPr>
              <a:t>	</a:t>
            </a:r>
            <a:r>
              <a:rPr lang="en-GB" sz="3600" b="1" dirty="0" smtClean="0">
                <a:solidFill>
                  <a:srgbClr val="0000FF"/>
                </a:solidFill>
              </a:rPr>
              <a:t>Proactive</a:t>
            </a:r>
            <a:r>
              <a:rPr lang="en-GB" sz="3600" dirty="0" smtClean="0"/>
              <a:t> forces:</a:t>
            </a:r>
          </a:p>
          <a:p>
            <a:pPr lvl="1"/>
            <a:r>
              <a:rPr lang="en-GB" sz="3200" b="1" dirty="0" smtClean="0">
                <a:solidFill>
                  <a:srgbClr val="7030A0"/>
                </a:solidFill>
              </a:rPr>
              <a:t>Families</a:t>
            </a:r>
            <a:r>
              <a:rPr lang="en-GB" sz="3200" dirty="0" smtClean="0"/>
              <a:t> wanting their children to have language competence in at least one foreign language </a:t>
            </a:r>
          </a:p>
          <a:p>
            <a:pPr lvl="1"/>
            <a:r>
              <a:rPr lang="en-GB" sz="3200" b="1" dirty="0" smtClean="0">
                <a:solidFill>
                  <a:srgbClr val="7030A0"/>
                </a:solidFill>
              </a:rPr>
              <a:t>Governments</a:t>
            </a:r>
            <a:r>
              <a:rPr lang="en-GB" sz="3200" dirty="0" smtClean="0"/>
              <a:t> wanting to improve languages education for socio-economic advantage</a:t>
            </a:r>
          </a:p>
          <a:p>
            <a:pPr lvl="1"/>
            <a:r>
              <a:rPr lang="en-GB" sz="3200" b="1" dirty="0" smtClean="0">
                <a:solidFill>
                  <a:srgbClr val="7030A0"/>
                </a:solidFill>
              </a:rPr>
              <a:t>The EU </a:t>
            </a:r>
            <a:r>
              <a:rPr lang="en-GB" sz="3200" dirty="0" smtClean="0"/>
              <a:t>wanting to lay foundation for greater inclusion and economic strength</a:t>
            </a:r>
          </a:p>
          <a:p>
            <a:pPr lvl="1"/>
            <a:r>
              <a:rPr lang="en-GB" sz="3200" b="1" dirty="0" smtClean="0">
                <a:solidFill>
                  <a:srgbClr val="7030A0"/>
                </a:solidFill>
              </a:rPr>
              <a:t>Language experts </a:t>
            </a:r>
            <a:r>
              <a:rPr lang="en-GB" sz="3200" dirty="0" smtClean="0"/>
              <a:t>seeing the </a:t>
            </a:r>
            <a:r>
              <a:rPr lang="en-GB" sz="3200" b="1" dirty="0" smtClean="0">
                <a:solidFill>
                  <a:srgbClr val="7030A0"/>
                </a:solidFill>
              </a:rPr>
              <a:t>potential</a:t>
            </a:r>
            <a:r>
              <a:rPr lang="en-GB" sz="3200" dirty="0" smtClean="0"/>
              <a:t> of further integrating languages education with that of other subjects</a:t>
            </a:r>
            <a:endParaRPr lang="en-GB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0106"/>
          </a:xfrm>
        </p:spPr>
        <p:txBody>
          <a:bodyPr>
            <a:normAutofit/>
          </a:bodyPr>
          <a:lstStyle/>
          <a:p>
            <a:r>
              <a:rPr lang="en-GB" sz="3400" smtClean="0"/>
              <a:t>Why is CLIL </a:t>
            </a:r>
            <a:r>
              <a:rPr lang="en-GB" sz="3400" b="1" smtClean="0">
                <a:solidFill>
                  <a:srgbClr val="0000FF"/>
                </a:solidFill>
              </a:rPr>
              <a:t>relevan</a:t>
            </a:r>
            <a:r>
              <a:rPr lang="en-GB" sz="3400" smtClean="0"/>
              <a:t>t to contemporary education?</a:t>
            </a:r>
            <a:endParaRPr lang="en-GB" sz="340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107504" y="908720"/>
            <a:ext cx="8856984" cy="5688632"/>
          </a:xfrm>
        </p:spPr>
        <p:txBody>
          <a:bodyPr>
            <a:noAutofit/>
          </a:bodyPr>
          <a:lstStyle/>
          <a:p>
            <a:r>
              <a:rPr lang="en-GB" sz="3400" dirty="0" smtClean="0"/>
              <a:t>The use of the </a:t>
            </a:r>
            <a:r>
              <a:rPr lang="en-GB" sz="3400" b="1" dirty="0" smtClean="0">
                <a:solidFill>
                  <a:srgbClr val="0000FF"/>
                </a:solidFill>
              </a:rPr>
              <a:t>new technologies</a:t>
            </a:r>
            <a:r>
              <a:rPr lang="en-GB" sz="3400" dirty="0" smtClean="0"/>
              <a:t>: learn as you use, use as you learn</a:t>
            </a:r>
          </a:p>
          <a:p>
            <a:r>
              <a:rPr lang="en-GB" sz="3400" b="1" dirty="0" smtClean="0">
                <a:solidFill>
                  <a:srgbClr val="0000FF"/>
                </a:solidFill>
              </a:rPr>
              <a:t>Integration</a:t>
            </a:r>
            <a:r>
              <a:rPr lang="en-GB" sz="3400" dirty="0" smtClean="0"/>
              <a:t> has become a key concept in the modern age, alongside immediacy of purpose.</a:t>
            </a:r>
          </a:p>
          <a:p>
            <a:r>
              <a:rPr lang="en-GB" sz="3400" dirty="0" smtClean="0">
                <a:solidFill>
                  <a:srgbClr val="0000FF"/>
                </a:solidFill>
              </a:rPr>
              <a:t>Globalisation</a:t>
            </a:r>
            <a:r>
              <a:rPr lang="en-GB" sz="3400" dirty="0" smtClean="0"/>
              <a:t> is not incidental to our lives today. It is a shift in our very life circumstances, and this means that better </a:t>
            </a:r>
            <a:r>
              <a:rPr lang="en-GB" sz="3400" dirty="0" smtClean="0">
                <a:solidFill>
                  <a:srgbClr val="0000FF"/>
                </a:solidFill>
              </a:rPr>
              <a:t>access to language learning,</a:t>
            </a:r>
            <a:r>
              <a:rPr lang="en-GB" sz="3400" dirty="0" smtClean="0"/>
              <a:t> and </a:t>
            </a:r>
            <a:r>
              <a:rPr lang="en-GB" sz="3400" dirty="0" smtClean="0">
                <a:solidFill>
                  <a:srgbClr val="0000FF"/>
                </a:solidFill>
              </a:rPr>
              <a:t>learning methods </a:t>
            </a:r>
            <a:r>
              <a:rPr lang="en-GB" sz="3400" dirty="0" smtClean="0"/>
              <a:t>for accelerating performance, are now curricular in many circumstances. </a:t>
            </a:r>
            <a:endParaRPr lang="en-GB" sz="3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5400" dirty="0" err="1" smtClean="0">
                <a:solidFill>
                  <a:srgbClr val="7030A0"/>
                </a:solidFill>
              </a:rPr>
              <a:t>What</a:t>
            </a:r>
            <a:r>
              <a:rPr lang="sl-SI" sz="5400" dirty="0" smtClean="0">
                <a:solidFill>
                  <a:srgbClr val="7030A0"/>
                </a:solidFill>
              </a:rPr>
              <a:t> is CLIL?</a:t>
            </a:r>
            <a:endParaRPr lang="en-GB" sz="5400" dirty="0">
              <a:solidFill>
                <a:srgbClr val="7030A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sl-SI" sz="4400" dirty="0" err="1" smtClean="0"/>
              <a:t>Watch</a:t>
            </a:r>
            <a:r>
              <a:rPr lang="sl-SI" sz="4400" dirty="0" smtClean="0"/>
              <a:t> a </a:t>
            </a:r>
            <a:r>
              <a:rPr lang="sl-SI" sz="4400" dirty="0" err="1" smtClean="0"/>
              <a:t>few</a:t>
            </a:r>
            <a:r>
              <a:rPr lang="sl-SI" sz="4400" dirty="0" smtClean="0"/>
              <a:t> CLIL </a:t>
            </a:r>
            <a:r>
              <a:rPr lang="sl-SI" sz="4400" dirty="0" err="1" smtClean="0"/>
              <a:t>lessons</a:t>
            </a:r>
            <a:r>
              <a:rPr lang="sl-SI" sz="4400" dirty="0" smtClean="0"/>
              <a:t>!</a:t>
            </a:r>
          </a:p>
          <a:p>
            <a:pPr algn="ctr">
              <a:buNone/>
            </a:pPr>
            <a:r>
              <a:rPr lang="sl-SI" sz="2400" dirty="0" smtClean="0">
                <a:hlinkClick r:id="rId2"/>
              </a:rPr>
              <a:t>https://www.youtube.com/watch?v=IoBjcnmLmpE</a:t>
            </a:r>
            <a:endParaRPr lang="sl-SI" sz="2400" dirty="0" smtClean="0"/>
          </a:p>
          <a:p>
            <a:pPr algn="ctr">
              <a:buNone/>
            </a:pPr>
            <a:r>
              <a:rPr lang="en-GB" sz="2800" dirty="0" smtClean="0">
                <a:hlinkClick r:id="rId3"/>
              </a:rPr>
              <a:t>http://www.youtube.com/watch?v=-J-s_OCc8zw</a:t>
            </a:r>
            <a:endParaRPr lang="sl-SI" sz="2800" dirty="0" smtClean="0"/>
          </a:p>
          <a:p>
            <a:pPr algn="ctr">
              <a:buNone/>
            </a:pPr>
            <a:r>
              <a:rPr lang="sl-SI" sz="2800" dirty="0" smtClean="0">
                <a:hlinkClick r:id="rId4"/>
              </a:rPr>
              <a:t>http://www.youtube.com/watch?v=6oNYmIJBZ_A</a:t>
            </a:r>
            <a:endParaRPr lang="sl-SI" sz="2800" dirty="0" smtClean="0"/>
          </a:p>
          <a:p>
            <a:pPr algn="ctr">
              <a:buNone/>
            </a:pPr>
            <a:r>
              <a:rPr lang="sl-SI" sz="2800" dirty="0" smtClean="0">
                <a:hlinkClick r:id="rId5"/>
              </a:rPr>
              <a:t>http://www.youtube.com/watch?v=hsYE6s4pAV0</a:t>
            </a:r>
            <a:endParaRPr lang="sl-SI" sz="2800" dirty="0" smtClean="0"/>
          </a:p>
          <a:p>
            <a:pPr algn="ctr">
              <a:buNone/>
            </a:pPr>
            <a:r>
              <a:rPr lang="sl-SI" sz="2800" dirty="0" smtClean="0">
                <a:hlinkClick r:id="rId6"/>
              </a:rPr>
              <a:t>https://www.youtube.com/watch?v=Q8ikwI1Fr7k</a:t>
            </a:r>
            <a:endParaRPr lang="sl-SI" sz="2800" dirty="0" smtClean="0"/>
          </a:p>
          <a:p>
            <a:pPr algn="ctr">
              <a:buNone/>
            </a:pPr>
            <a:endParaRPr lang="sl-SI" sz="2800" dirty="0" smtClean="0"/>
          </a:p>
          <a:p>
            <a:pPr algn="ctr">
              <a:buNone/>
            </a:pPr>
            <a:endParaRPr lang="sl-SI" sz="2800" dirty="0" smtClean="0"/>
          </a:p>
          <a:p>
            <a:pPr algn="ctr">
              <a:buNone/>
            </a:pPr>
            <a:endParaRPr lang="sl-SI" dirty="0" smtClean="0"/>
          </a:p>
          <a:p>
            <a:pPr algn="ctr"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0106"/>
          </a:xfrm>
        </p:spPr>
        <p:txBody>
          <a:bodyPr>
            <a:normAutofit/>
          </a:bodyPr>
          <a:lstStyle/>
          <a:p>
            <a:r>
              <a:rPr lang="en-GB" sz="3400" smtClean="0"/>
              <a:t>Why is CLIL </a:t>
            </a:r>
            <a:r>
              <a:rPr lang="en-GB" sz="3400" b="1" smtClean="0">
                <a:solidFill>
                  <a:srgbClr val="0000FF"/>
                </a:solidFill>
              </a:rPr>
              <a:t>relevan</a:t>
            </a:r>
            <a:r>
              <a:rPr lang="en-GB" sz="3400" smtClean="0"/>
              <a:t>t to contemporary education?</a:t>
            </a:r>
            <a:endParaRPr lang="en-GB" sz="340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107504" y="908720"/>
            <a:ext cx="8856984" cy="5688632"/>
          </a:xfrm>
        </p:spPr>
        <p:txBody>
          <a:bodyPr>
            <a:noAutofit/>
          </a:bodyPr>
          <a:lstStyle/>
          <a:p>
            <a:r>
              <a:rPr lang="en-US" dirty="0" smtClean="0"/>
              <a:t>To enable learners to access subject-specific foreign language </a:t>
            </a:r>
            <a:r>
              <a:rPr lang="en-US" dirty="0" smtClean="0">
                <a:solidFill>
                  <a:srgbClr val="0000FF"/>
                </a:solidFill>
              </a:rPr>
              <a:t>terminology</a:t>
            </a:r>
          </a:p>
          <a:p>
            <a:r>
              <a:rPr lang="en-US" dirty="0" smtClean="0"/>
              <a:t>To prepare students for </a:t>
            </a:r>
            <a:r>
              <a:rPr lang="en-US" dirty="0" smtClean="0">
                <a:solidFill>
                  <a:srgbClr val="0000FF"/>
                </a:solidFill>
              </a:rPr>
              <a:t>future studies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0000FF"/>
                </a:solidFill>
              </a:rPr>
              <a:t>working life</a:t>
            </a:r>
          </a:p>
          <a:p>
            <a:r>
              <a:rPr lang="en-US" dirty="0" smtClean="0"/>
              <a:t>To advance a learner’s </a:t>
            </a:r>
            <a:r>
              <a:rPr lang="en-US" dirty="0" smtClean="0">
                <a:solidFill>
                  <a:srgbClr val="0000FF"/>
                </a:solidFill>
              </a:rPr>
              <a:t>cognitive development</a:t>
            </a:r>
          </a:p>
          <a:p>
            <a:r>
              <a:rPr lang="en-US" dirty="0" smtClean="0"/>
              <a:t>CLIL has an impact on </a:t>
            </a:r>
            <a:r>
              <a:rPr lang="en-US" dirty="0" smtClean="0">
                <a:solidFill>
                  <a:srgbClr val="0000FF"/>
                </a:solidFill>
              </a:rPr>
              <a:t>conceptualization</a:t>
            </a:r>
            <a:r>
              <a:rPr lang="en-US" dirty="0" smtClean="0"/>
              <a:t> (how we think), enriching the understanding of concepts and broadening conceptual mapping resources.</a:t>
            </a:r>
          </a:p>
          <a:p>
            <a:r>
              <a:rPr lang="en-US" dirty="0" smtClean="0"/>
              <a:t>To enhance overall motivation towards the subject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0106"/>
          </a:xfrm>
        </p:spPr>
        <p:txBody>
          <a:bodyPr>
            <a:normAutofit/>
          </a:bodyPr>
          <a:lstStyle/>
          <a:p>
            <a:r>
              <a:rPr lang="en-GB" sz="3400" smtClean="0"/>
              <a:t>Why is CLIL </a:t>
            </a:r>
            <a:r>
              <a:rPr lang="en-GB" sz="3400" b="1" smtClean="0">
                <a:solidFill>
                  <a:srgbClr val="0000FF"/>
                </a:solidFill>
              </a:rPr>
              <a:t>relevan</a:t>
            </a:r>
            <a:r>
              <a:rPr lang="en-GB" sz="3400" smtClean="0"/>
              <a:t>t to contemporary education?</a:t>
            </a:r>
            <a:endParaRPr lang="en-GB" sz="340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0" y="908720"/>
            <a:ext cx="8856984" cy="5688632"/>
          </a:xfrm>
        </p:spPr>
        <p:txBody>
          <a:bodyPr>
            <a:noAutofit/>
          </a:bodyPr>
          <a:lstStyle/>
          <a:p>
            <a:r>
              <a:rPr lang="en-GB" sz="3100" dirty="0" smtClean="0"/>
              <a:t>Children adapt well to learning languages if it is </a:t>
            </a:r>
            <a:r>
              <a:rPr lang="en-GB" sz="3100" b="1" dirty="0" smtClean="0">
                <a:solidFill>
                  <a:srgbClr val="0000FF"/>
                </a:solidFill>
              </a:rPr>
              <a:t>integrated</a:t>
            </a:r>
            <a:r>
              <a:rPr lang="en-GB" sz="3100" dirty="0" smtClean="0"/>
              <a:t> into other types of learning and carried out in a </a:t>
            </a:r>
            <a:r>
              <a:rPr lang="en-GB" sz="3100" dirty="0" smtClean="0">
                <a:solidFill>
                  <a:srgbClr val="0000FF"/>
                </a:solidFill>
              </a:rPr>
              <a:t>naturalistic environment </a:t>
            </a:r>
            <a:r>
              <a:rPr lang="en-GB" sz="3100" dirty="0" smtClean="0"/>
              <a:t>(language teaching isolated of content is NOT!)</a:t>
            </a:r>
          </a:p>
          <a:p>
            <a:r>
              <a:rPr lang="en-GB" sz="3100" dirty="0" smtClean="0"/>
              <a:t>Successful language learning can be achieved when people have the opportunity to </a:t>
            </a:r>
            <a:r>
              <a:rPr lang="en-GB" sz="3100" dirty="0" smtClean="0">
                <a:solidFill>
                  <a:srgbClr val="0000FF"/>
                </a:solidFill>
              </a:rPr>
              <a:t>receive instruction</a:t>
            </a:r>
            <a:r>
              <a:rPr lang="en-GB" sz="3100" dirty="0" smtClean="0"/>
              <a:t>, and at the same time </a:t>
            </a:r>
            <a:r>
              <a:rPr lang="en-GB" sz="3100" dirty="0" smtClean="0">
                <a:solidFill>
                  <a:srgbClr val="0000FF"/>
                </a:solidFill>
              </a:rPr>
              <a:t>experience real-life situations </a:t>
            </a:r>
            <a:r>
              <a:rPr lang="en-GB" sz="3100" dirty="0" smtClean="0"/>
              <a:t>in which they can acquire the language more naturalistically.</a:t>
            </a:r>
          </a:p>
          <a:p>
            <a:r>
              <a:rPr lang="en-GB" sz="3100" dirty="0" smtClean="0"/>
              <a:t>Language learning (</a:t>
            </a:r>
            <a:r>
              <a:rPr lang="en-GB" sz="3100" dirty="0" smtClean="0">
                <a:solidFill>
                  <a:srgbClr val="C00000"/>
                </a:solidFill>
              </a:rPr>
              <a:t>intentional</a:t>
            </a:r>
            <a:r>
              <a:rPr lang="en-GB" sz="3100" dirty="0" smtClean="0"/>
              <a:t>): language learning (</a:t>
            </a:r>
            <a:r>
              <a:rPr lang="en-GB" sz="3100" dirty="0" smtClean="0">
                <a:solidFill>
                  <a:srgbClr val="0000FF"/>
                </a:solidFill>
              </a:rPr>
              <a:t>incidental</a:t>
            </a:r>
            <a:r>
              <a:rPr lang="en-GB" sz="3100" dirty="0" smtClean="0"/>
              <a:t>)</a:t>
            </a:r>
          </a:p>
          <a:p>
            <a:endParaRPr lang="en-GB" sz="3100" dirty="0" smtClean="0"/>
          </a:p>
          <a:p>
            <a:endParaRPr lang="en-GB" sz="31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800" dirty="0" smtClean="0">
                <a:hlinkClick r:id="rId2"/>
              </a:rPr>
              <a:t>https://www.youtube.com/watch?v=uIRZWn7-x2Y</a:t>
            </a:r>
            <a:endParaRPr lang="sl-SI" sz="2800" dirty="0" smtClean="0"/>
          </a:p>
          <a:p>
            <a:r>
              <a:rPr lang="sl-SI" sz="2800" dirty="0" smtClean="0">
                <a:hlinkClick r:id="rId3"/>
              </a:rPr>
              <a:t>https://www.youtube.com/watch?v=9HhVnG0AYfI</a:t>
            </a:r>
            <a:endParaRPr lang="sl-SI" sz="2800" dirty="0" smtClean="0"/>
          </a:p>
          <a:p>
            <a:r>
              <a:rPr lang="sl-SI" sz="2800" dirty="0" smtClean="0">
                <a:hlinkClick r:id="rId4"/>
              </a:rPr>
              <a:t>https://www.youtube.com/watch?v=kR6OnEqq1Fc</a:t>
            </a:r>
            <a:endParaRPr lang="sl-SI" sz="2800" dirty="0" smtClean="0"/>
          </a:p>
          <a:p>
            <a:r>
              <a:rPr lang="sl-SI" sz="2800" dirty="0" smtClean="0">
                <a:hlinkClick r:id="rId5"/>
              </a:rPr>
              <a:t>https://www.youtube.com/watch?v=j_-3f8m4dAY</a:t>
            </a:r>
            <a:endParaRPr lang="sl-SI" sz="2800" dirty="0" smtClean="0"/>
          </a:p>
          <a:p>
            <a:r>
              <a:rPr lang="sl-SI" sz="2800" dirty="0" smtClean="0">
                <a:hlinkClick r:id="rId6"/>
              </a:rPr>
              <a:t>https://www.youtube.com/watch?v=MuBcjp7ji8g</a:t>
            </a:r>
            <a:endParaRPr lang="sl-SI" sz="2800" dirty="0" smtClean="0"/>
          </a:p>
          <a:p>
            <a:r>
              <a:rPr lang="sl-SI" sz="2800" dirty="0" smtClean="0">
                <a:hlinkClick r:id="rId7"/>
              </a:rPr>
              <a:t>https://www.youtube.com/watch?v=_iQxFbpPxyw</a:t>
            </a:r>
            <a:endParaRPr lang="sl-SI" sz="2800" dirty="0" smtClean="0"/>
          </a:p>
          <a:p>
            <a:endParaRPr lang="sl-SI" sz="2800" dirty="0" smtClean="0"/>
          </a:p>
          <a:p>
            <a:endParaRPr lang="sl-SI" sz="2800" dirty="0" smtClean="0"/>
          </a:p>
          <a:p>
            <a:endParaRPr lang="sl-SI" sz="2800" dirty="0" smtClean="0"/>
          </a:p>
          <a:p>
            <a:endParaRPr lang="sl-SI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4800" dirty="0" err="1" smtClean="0">
                <a:solidFill>
                  <a:srgbClr val="7030A0"/>
                </a:solidFill>
              </a:rPr>
              <a:t>What</a:t>
            </a:r>
            <a:r>
              <a:rPr lang="sl-SI" sz="4800" dirty="0" smtClean="0">
                <a:solidFill>
                  <a:srgbClr val="7030A0"/>
                </a:solidFill>
              </a:rPr>
              <a:t> is CLIL?</a:t>
            </a:r>
            <a:endParaRPr lang="en-GB" sz="4800" dirty="0">
              <a:solidFill>
                <a:srgbClr val="7030A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l-SI" sz="2800" dirty="0" smtClean="0">
                <a:hlinkClick r:id="rId2"/>
              </a:rPr>
              <a:t>http://www.youtube.com/watch?v=lB96NiuGf9E</a:t>
            </a:r>
          </a:p>
          <a:p>
            <a:pPr>
              <a:buNone/>
            </a:pPr>
            <a:r>
              <a:rPr lang="sl-SI" sz="2800" dirty="0" smtClean="0">
                <a:hlinkClick r:id="rId2"/>
              </a:rPr>
              <a:t>http://www.youtube.com/watch?v=TGnkEMjBg4g</a:t>
            </a:r>
          </a:p>
          <a:p>
            <a:pPr>
              <a:buNone/>
            </a:pPr>
            <a:r>
              <a:rPr lang="sl-SI" sz="2800" dirty="0" smtClean="0">
                <a:hlinkClick r:id="rId2"/>
              </a:rPr>
              <a:t>http://www.youtube.com/watch?v=BcjdRldQNmo</a:t>
            </a:r>
          </a:p>
          <a:p>
            <a:pPr>
              <a:buNone/>
            </a:pPr>
            <a:r>
              <a:rPr lang="sl-SI" sz="2800" dirty="0" smtClean="0">
                <a:hlinkClick r:id="rId2"/>
              </a:rPr>
              <a:t>http://www.youtube.com/watch?v=LUiMLDivK2Q</a:t>
            </a:r>
          </a:p>
          <a:p>
            <a:pPr>
              <a:buNone/>
            </a:pPr>
            <a:r>
              <a:rPr lang="sl-SI" sz="2800" dirty="0" smtClean="0">
                <a:hlinkClick r:id="rId2"/>
              </a:rPr>
              <a:t>http://www.youtube.com/watch?v=2BflQjlWhCk</a:t>
            </a:r>
          </a:p>
          <a:p>
            <a:pPr>
              <a:buNone/>
            </a:pPr>
            <a:r>
              <a:rPr lang="sl-SI" sz="2800" dirty="0" smtClean="0">
                <a:hlinkClick r:id="rId2"/>
              </a:rPr>
              <a:t>http://www.youtube.com/watch?v=9HhVnG0AYfI</a:t>
            </a:r>
          </a:p>
          <a:p>
            <a:pPr>
              <a:buNone/>
            </a:pPr>
            <a:endParaRPr lang="en-GB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987824" y="332656"/>
            <a:ext cx="3347864" cy="620688"/>
          </a:xfrm>
        </p:spPr>
        <p:txBody>
          <a:bodyPr>
            <a:normAutofit fontScale="90000"/>
          </a:bodyPr>
          <a:lstStyle/>
          <a:p>
            <a:r>
              <a:rPr lang="sl-SI" dirty="0" err="1" smtClean="0"/>
              <a:t>What</a:t>
            </a:r>
            <a:r>
              <a:rPr lang="sl-SI" dirty="0" smtClean="0"/>
              <a:t> is CLIL?</a:t>
            </a:r>
            <a:endParaRPr lang="en-GB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179512" y="1196752"/>
            <a:ext cx="8784976" cy="518457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None/>
            </a:pPr>
            <a:r>
              <a:rPr lang="en-GB" dirty="0" smtClean="0"/>
              <a:t>	Throughout Europe there is a growing awareness that </a:t>
            </a:r>
            <a:r>
              <a:rPr lang="en-GB" b="1" dirty="0" smtClean="0">
                <a:solidFill>
                  <a:srgbClr val="7030A0"/>
                </a:solidFill>
              </a:rPr>
              <a:t>language learning </a:t>
            </a:r>
            <a:r>
              <a:rPr lang="en-GB" dirty="0" smtClean="0"/>
              <a:t>is much </a:t>
            </a:r>
            <a:r>
              <a:rPr lang="en-GB" b="1" dirty="0" smtClean="0">
                <a:solidFill>
                  <a:srgbClr val="7030A0"/>
                </a:solidFill>
              </a:rPr>
              <a:t>more effective </a:t>
            </a:r>
            <a:r>
              <a:rPr lang="en-GB" dirty="0" smtClean="0"/>
              <a:t>when </a:t>
            </a:r>
            <a:r>
              <a:rPr lang="en-GB" b="1" dirty="0" smtClean="0">
                <a:solidFill>
                  <a:srgbClr val="7030A0"/>
                </a:solidFill>
              </a:rPr>
              <a:t>linked</a:t>
            </a:r>
            <a:r>
              <a:rPr lang="en-GB" dirty="0" smtClean="0"/>
              <a:t> to </a:t>
            </a:r>
            <a:r>
              <a:rPr lang="en-GB" b="1" dirty="0" smtClean="0">
                <a:solidFill>
                  <a:srgbClr val="7030A0"/>
                </a:solidFill>
              </a:rPr>
              <a:t>meaningful content</a:t>
            </a:r>
            <a:r>
              <a:rPr lang="en-GB" dirty="0" smtClean="0"/>
              <a:t>. Through exploiting the </a:t>
            </a:r>
            <a:r>
              <a:rPr lang="en-GB" b="1" dirty="0" smtClean="0">
                <a:solidFill>
                  <a:srgbClr val="FF0000"/>
                </a:solidFill>
              </a:rPr>
              <a:t>synergies</a:t>
            </a:r>
            <a:r>
              <a:rPr lang="en-GB" dirty="0" smtClean="0"/>
              <a:t> of </a:t>
            </a:r>
            <a:r>
              <a:rPr lang="en-GB" dirty="0" smtClean="0">
                <a:solidFill>
                  <a:srgbClr val="FF0000"/>
                </a:solidFill>
              </a:rPr>
              <a:t>CONTENT</a:t>
            </a:r>
            <a:r>
              <a:rPr lang="en-GB" dirty="0" smtClean="0"/>
              <a:t> and </a:t>
            </a:r>
            <a:r>
              <a:rPr lang="en-GB" dirty="0" smtClean="0">
                <a:solidFill>
                  <a:srgbClr val="FF0000"/>
                </a:solidFill>
              </a:rPr>
              <a:t>LANGAUGE INTEGRATED LEARNING</a:t>
            </a:r>
            <a:r>
              <a:rPr lang="en-GB" dirty="0" smtClean="0"/>
              <a:t>, children gain a second/foreign </a:t>
            </a:r>
            <a:r>
              <a:rPr lang="en-GB" b="1" dirty="0" smtClean="0">
                <a:solidFill>
                  <a:srgbClr val="7030A0"/>
                </a:solidFill>
              </a:rPr>
              <a:t>language </a:t>
            </a:r>
            <a:r>
              <a:rPr lang="en-GB" dirty="0" smtClean="0"/>
              <a:t>and </a:t>
            </a:r>
            <a:r>
              <a:rPr lang="en-GB" b="1" dirty="0" smtClean="0">
                <a:solidFill>
                  <a:srgbClr val="7030A0"/>
                </a:solidFill>
              </a:rPr>
              <a:t>subject knowledge</a:t>
            </a:r>
            <a:r>
              <a:rPr lang="en-GB" dirty="0" smtClean="0"/>
              <a:t> simultaneously </a:t>
            </a:r>
            <a:r>
              <a:rPr lang="en-GB" b="1" dirty="0" smtClean="0">
                <a:solidFill>
                  <a:srgbClr val="7030A0"/>
                </a:solidFill>
              </a:rPr>
              <a:t>with ease</a:t>
            </a:r>
            <a:r>
              <a:rPr lang="en-GB" dirty="0" smtClean="0"/>
              <a:t>. </a:t>
            </a:r>
          </a:p>
          <a:p>
            <a:pPr>
              <a:buNone/>
            </a:pPr>
            <a:r>
              <a:rPr lang="en-GB" dirty="0" smtClean="0"/>
              <a:t>	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r>
              <a:rPr lang="en-US" b="1" dirty="0" smtClean="0">
                <a:solidFill>
                  <a:srgbClr val="7030A0"/>
                </a:solidFill>
              </a:rPr>
              <a:t>SYNERGY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r>
              <a:rPr lang="en-US" dirty="0"/>
              <a:t>If you say that there is </a:t>
            </a:r>
            <a:r>
              <a:rPr lang="en-US" b="1" dirty="0"/>
              <a:t>synergy between two or more organizations or groups, you mean that when they combine or work together, they are more successful than they are when they are on their own; used mainly by business people.</a:t>
            </a:r>
          </a:p>
          <a:p>
            <a:r>
              <a:rPr lang="en-US" i="1" dirty="0"/>
              <a:t>Of course, there’s quite obviously a lot of synergy between the two companies...</a:t>
            </a:r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78098"/>
          </a:xfrm>
        </p:spPr>
        <p:txBody>
          <a:bodyPr/>
          <a:lstStyle/>
          <a:p>
            <a:r>
              <a:rPr lang="sl-SI" dirty="0" err="1" smtClean="0"/>
              <a:t>What</a:t>
            </a:r>
            <a:r>
              <a:rPr lang="sl-SI" dirty="0" smtClean="0"/>
              <a:t> is CLIL?</a:t>
            </a:r>
            <a:endParaRPr lang="en-GB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251520" y="1124744"/>
            <a:ext cx="8640960" cy="5400600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  <a:buNone/>
            </a:pPr>
            <a:r>
              <a:rPr lang="en-GB" sz="3600" dirty="0" smtClean="0"/>
              <a:t>	Through CLIL not only the </a:t>
            </a:r>
            <a:r>
              <a:rPr lang="sl-SI" sz="3600" dirty="0" err="1" smtClean="0"/>
              <a:t>foreign</a:t>
            </a:r>
            <a:r>
              <a:rPr lang="en-GB" sz="3600" dirty="0" smtClean="0"/>
              <a:t> language improves substantially, it also has a very </a:t>
            </a:r>
            <a:r>
              <a:rPr lang="en-GB" sz="3600" b="1" dirty="0" smtClean="0">
                <a:solidFill>
                  <a:srgbClr val="7030A0"/>
                </a:solidFill>
              </a:rPr>
              <a:t>positive influence </a:t>
            </a:r>
            <a:r>
              <a:rPr lang="en-GB" sz="3600" dirty="0" smtClean="0"/>
              <a:t>on </a:t>
            </a:r>
            <a:r>
              <a:rPr lang="en-GB" sz="3600" b="1" dirty="0" smtClean="0">
                <a:solidFill>
                  <a:srgbClr val="7030A0"/>
                </a:solidFill>
              </a:rPr>
              <a:t>attitudes</a:t>
            </a:r>
            <a:r>
              <a:rPr lang="en-GB" sz="3600" dirty="0" smtClean="0"/>
              <a:t> and </a:t>
            </a:r>
            <a:r>
              <a:rPr lang="en-GB" sz="3600" b="1" dirty="0" smtClean="0">
                <a:solidFill>
                  <a:srgbClr val="7030A0"/>
                </a:solidFill>
              </a:rPr>
              <a:t>motivation </a:t>
            </a:r>
            <a:r>
              <a:rPr lang="en-GB" sz="3600" dirty="0" smtClean="0"/>
              <a:t>and on the </a:t>
            </a:r>
            <a:r>
              <a:rPr lang="en-GB" sz="3600" b="1" dirty="0" smtClean="0">
                <a:solidFill>
                  <a:srgbClr val="7030A0"/>
                </a:solidFill>
              </a:rPr>
              <a:t>cognitive development </a:t>
            </a:r>
            <a:r>
              <a:rPr lang="en-GB" sz="3600" dirty="0" smtClean="0"/>
              <a:t>of children plus a positive influence on </a:t>
            </a:r>
            <a:r>
              <a:rPr lang="en-GB" sz="3600" b="1" dirty="0" smtClean="0">
                <a:solidFill>
                  <a:srgbClr val="7030A0"/>
                </a:solidFill>
              </a:rPr>
              <a:t>subject matter knowledge</a:t>
            </a:r>
            <a:r>
              <a:rPr lang="en-GB" sz="3600" dirty="0" smtClean="0"/>
              <a:t> and on the development of the pupils</a:t>
            </a:r>
            <a:r>
              <a:rPr lang="sl-SI" sz="3600" dirty="0" smtClean="0"/>
              <a:t>’</a:t>
            </a:r>
            <a:r>
              <a:rPr lang="en-GB" sz="3600" dirty="0" smtClean="0"/>
              <a:t> </a:t>
            </a:r>
            <a:r>
              <a:rPr lang="en-GB" sz="3600" b="1" dirty="0" smtClean="0">
                <a:solidFill>
                  <a:srgbClr val="7030A0"/>
                </a:solidFill>
              </a:rPr>
              <a:t>first language</a:t>
            </a:r>
            <a:r>
              <a:rPr lang="en-GB" sz="3600" dirty="0" smtClean="0"/>
              <a:t>. </a:t>
            </a:r>
            <a:endParaRPr lang="en-GB"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850106"/>
          </a:xfrm>
        </p:spPr>
        <p:txBody>
          <a:bodyPr/>
          <a:lstStyle/>
          <a:p>
            <a:r>
              <a:rPr lang="sl-SI" dirty="0" err="1" smtClean="0"/>
              <a:t>What</a:t>
            </a:r>
            <a:r>
              <a:rPr lang="sl-SI" dirty="0" smtClean="0"/>
              <a:t> is CLIL?</a:t>
            </a:r>
            <a:endParaRPr lang="en-GB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251520" y="908720"/>
            <a:ext cx="8640960" cy="56166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sz="4000" dirty="0" smtClean="0"/>
              <a:t>	CLIL is a particular advantage for children from a </a:t>
            </a:r>
            <a:r>
              <a:rPr lang="en-GB" sz="4000" b="1" dirty="0" smtClean="0">
                <a:solidFill>
                  <a:srgbClr val="7030A0"/>
                </a:solidFill>
              </a:rPr>
              <a:t>migration background </a:t>
            </a:r>
            <a:r>
              <a:rPr lang="en-GB" sz="4000" dirty="0" smtClean="0"/>
              <a:t>and it is </a:t>
            </a:r>
            <a:r>
              <a:rPr lang="en-GB" sz="4000" b="1" dirty="0" smtClean="0">
                <a:solidFill>
                  <a:srgbClr val="7030A0"/>
                </a:solidFill>
              </a:rPr>
              <a:t>especially effective </a:t>
            </a:r>
            <a:r>
              <a:rPr lang="en-GB" sz="4000" dirty="0" smtClean="0"/>
              <a:t>in </a:t>
            </a:r>
            <a:r>
              <a:rPr lang="en-GB" sz="4000" b="1" dirty="0" smtClean="0">
                <a:solidFill>
                  <a:srgbClr val="7030A0"/>
                </a:solidFill>
              </a:rPr>
              <a:t>primary school </a:t>
            </a:r>
            <a:r>
              <a:rPr lang="en-GB" sz="4000" dirty="0" smtClean="0"/>
              <a:t>from day one. For the benefit of every child and to bring the vision of three or more languages </a:t>
            </a:r>
            <a:r>
              <a:rPr lang="en-GB" sz="4000" b="1" dirty="0" smtClean="0">
                <a:solidFill>
                  <a:srgbClr val="7030A0"/>
                </a:solidFill>
              </a:rPr>
              <a:t>(1+2) </a:t>
            </a:r>
            <a:r>
              <a:rPr lang="en-GB" sz="4000" dirty="0" smtClean="0"/>
              <a:t>within </a:t>
            </a:r>
            <a:r>
              <a:rPr lang="en-GB" sz="4000" b="1" dirty="0" smtClean="0">
                <a:solidFill>
                  <a:srgbClr val="7030A0"/>
                </a:solidFill>
              </a:rPr>
              <a:t>compulsory education </a:t>
            </a:r>
            <a:r>
              <a:rPr lang="en-GB" sz="4000" dirty="0" smtClean="0"/>
              <a:t>to life, it is time to rethink primary teacher education.</a:t>
            </a:r>
            <a:endParaRPr lang="en-GB" sz="4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14400" y="188640"/>
            <a:ext cx="8229600" cy="1143000"/>
          </a:xfrm>
        </p:spPr>
        <p:txBody>
          <a:bodyPr/>
          <a:lstStyle/>
          <a:p>
            <a:r>
              <a:rPr lang="sl-SI" sz="5400" dirty="0" smtClean="0">
                <a:solidFill>
                  <a:srgbClr val="7030A0"/>
                </a:solidFill>
              </a:rPr>
              <a:t>CLIL</a:t>
            </a:r>
            <a:r>
              <a:rPr lang="sl-SI" dirty="0" smtClean="0">
                <a:solidFill>
                  <a:srgbClr val="7030A0"/>
                </a:solidFill>
              </a:rPr>
              <a:t> </a:t>
            </a:r>
            <a:r>
              <a:rPr lang="sl-SI" dirty="0" err="1" smtClean="0">
                <a:solidFill>
                  <a:srgbClr val="7030A0"/>
                </a:solidFill>
              </a:rPr>
              <a:t>can</a:t>
            </a:r>
            <a:r>
              <a:rPr lang="sl-SI" dirty="0" smtClean="0">
                <a:solidFill>
                  <a:srgbClr val="7030A0"/>
                </a:solidFill>
              </a:rPr>
              <a:t> </a:t>
            </a:r>
            <a:r>
              <a:rPr lang="sl-SI" dirty="0" err="1" smtClean="0">
                <a:solidFill>
                  <a:srgbClr val="7030A0"/>
                </a:solidFill>
              </a:rPr>
              <a:t>be</a:t>
            </a:r>
            <a:r>
              <a:rPr lang="sl-SI" dirty="0" smtClean="0">
                <a:solidFill>
                  <a:srgbClr val="7030A0"/>
                </a:solidFill>
              </a:rPr>
              <a:t> </a:t>
            </a:r>
            <a:endParaRPr lang="en-GB" dirty="0">
              <a:solidFill>
                <a:srgbClr val="7030A0"/>
              </a:solidFill>
            </a:endParaRPr>
          </a:p>
        </p:txBody>
      </p:sp>
      <p:pic>
        <p:nvPicPr>
          <p:cNvPr id="2050" name="Picture 2" descr="http://www.philgalfond.com/wp-content/uploads/ethics-sca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24744"/>
            <a:ext cx="4997484" cy="3391150"/>
          </a:xfrm>
          <a:prstGeom prst="rect">
            <a:avLst/>
          </a:prstGeom>
          <a:noFill/>
        </p:spPr>
      </p:pic>
      <p:sp>
        <p:nvSpPr>
          <p:cNvPr id="2052" name="AutoShape 4" descr="data:image/jpeg;base64,/9j/4AAQSkZJRgABAQAAAQABAAD/2wCEAAkGBhISEBQQEBQUFRIWEBcVGBYVFRQSFRcVFRQXGBYXFhYYGyYeFxsjGhUXHy8gIycpLSwsFx4xNTAqNScrLCkBCQoKDgwOGg8PGjIlHyUvLCwsNTAvLCowKTUsLyw1LC0sLCw1Kiw1LC8pLCwpLC0sLC8pKSwpLCkpKiksNSwsKf/AABEIANEA8QMBIgACEQEDEQH/xAAcAAEAAgMBAQEAAAAAAAAAAAAABQcEBggDAgH/xABZEAABAwIDAggFDgcPAQkAAAABAAIDBBEFEiEGMQcTIkFRYXGBcnORobEUIzIzNEJSYnSCkqKysyQ1VIOUwdIIFRYXQ0RTY2SjtMLR0+GTJUVVdYTD1PDx/8QAGQEBAAMBAQAAAAAAAAAAAAAAAAIDBQEE/8QAMREBAAECAgcHAwQDAAAAAAAAAAECAwQRBRIhMTIzcRNBYYGRwdFCofAUIrHhI1HC/9oADAMBAAIRAxEAPwC8UREBERAREQEREBERAREQEREGl8IXCOzDskETONrJh63GSQ0AktD5CNctwdBqbHdvWg1uEVdYC+vqpHFxuImucyFh6GxscBpu1uetR231Tk2pvMeRkhDL7gDEN3QM+fylW7itXAaENaWnktDGgguBFubm57n/AFVNyZ7pyaWDpo2TVTrZzl0/PZVWH7R1uGSWZK6SMWvDNI6SJzT8B7rviJvvBtfeCrk2V2mir6VlVBcNdcOa7RzHt0cxw6QfLoedUXt3VtzZQbuyBnfmJPkB862v9zvVPdHXNPtYqWPHhva4P8zGJaqmY2paQsUW5iadi4ERFcyxERAREQEREBERAREQEREBERAREQEREBERAREQEREBERBSnD7sTPJJFiVMxzw2Pi5QxrnOaGFz2SWHvdXAnms3p0rKi23eGBkgcdLXa4gHtbuXVWO+5Z/k8n3blzBsbgMNRF64wEgSOvz8kaBV3Mss5ezCdpNerbnJHx1stXKynpoyZpXZGlzmh1zzNvZrO2/eulODfYsYZQtpyQ6VzjJK5t8pkcALNvrlAaAN17X0uqS2cpYocSw5zWBt65jdBqc1wLnfvIXSwXaMstiGK7TXyuTnIi/CVA4tt7h1Nfj6uBpG9oeHv038hl3eZTeZPoqxreHyiuWUkFTUv5skeRp16Scw+ioKu4V8XlvxNPTUjOYzuMkgHg6fYXJmI3rKLddfDGa61G4rtLSU3umohi0vaSRjHEdTSbnuC58xHHauYkVeJzvve8dOeIab7xZtr/QUIfUkdzxQLvhTOue3lm31VDtI7nqpwNzfVlHVd+IcOOGMOWAzVT77oInG3zn5RbrF1r1fw2VjwW0tEyI8z6iXNbr4tgB86qufagDRpaB0MaSPPlasRmLTSvZHE2R73vDGC5GZxNg1rW897c65rVTuhLscPRx159PyV58EfCTNWvmo68t9VMcXsIAZnj980AC3J0N+cOB1sSrOVK7C8EFcKmHEK2YU74yHNjiAdKQLjLI72IuDYjlXBI0V1KyHhqyz2bhERdREREBERAREQEREBERAREQEWJiGLQQNz1EscTfhSPbGPK4hafivDZhMFwJzM4e9hY59+xxsw/SQb2iqOp4a6uUH1DhkpbzSVDuLb3gAD661+v2yxqe/G1tNSMPvYAHuA6nAOP11GaojvXUWLlfDTK59qZg2hqXEgWpZdSba8W62q554Om+tfm5vRZeOI4NE/l1VVU1L9+aR2Rmu/V7nO84WbsDGGse0EEBk4BGoID9CFTcriqnY0cHh67V6Nf8A1LCqq10EtNUMZxjoayKQMvbMWXdlvY2vboW01PCLjtSLx+paOO2+7C63WZC837GhadjET3NDYQTL6oiDA3Uue6waAOckm1lOUPBbjtQRnaynaed72NsOyPM9do1tXYhiuyi7M3M+7cxMRgknB/fDEqicXBLIy7i/rkMHcFFmqw6HSOGNzumV7pz9FoyeZWFh/wC5yzEOrK17jztiZ6HyE/ZW4YXwK4TCBenMrh76Z7337Wghn1VPUmd8qP1NFPBbjz2qKk2ze/1qAPNzYMiY2IHm0a29/IpCh2Mxmq1jo3saTvm9bHbaUi/c1dK0GFwwNywRRxN6I2NjHkaAspdi3TCFWMvVfV6bFDYbwBV8nuqrjhaR7GIOkPYQMjfOVteE/ufcNi1nM05+M/i29wjAP1irORTeaapq2zKAwzYLDqcDiaOnaR74xte/6bwXedajimGfvti00bTaDD6d0bHcwrphcPFt/FhrT1OaOlbttZj7aKimqna8XGS1vwpDpGzvcWjvWFwf7POpKFjJbmokJnncd5nl5T79mjfmo4l8FxHj6eKa2UvYC5vOx+57D1tcHNPWFmqHwa8c9TTncJBOzW/IqMxd/fMmPY4KYQEREBERAREQEREBLrUuFOpq4sMmnoZHRyxWeS1rHExA2kHKabWac1xY8neqFZjVTVQiSpq6yUElpjEr8t+cFrdN1vKo1VRTGcrbVqq7Vq0ukcU2toqb3RUwRnodIwO7m3zHuC1Gu4csPaS2mbUVTv6mE5b+E/L5gVSjY4YhpDEzrlc2/kdcr2p8Sln5EAmmPwKaF7/Tu8ih2kzuh6/0dNHMriFi1/DFiMmlNSQU415VTKZHduRmUtPcVq2I7V4hObVGJvaN2SlYItO0ZXHvBX7h/Bzi1RYikEbSNHVc1vLE3lDvatmw3gIqXe6q4MHOyljy3HhnL9kp++fAzwtHdNX55K+ko6Vrs8kb5Hby+pmOvnZfzr8G1EcZDYBGw9FPEMx+cA0nylXPhnAZhURzSMlqHXveeUnytZlB7wVuOGbPUtN7mghi0t63Gxh7yBcp2ee+XP1mry6IhzxTYZitXYw0VS++5894mm/W/KD9JbBQ8C2LS2M9RT07b6iPNI8DuAv9NXuilFFMdyivE3a99Xspuu4CKSnpJ6ionqKiSKnlkGrY2XZG5w5Ort4+EtL4OfaT4qX7QV/7Z/i2t+RT/cvVBcHTfWT4mX7ahe4Xp0dzvJ+4aPwul/8AMaT76NdKrmjDXWq6c9FfRn+/Yul121wo6Q5vkIiK14BERARF4V1ayGJ80pyxxsc9x6GtBLj5Ag1LaFvq3FKahGsNLaun6C8Etpoj87M8g7w0LdFqvB9RPMD66cWnrZTUuBsSyMgCniv0NiDdDuLnLakERizclRTVA3ZnU7/BmsWHt42ONo8YelS6w8YoOOgki3FzDlPwXjVjvmuDXdy+8MrONhjltbOwOI35SRymnrBuD1hBkoiICIiAiIgIiIPOeBr2OY8Atc0tcDqC0ixB7QVznS8GbYqqCOWolNDPiE1IHxEREvjbZm+4N5WyR7teLuN4V97TYg+KndxPt8jmwwj+tlOVriOdrbl5+Kxyg9s9l/8Asd1PSAiSmjZLAQLv4ymIe0jTV7spF+cuPSjsTk+sI4J8Kp7OZSse7TlTZpzcc9pCWg9gC2yKFrQGsAa0bgAAB3BYWz+MNqqWGqZ7GWJr7b7FwuW9oNx3KQRwREQEREBERBDbZ/i2t+RT/cvVB8HXtB8TL9tXtwgOIwquI0PqGf7pyorg79od4mX7apvcLR0bzvJ5UB/C4R0VtGf79i6ZXL8U+Sdr7Xy1NI626+WZpt5l1Au2tzmkObHQREVrPEREBaptreokp8MbqKiTjJ+qkgLXSA2Omd5jj7HuW1rV9kGcfLUYmdRO8RQX5qWAuaxw6pHmSTsc1Bs4C/URAUXhPIlng6JOOaPiTlxP962bzKUUbiAyTwzcxLoXb7ASWLSbfHja0eMKCSREQEREBERARFi4pXiCGSZwJDGF2Ub3Hma3rcbAdZCCLaPVFeXXvHSNygcxqZm8onrZCQP/AFDuhTyjtn8NdDA1sljM4mSVzdzppDmkI58uYkC+5oaOZSKDTeDv1h1Zhn5JVF0Ysbepqm8sQud9iZG/NC3JahjLfU2L0lX7yqjdQycwzi81Obc5JbKy/WFt6AiIgIiICIiDX+EL8U13yGf7pyo7g+b6wfk8n3hV3cIz7YRXH+xSjysI/WqS4PvaD8nk+8KpvcLS0ZzvL4RUo9cPjab71q6lC5VrpsvGuG9vEuF912vBF11SF21uc0jzY6fL9REVrOEREEDtjUv4ltLC7LPVSCBhFrta4F00g13shbI4fGDRzqYpKVkUbIo2hrGMDGtGgDWiwA7AFDYc3j66WpI5EANLEeYuJa6peOnlCOPqML+lT6AiIgLGxKk42J8YNiRyXb8rwbsdbqcAe5ZKIPGjqM8bX2tmaCRpoSNRpzg6dy9lh0IyvkjJvy+Mb1Nkuej4Yk7rLMQEREBERAULiQ46qhp/eRWqZOgkEinafzgdJ1GAdKl5ZQ1pc4gNAJJJsAALkk8wAUbs/CSx1Q++ed/GkHQtYQBEy3MRGG3Hwi7pQSqIiDX9u8LdPQy8UPX4stRDpc8dTuEkdu0ty/OUpg+JtqKeKoj9hLEyRvSA9ocAesXssxavsQDCaqgOnqeqcYx/Z6i80NuoF0kdubi0G0IiICIiAiIg1rhL/FFd8kk+yqU4PvaD8nk+8KuvhL/FFd8kk+yqW4PR+DO8Q77bv9FTe4WnoznT0+Gv4n7Go8GL7QXVoXJ+LO0qPFRnyOaur2HQdi7a3I6R5kdPl9IiK1nCwMcrzDA57BeQ2ZG07nSyEMjB6szhc8wueZZ6iZG8bWNH8nTtzds8jS1o+bE5x/PN6EGVg+Gtp4I4GkkMbYuPsnuOr3u6XOcS4npcVmIiAiIgIiIMSoaGyMk7Yzv3OsW3t8ZoHzysteNXDnYW89tD0OGrT3EA9y+oJczQ7dcA2O8X5ig9EREBERBFY565xdKNeNcTJ1QR2MlxzhxLI/zt+ZSqjMLbxkklSdQ48XHvFo4yQSL/AAnl5vztDFJoCIiAtbxJnE4nTVAvlqIn0j9TbOwOngJG7TLO384Fsihtr8NdNRyCL25mWeHd7dA4SxjXpcwNPU4oJlFjYbXsnhjnj9hLE2Rt9+V7Q5vmIWSgIiICIiDVOFT8TVvyc+kKneD4fgzvEH7TlcXCp+Jq35OfSFT3B/7md8nP2nKi/wALT0Zzp6NZxfdUeKZ9pi6wi9iOwLk7E91T4oeli6upTdjSfgD0KVrc5pHmR0eqIitZryqqgRsc917NaXG2/QXsOteOF0pZHy/bHEvfrflv1IB6Bo0dTQlU3O9jOYESO3a5TyAejlcr832rLQEREBERAREQFj02jns6HZh2P1+1m8yyF5SCzmnm1ad/PqPOLd6D1REQFhYvM4R5IzaSRwjYeguvd1ri+Voc+3xVmrAibnqHPPsY28W3Xe51nSG3UAxoPhoMuCEMa1jRZrWhoHQALAeReiIgIiICIiCB2WHFcfSHTiKh2Trhm9djsPgtL3xDxJU8oWtvFXQSD2E0bqd/hsBlhPZYTjteFNICIiAiIg0/hdnyYLWG17xNb0ezkY2/dmuqm4PvcjvE/wC4rU4ZvxHWeDH/AIiJVXwfe43eJ/3FRf4Wpozmz0apif8AOfEj0sXV1J7WzwG+gLlDFD7o8SPTGupsAeTSU5JJJp4ySdSSY23JUrW5HSPMjoz0RFazVX8J1LjNMXVuHVT3QXvJFxcT3RAa5m+tkvjGtxqW9YvbUINqto3tD2VkDmkXDmspiD2Hilf6rPbXgqe6Q1mEPbT1DjeSEnLBL8bLYhr+6x36G5NF6Ls0/wCKYifGF1mbUT/liZjwarDju051E8Thu9qhI+rEvyXaXaZv8rAT0cXCD52ALFFRjNO7JVYdO4gezp2F46jdmZp7iOxfX8ZNXCbZqiGxsWz0s2h6DaQ/Z5lndrjaZyrpjyjP3hoxawdUftq9Zy9pejdtNpQLEwHtbT/qK+m7b7Sf2c/Ng/aXg/hYqHaGppndomiPeDHv71hTbdSvFwaUm+91Q37Jc0+VRrxOMif2xHnGX/UraMHhZ4qvSqJ9obI3bzaAi+SgHUQ+48jyF6fw9x5ozPGHBttS4SgDvDlX1XtjO4a1ELB8S1/KA53nUbBPxzt1RUuJ0bGx7i483LcCRr0NJVtFWMq21TEdImfgqw+Co+r7x7LWoeETGJQXMdhhAdlu1lS4XA1sc9jv5l6YPtzjVbOaanioJWsI42fJUNhide4GbjbucLDRoPptjbM8GdbWMb++B9R0YAy0sJtM8b7SvNy0HnG863AOqtzCsJhpomwU8bY4miwa0WHaeck85Op516rFN/Oars9I+Z+PVnYiqxutRPWfhi+pq3+npv0WX/5KKVRet5HjVz5GF287gL2u4mzW95IHelHT5GBt7neToMzibudYaauJPevOTlStb71gznwjcNHkzH6KykBERAREQEREEdj9K59O/i7ca20kd93GROD2A9Rc0A9RKzKSpbJGyRmrXsDgepwBHmK9VG4KzixJBoBHIco/q38tmnMBmcweLQSSIiAiIg0rhm/EdZ4Mf+IiVV8HvuN3if1yKzeHD8SVHhwf4iNVjwd+4n+LPplVF/haejOdPRqWK76jxX62LqbZ33HT/Jovu2rlnE/ZT+KPoaf1LqLZT3BSfJIfumqVrc5pHmR0SqIitZoiIgJZEQY1VhkMvtsUb/DY1/pCxv4NUn5NT/8ARj/ZUkiCObs5SA3FNAD1Qx/sqQDQNy/UQEREBERBUe3+1ON4XMXxtp5qWSXkScS64c7RsctpBZ1gAHbjbmOggv43cf8AyOL9Hm/3VedbRRzRuila18b2lrmuF2uad4IVP7UbBYhQO4zDM1VSX9zPu+WLqY6+Z7OjW40uDvVF+b0RnaymfFdZi1M5Xc46I+Phgx4eyoYnfmZ2/wDur7/jjxz/AMPi/wCnP/uLDj24qKc/hNLVUpG8uikczXrIbbyFZkPCrcfzKTXdIWxOHdJE30lZ8YrFRx0ZeWceubQjCYergrz88p9Mnq3hkxm2uGsv4Mw82Zfo4ZcY58NbbsmH618ScI5I9y0pFt8bqWTvtfRR1Rtm48oUz79WRrfqAhQqxuJ+miJ/Oq6jR1qeKrL7+yabwyYsf+6x9KQelZdDwuYo6+fC2/pAi7fZA3WhVW2dSRyWRx9ZIJ+ubeZQ1Xjjnm1TUOcPgREPJ6rN9bHee4q6i9i6t8Ux6z/HyVYLC0b65+0Lij4Vq9wuMNi3292sOvdGvjA+E+pqq/iIKAOkEYbM5lUHRRgOJaZJBDyct5OTqSXWFyoHZHYqvrmtbIx2H4eBbKNKmVp6C4XaDe+aw37nK4MB2ep6OEQUsbY4xzAauPwnO3ud1lerD9vOc3cvCI99s/nezcR2EbLOc+M+yRREXqeUWscIG2pwymFT6nfOC/Icrmsawn2Je7UgE6XAOumlxfZ1i4nhsdRC+CZofFIwsc084PoPQeY2KDmva7hLxPE4HRmNjaVxu5kLM55Dg4Z3G7hYgHTKFF7ObY+pYjC9rtxaRlBuDcjeQQRmKzcUwmXBcSdTvJ4pxzRyczmEnI881xq1w7eay2KXEIJB69SxPd02bbyEFUXKu6YauDtZxr26sp782jV+PQvY9rGOzvba5a0b7dZPkUhszwnYnh5EbJHPjAFoZwXtDebLchzBb4JA6l+YjikcRLKdkfGEk2Y0BrL9JHR0f/TjbF7JS4nXinBdlvnnk52xg8o9pOjR0kdClR4KcVEzOdU592zd+fw6O4PNsX4nSCpfTug5RaLuDmPLdHOjNgS29xqN4IubFbQsfD6COCJkELQyONgY1o3BrRYBZCteAREQEREBERAREQEREBERAREQLLHqcPikFpI2PF78tjXa9461kIghDsRh35FSfo0H7C+P4A4Z+QUf6PD+yp5EED/AHDPyCj/R4f2Vl0Gy9HA4PgpaeJw3OjhjY76TW3UmiAiIgIiIC8552sa573BrGtLnOcQGhoFySToABzr5qayOMZpHtY3pe4NG6+89QWlbdV+FV1KaafEoomXBPFVMNyRuD2XOdoNjltzA81wFScKm3JxeobDSRXp4HOyyFoD3uNg52Y+wYbCzdL6E62DYB+zGJcSMt3Rhu5kgNgOY26Oi6+sap20WlHiMFVFm0a1sgeL85a5paB4L150u1byLOjb3SZQejQ3VVet3Pdh6bMxlVM5+H5KJDXQDLJG5pvvtoe/nWx7GbZVGGTGamyyRSZTLC7QPDb2s612uGZ1j16g7lDYpXvn5LnMYy98rTe56XHS6yNmaKmkk4uarZTx6Evka9+82swNbqe0gda5Ge+N70TFOWpc4Y3TsifR0vsZt7SYlFnp32kA5cLtJGHrHvm/GGnYdFsirzYd+AUTPwOqpeMcLOllmjEz9x1LiLDdo0Aabrre6TEIpRmikZIOljmvHlaT0K5kshERAREQEREBERAREQEREBERAREQEREBFFY7XVcYAo6Zs7iN75mwNb28lxPcO9VZtLFtZUaMYyFh97SzQRkW6ZHyZ768xt1ILXxjaKlpG56qeKIc2d4aT4LTq7uBVe41+6Ao2EsooZqqTmIBijPeQX/U71VVRwW42XmWSkkkedS574Zie27zc9q+BguMRC3qCcDfyaV9rdfFiy5OfcnRFMz+6cm11u3GPYhdsTo6SPojcGP73kufz81ljM2KrJR+FV87wd442V46ffE31WrzSYk0Evo5mgC5Jp52gDp1CxTtLM32cRGnOC30tVNXaTuaFqcHTxZz1/pv1Jwb0rdXB0h6Xa+m6mIdnaZjcrYmgd9/+O5VUzbR3O09z/wDhZA26PTJ9K/8AnVU27k72hRisJTw5R5f03bEOD+nkuWgAnpb/AJm2PpUHPwU3PJfl+cXDyFt/Oopu2w+HKO0OPokX3/DIf0zh2tl/U5diLkOVV4O5vy/hMUvBNGPbJXO7Af8Aj0qWg4PaJg5bM3hGw85/WtTO1DT/ACzb/G47/RfD8aB1EsHeX3865OvO9KiMLTwxT6xLZMS2eomNJiMeb4GVj794GnetcxKniYAeKjNyRYNDHbt4c3X/APV4OxEn+cQjsNv1LGe6Em76hpPY53nSIqSqqsd+r9mVBWvaLU9ZVU/UJZMv1XC2q2bBuE7GaUAF8dbGPh8p9vDBa6/bmWpshhO58jtPexPP+VSEODPGrKavdpfk08o84aFbFVbx3bWEq+rLpK1MF4f6N5DK2Galeecgyx+UAP8Aq96sLCdoaaqbmpZ4pha54t7XEX+EAbt71zt+9Fe9pa3DK14H9LC5oP0mm6838GmLFwkgw+SCRpuHsnjYR2csW7lbEzO+GZct26eGvPyl06ipjZuPa2nsHsZMwaZamWB5N/6xj89x1uVo4FXVcgIrKZsDgN7JhM13ZyWkd471JQlkREBERAREQEREBERAREQEREH4V8hEQfaFEQaJtv7J/gs9IVMbb+wl+Z6WoiDQkREBF+ogs3ZXc3xLf8qubY7efFtREdbWiIjj4K/URB9IiICIiAiIgIiIP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2054" name="Picture 6" descr="http://1.bp.blogspot.com/_W3JD0fXOG-8/TOyH2iHY3RI/AAAAAAAAA_k/Z_UB4dhCai8/s1600/scale6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2636912"/>
            <a:ext cx="4064708" cy="3528392"/>
          </a:xfrm>
          <a:prstGeom prst="rect">
            <a:avLst/>
          </a:prstGeom>
          <a:noFill/>
        </p:spPr>
      </p:pic>
      <p:sp>
        <p:nvSpPr>
          <p:cNvPr id="7" name="PoljeZBesedilom 6"/>
          <p:cNvSpPr txBox="1"/>
          <p:nvPr/>
        </p:nvSpPr>
        <p:spPr>
          <a:xfrm>
            <a:off x="683568" y="3140968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CONTENT</a:t>
            </a:r>
            <a:endParaRPr lang="en-GB" dirty="0"/>
          </a:p>
        </p:txBody>
      </p:sp>
      <p:sp>
        <p:nvSpPr>
          <p:cNvPr id="8" name="PoljeZBesedilom 7"/>
          <p:cNvSpPr txBox="1"/>
          <p:nvPr/>
        </p:nvSpPr>
        <p:spPr>
          <a:xfrm>
            <a:off x="3635896" y="3861048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LANGUAGE</a:t>
            </a:r>
            <a:endParaRPr lang="en-GB" dirty="0"/>
          </a:p>
        </p:txBody>
      </p:sp>
      <p:sp>
        <p:nvSpPr>
          <p:cNvPr id="9" name="PoljeZBesedilom 8"/>
          <p:cNvSpPr txBox="1"/>
          <p:nvPr/>
        </p:nvSpPr>
        <p:spPr>
          <a:xfrm>
            <a:off x="4355976" y="5805264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CONTENT</a:t>
            </a:r>
            <a:endParaRPr lang="en-GB" dirty="0"/>
          </a:p>
        </p:txBody>
      </p:sp>
      <p:sp>
        <p:nvSpPr>
          <p:cNvPr id="10" name="PoljeZBesedilom 9"/>
          <p:cNvSpPr txBox="1"/>
          <p:nvPr/>
        </p:nvSpPr>
        <p:spPr>
          <a:xfrm>
            <a:off x="7452320" y="5229200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LANGUAGE</a:t>
            </a:r>
            <a:endParaRPr lang="en-GB" dirty="0"/>
          </a:p>
        </p:txBody>
      </p:sp>
      <p:pic>
        <p:nvPicPr>
          <p:cNvPr id="2056" name="Picture 8" descr="https://encrypted-tbn1.gstatic.com/images?q=tbn:ANd9GcTKlqKtHQjPl_OKB3OcLgzWYIhxzcwbcqsU8yKrU8AffhEOttVN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91680" y="4221088"/>
            <a:ext cx="899592" cy="899592"/>
          </a:xfrm>
          <a:prstGeom prst="rect">
            <a:avLst/>
          </a:prstGeom>
          <a:noFill/>
        </p:spPr>
      </p:pic>
      <p:pic>
        <p:nvPicPr>
          <p:cNvPr id="12" name="Picture 8" descr="https://encrypted-tbn1.gstatic.com/images?q=tbn:ANd9GcTKlqKtHQjPl_OKB3OcLgzWYIhxzcwbcqsU8yKrU8AffhEOttVN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100392" y="5958408"/>
            <a:ext cx="899592" cy="8995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850106"/>
          </a:xfrm>
        </p:spPr>
        <p:txBody>
          <a:bodyPr/>
          <a:lstStyle/>
          <a:p>
            <a:r>
              <a:rPr lang="sl-SI" b="1" dirty="0" err="1" smtClean="0">
                <a:solidFill>
                  <a:srgbClr val="7030A0"/>
                </a:solidFill>
              </a:rPr>
              <a:t>What</a:t>
            </a:r>
            <a:r>
              <a:rPr lang="sl-SI" b="1" dirty="0" smtClean="0">
                <a:solidFill>
                  <a:srgbClr val="7030A0"/>
                </a:solidFill>
              </a:rPr>
              <a:t> is CLIL?</a:t>
            </a:r>
            <a:endParaRPr lang="en-GB" b="1" dirty="0">
              <a:solidFill>
                <a:srgbClr val="7030A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23528" y="1124744"/>
            <a:ext cx="8820472" cy="5544616"/>
          </a:xfrm>
        </p:spPr>
        <p:txBody>
          <a:bodyPr>
            <a:normAutofit fontScale="92500"/>
          </a:bodyPr>
          <a:lstStyle/>
          <a:p>
            <a:r>
              <a:rPr lang="en-GB" dirty="0" smtClean="0"/>
              <a:t>The term CLIL was adopted in 1994  within </a:t>
            </a:r>
            <a:r>
              <a:rPr lang="en-GB" b="1" dirty="0" smtClean="0">
                <a:solidFill>
                  <a:srgbClr val="7030A0"/>
                </a:solidFill>
              </a:rPr>
              <a:t>European context</a:t>
            </a:r>
            <a:r>
              <a:rPr lang="en-GB" dirty="0" smtClean="0"/>
              <a:t> to describe and further design </a:t>
            </a:r>
            <a:r>
              <a:rPr lang="en-GB" b="1" dirty="0" smtClean="0">
                <a:solidFill>
                  <a:srgbClr val="7030A0"/>
                </a:solidFill>
              </a:rPr>
              <a:t>good practice </a:t>
            </a:r>
            <a:r>
              <a:rPr lang="en-GB" dirty="0" smtClean="0"/>
              <a:t>as achieved in different types of school environment where teaching and learning take place in an </a:t>
            </a:r>
            <a:r>
              <a:rPr lang="en-GB" b="1" dirty="0" smtClean="0">
                <a:solidFill>
                  <a:srgbClr val="7030A0"/>
                </a:solidFill>
              </a:rPr>
              <a:t>additional language</a:t>
            </a:r>
            <a:r>
              <a:rPr lang="en-GB" dirty="0" smtClean="0"/>
              <a:t>. </a:t>
            </a:r>
          </a:p>
          <a:p>
            <a:r>
              <a:rPr lang="en-GB" dirty="0" smtClean="0"/>
              <a:t>CLIL is </a:t>
            </a:r>
            <a:r>
              <a:rPr lang="en-GB" b="1" dirty="0" smtClean="0">
                <a:solidFill>
                  <a:srgbClr val="C00000"/>
                </a:solidFill>
              </a:rPr>
              <a:t>content-driven</a:t>
            </a:r>
          </a:p>
          <a:p>
            <a:r>
              <a:rPr lang="en-GB" dirty="0" smtClean="0"/>
              <a:t>Involves </a:t>
            </a:r>
            <a:r>
              <a:rPr lang="en-GB" b="1" dirty="0" smtClean="0">
                <a:solidFill>
                  <a:srgbClr val="7030A0"/>
                </a:solidFill>
              </a:rPr>
              <a:t>a </a:t>
            </a:r>
            <a:r>
              <a:rPr lang="en-GB" b="1" dirty="0" smtClean="0">
                <a:solidFill>
                  <a:srgbClr val="C00000"/>
                </a:solidFill>
              </a:rPr>
              <a:t>range</a:t>
            </a:r>
            <a:r>
              <a:rPr lang="en-GB" b="1" dirty="0" smtClean="0">
                <a:solidFill>
                  <a:srgbClr val="7030A0"/>
                </a:solidFill>
              </a:rPr>
              <a:t> of models </a:t>
            </a:r>
            <a:r>
              <a:rPr lang="en-GB" dirty="0" smtClean="0"/>
              <a:t>which can be applied in a variety of ways with diverse types of learner</a:t>
            </a:r>
          </a:p>
          <a:p>
            <a:r>
              <a:rPr lang="en-GB" dirty="0" smtClean="0"/>
              <a:t>Good CLIL practice is realized through </a:t>
            </a:r>
            <a:r>
              <a:rPr lang="en-GB" b="1" dirty="0" smtClean="0">
                <a:solidFill>
                  <a:srgbClr val="7030A0"/>
                </a:solidFill>
              </a:rPr>
              <a:t>methods </a:t>
            </a:r>
            <a:r>
              <a:rPr lang="en-GB" dirty="0" smtClean="0"/>
              <a:t>which provide a </a:t>
            </a:r>
            <a:r>
              <a:rPr lang="en-GB" b="1" dirty="0" smtClean="0">
                <a:solidFill>
                  <a:srgbClr val="7030A0"/>
                </a:solidFill>
              </a:rPr>
              <a:t>more </a:t>
            </a:r>
            <a:r>
              <a:rPr lang="en-GB" b="1" dirty="0" smtClean="0">
                <a:solidFill>
                  <a:srgbClr val="C00000"/>
                </a:solidFill>
              </a:rPr>
              <a:t>holistic </a:t>
            </a:r>
            <a:r>
              <a:rPr lang="en-GB" b="1" dirty="0" smtClean="0">
                <a:solidFill>
                  <a:srgbClr val="7030A0"/>
                </a:solidFill>
              </a:rPr>
              <a:t>educational experience </a:t>
            </a:r>
            <a:r>
              <a:rPr lang="en-GB" dirty="0" smtClean="0"/>
              <a:t>for the learners than may be commonly achievable.</a:t>
            </a:r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579</TotalTime>
  <Words>773</Words>
  <Application>Microsoft Office PowerPoint</Application>
  <PresentationFormat>Diaprojekcija na zaslonu (4:3)</PresentationFormat>
  <Paragraphs>97</Paragraphs>
  <Slides>22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22</vt:i4>
      </vt:variant>
    </vt:vector>
  </HeadingPairs>
  <TitlesOfParts>
    <vt:vector size="26" baseType="lpstr">
      <vt:lpstr>Arial</vt:lpstr>
      <vt:lpstr>Calibri</vt:lpstr>
      <vt:lpstr>Wingdings</vt:lpstr>
      <vt:lpstr>Officeova tema</vt:lpstr>
      <vt:lpstr>An Introduction to CLIL  (Content and Language Integrated Learning)</vt:lpstr>
      <vt:lpstr>What is CLIL?</vt:lpstr>
      <vt:lpstr>What is CLIL?</vt:lpstr>
      <vt:lpstr>What is CLIL?</vt:lpstr>
      <vt:lpstr>SYNERGY</vt:lpstr>
      <vt:lpstr>What is CLIL?</vt:lpstr>
      <vt:lpstr>What is CLIL?</vt:lpstr>
      <vt:lpstr>CLIL can be </vt:lpstr>
      <vt:lpstr>What is CLIL?</vt:lpstr>
      <vt:lpstr>What is CLIL?</vt:lpstr>
      <vt:lpstr>What is CLIL?</vt:lpstr>
      <vt:lpstr>What is CLIL?</vt:lpstr>
      <vt:lpstr>The development of CLIL/The present and future</vt:lpstr>
      <vt:lpstr>Why CLIL? The main reasons for introducing CLIL</vt:lpstr>
      <vt:lpstr>Reactive reasons</vt:lpstr>
      <vt:lpstr>Reactive reasons</vt:lpstr>
      <vt:lpstr>Proactive reasons</vt:lpstr>
      <vt:lpstr>Proactive reasons</vt:lpstr>
      <vt:lpstr>Why is CLIL relevant to contemporary education?</vt:lpstr>
      <vt:lpstr>Why is CLIL relevant to contemporary education?</vt:lpstr>
      <vt:lpstr>Why is CLIL relevant to contemporary education?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Introduction to CLIL</dc:title>
  <dc:creator>karmen</dc:creator>
  <cp:lastModifiedBy>Pižorn, Karmen</cp:lastModifiedBy>
  <cp:revision>36</cp:revision>
  <dcterms:created xsi:type="dcterms:W3CDTF">2013-02-17T08:58:08Z</dcterms:created>
  <dcterms:modified xsi:type="dcterms:W3CDTF">2019-01-30T15:09:44Z</dcterms:modified>
</cp:coreProperties>
</file>