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9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00"/>
    <a:srgbClr val="63035E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162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Kliknite, če želite urediti sloge besedila matrice</a:t>
            </a:r>
          </a:p>
          <a:p>
            <a:pPr lvl="1"/>
            <a:r>
              <a:rPr lang="en-US" noProof="0" smtClean="0"/>
              <a:t>Druga raven</a:t>
            </a:r>
          </a:p>
          <a:p>
            <a:pPr lvl="2"/>
            <a:r>
              <a:rPr lang="en-US" noProof="0" smtClean="0"/>
              <a:t>Tretja raven</a:t>
            </a:r>
          </a:p>
          <a:p>
            <a:pPr lvl="3"/>
            <a:r>
              <a:rPr lang="en-US" noProof="0" smtClean="0"/>
              <a:t>Četrta raven</a:t>
            </a:r>
          </a:p>
          <a:p>
            <a:pPr lvl="4"/>
            <a:r>
              <a:rPr lang="en-US" noProof="0" smtClean="0"/>
              <a:t>Peta raven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7B8C16-7A69-4FDD-973A-7EC44F23C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3C5880-2FB4-401D-8F6F-CD628E402EBD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55492-5A7B-4E9B-8953-17EE832D21B9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6E199E-B833-441C-B93D-05C3E70BC4A3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4FCABE-F82F-464D-A0D6-3FE3DA5268B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D49BB4-C0FB-4EE7-AC5D-D1FE06B8BCF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72722D-65ED-47FA-8C3D-D347841A3E4F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EF1F45-DCBE-4C70-A177-B405985DB878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2F8833-DE35-4643-A2A5-98003CA68EAE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7FEA61-25D1-4796-858C-AF8FB136E1D0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52CDE8-7EA3-4CD4-A9AF-E797650625BF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202544-95C8-4768-A753-48778C727972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620839-F3CE-4019-BC66-D0B977759440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049CED-6446-4C19-AB78-1378FC5E6BB6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378844-B904-4447-B159-239BDD2A2A9B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5588AC-4460-4260-BA49-3420CD226224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4870D8-595B-4149-A1D5-F195FA3C673A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B991AC-0D32-4E30-8B6C-B1FB395774EF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ECFC7D-15D1-4719-B125-7658168604DF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AAB975-6181-4C53-98AF-3C67F9BF4D7B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7EA38F-9FBA-4495-8E56-80FAF6D3BDD4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5E99E0-1CBD-4CB5-9D9F-43B13DA7F3D6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33B076-A409-42A0-ACFF-E3EAA0F3F425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98AC35-1BBF-42FA-AE15-6E78AAAEC41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C71177-092A-48E2-BFD9-F27E79F1CB2F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91639B-6FD6-4C0C-AA02-747CE918D90F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E7FC15-7D48-49E5-A551-DF46EE370BCC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E6D5CB-19DD-4F00-96EC-4F12CC0DB958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4985B7-D7D1-4876-9378-DACC4FCAFC96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D0BDC2-5B2D-4B10-9440-4B6872375EE8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F0F67F-ED6C-48E4-9E4C-C69E3D60764D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A7E67D-8878-4ADC-9BF7-CCD6846C8F62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3DB4B7-B228-4B59-99AC-6AE9684FA0C2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DAB899-0B23-4610-B71E-D11CF8920990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AB549F-FE32-4F33-8D3F-FB4DB6C040D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135225-FB27-4EEA-B7AC-825FE3E3C083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F83225-182B-4CA2-A1D9-32B5AF4D99F1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7AB589-440E-4D08-BB22-2116A7EA1DD2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7A1105-62F6-4388-AB00-5752D39E6FA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6DEEFD-134D-4CC3-8153-554699234BD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BF9C58-CA08-4F0F-9777-FB2843E93DE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39E8F0-ACE9-4340-B3EB-3A2D07B6907E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D828CC-D9B8-4CD4-BA57-567CBB2EA2EA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8C397-A312-4ECB-B8EC-E61C807D0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04604-3FA6-4C87-9AD7-F682F87D8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1BBD8-A72E-46AE-9683-7AA4F47AB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6DE95-6305-4B10-A719-14F1288CB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F1864-1C16-48F1-88A0-66B20BFE8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820AF-D118-445B-9B97-1D7FB9757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D4A65-437D-44BC-B44C-036FD125F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C137D-76B5-4115-8F25-C53D2A2E0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287AB-A7F6-4EB3-8388-6810E5706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06122-86A3-4512-8C83-74794C1D4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B6D5E-8248-4887-B089-76FD32FE0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B3C6449-89FE-4CF6-87EA-C237E31C9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6.xml"/><Relationship Id="rId18" Type="http://schemas.openxmlformats.org/officeDocument/2006/relationships/slide" Target="slide36.xml"/><Relationship Id="rId3" Type="http://schemas.openxmlformats.org/officeDocument/2006/relationships/slide" Target="slide6.xml"/><Relationship Id="rId21" Type="http://schemas.openxmlformats.org/officeDocument/2006/relationships/slide" Target="slide42.xml"/><Relationship Id="rId7" Type="http://schemas.openxmlformats.org/officeDocument/2006/relationships/slide" Target="slide14.xml"/><Relationship Id="rId12" Type="http://schemas.openxmlformats.org/officeDocument/2006/relationships/slide" Target="slide24.xml"/><Relationship Id="rId17" Type="http://schemas.openxmlformats.org/officeDocument/2006/relationships/slide" Target="slide34.xml"/><Relationship Id="rId2" Type="http://schemas.openxmlformats.org/officeDocument/2006/relationships/notesSlide" Target="../notesSlides/notesSlide2.xml"/><Relationship Id="rId16" Type="http://schemas.openxmlformats.org/officeDocument/2006/relationships/slide" Target="slide32.xml"/><Relationship Id="rId20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22.xml"/><Relationship Id="rId5" Type="http://schemas.openxmlformats.org/officeDocument/2006/relationships/slide" Target="slide10.xml"/><Relationship Id="rId15" Type="http://schemas.openxmlformats.org/officeDocument/2006/relationships/slide" Target="slide30.xml"/><Relationship Id="rId10" Type="http://schemas.openxmlformats.org/officeDocument/2006/relationships/slide" Target="slide20.xml"/><Relationship Id="rId19" Type="http://schemas.openxmlformats.org/officeDocument/2006/relationships/slide" Target="slide38.xml"/><Relationship Id="rId4" Type="http://schemas.openxmlformats.org/officeDocument/2006/relationships/slide" Target="slide8.xml"/><Relationship Id="rId9" Type="http://schemas.openxmlformats.org/officeDocument/2006/relationships/slide" Target="slide18.xml"/><Relationship Id="rId14" Type="http://schemas.openxmlformats.org/officeDocument/2006/relationships/slide" Target="slide2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714750"/>
            <a:ext cx="8534400" cy="1219200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6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urlz MT" pitchFamily="82" charset="0"/>
              </a:rPr>
              <a:t>GLASBILA-KVIZ</a:t>
            </a:r>
            <a:endParaRPr lang="en-US" sz="6000" b="1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urlz MT" pitchFamily="8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4. VPRAŠANJE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00150"/>
            <a:ext cx="8686800" cy="3810000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Naštej šest tolkal z nedoločljivo tonsko višino.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1747" name="Picture 2" descr="http://www.musik-schmidt.de/images/product_images/popup_images/Sonor-GTR10Triang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3714750"/>
            <a:ext cx="1146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http://igrace.populi.si/wp-content/uploads/2011/04/Ropotulje-1_152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714750"/>
            <a:ext cx="12239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 descr="http://www.stoksdidactic.com/media/catalog/product/cache/2/image/1307.4712643678x1000/9df78eab33525d08d6e5fb8d27136e95/7/1/7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00588" y="3714750"/>
            <a:ext cx="131921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Strgalo, ropotulja, triangel, palčki, čineli, boben…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3795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5. VPRAŠANJE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382000" cy="3733800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Naštej šest tolkal z določljivo tonsko višino.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en-US" sz="5400" dirty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35843" name="Picture 2" descr="http://www.vvve.hu/files/zenetar/Vibraf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409950"/>
            <a:ext cx="20875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Slika 5" descr="http://www.music.vt.edu/musicdictionary/textt/images/Timpan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3409950"/>
            <a:ext cx="2362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il_fi" descr="http://www.riveramusica.com/includes/marimba_yamaha_ym40_3_octavas_Rv4.jpg?i=../imagenes/productos/grandes/80063094504010.jpg&amp;m=../imagenes/productos/grandes/superposicion.png&amp;nombreImg=marimba_yamaha_ym40_3_octavas_Rv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371475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sl-SI" sz="5400" b="1" dirty="0" err="1" smtClean="0">
                <a:solidFill>
                  <a:schemeClr val="accent2">
                    <a:lumMod val="50000"/>
                  </a:schemeClr>
                </a:solidFill>
              </a:rPr>
              <a:t>Marimba</a:t>
            </a: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, pavke, vibrafon, čelesta, cevasti zvonovi, </a:t>
            </a:r>
            <a:r>
              <a:rPr lang="sl-SI" sz="5400" b="1" dirty="0" err="1" smtClean="0">
                <a:solidFill>
                  <a:schemeClr val="accent2">
                    <a:lumMod val="50000"/>
                  </a:schemeClr>
                </a:solidFill>
              </a:rPr>
              <a:t>metalofon</a:t>
            </a: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…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en-US" sz="5400" dirty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37891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6. VPRAŠANJE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Poimenuj glasbilo na risbi. Uvrsti ga v skupino glasbil po praktični razdelitvi. 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en-US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9939" name="Slika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257550"/>
            <a:ext cx="22860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Violina, godalo. 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1987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7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Poimenuj glasbilo na risbi. Uvrsti ga v skupino glasbil po praktični razdelitvi. </a:t>
            </a:r>
          </a:p>
          <a:p>
            <a:pPr eaLnBrk="1" hangingPunct="1">
              <a:buFontTx/>
              <a:buNone/>
              <a:defRPr/>
            </a:pPr>
            <a:endParaRPr lang="en-US" sz="5400" dirty="0" smtClean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</a:p>
        </p:txBody>
      </p:sp>
      <p:pic>
        <p:nvPicPr>
          <p:cNvPr id="44035" name="Slika 4" descr="C:\Documents and Settings\Robi\My Documents\TANJA\GVZ\6. RAZRED\PIHALA - RISBE\FAGO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2800350"/>
            <a:ext cx="1477963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Fagot, pihalo.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6083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8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sl-SI" sz="4800" b="1" dirty="0" smtClean="0">
                <a:solidFill>
                  <a:schemeClr val="accent2">
                    <a:lumMod val="50000"/>
                  </a:schemeClr>
                </a:solidFill>
              </a:rPr>
              <a:t>Poimenuj dele pihala, ki jih kažejo puščice.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en-US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8131" name="Slika 4" descr="C:\Documents and Settings\Robi\My Documents\TANJA\GVZ\6. RAZRED\PIHALA - RISBE\KLARINE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962150"/>
            <a:ext cx="990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Raven puščični konektor 6"/>
          <p:cNvCxnSpPr/>
          <p:nvPr/>
        </p:nvCxnSpPr>
        <p:spPr>
          <a:xfrm>
            <a:off x="6019800" y="2114550"/>
            <a:ext cx="1524000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uščični konektor 7"/>
          <p:cNvCxnSpPr/>
          <p:nvPr/>
        </p:nvCxnSpPr>
        <p:spPr>
          <a:xfrm>
            <a:off x="5943600" y="3486150"/>
            <a:ext cx="1524000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uščični konektor 8"/>
          <p:cNvCxnSpPr/>
          <p:nvPr/>
        </p:nvCxnSpPr>
        <p:spPr>
          <a:xfrm>
            <a:off x="6096000" y="4705350"/>
            <a:ext cx="1524000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Ustnik, cev z luknjicami in zaklopkami, odmevnik.</a:t>
            </a:r>
          </a:p>
        </p:txBody>
      </p:sp>
      <p:pic>
        <p:nvPicPr>
          <p:cNvPr id="50179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NAMIG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mtClean="0"/>
              <a:t>Nastavi “diaprojekcijo iz trenutnega diapozitiva”, pomikaj se s tipko navzdol, ter  se preizkusi v znanju.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9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Pravokotnik 4"/>
          <p:cNvSpPr/>
          <p:nvPr/>
        </p:nvSpPr>
        <p:spPr>
          <a:xfrm>
            <a:off x="762000" y="1276350"/>
            <a:ext cx="7848600" cy="300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5400" b="1" dirty="0">
                <a:solidFill>
                  <a:schemeClr val="accent2">
                    <a:lumMod val="50000"/>
                  </a:schemeClr>
                </a:solidFill>
              </a:rPr>
              <a:t>Poimenuj dele trobila, ki jih kažejo puščice.</a:t>
            </a:r>
          </a:p>
          <a:p>
            <a:pPr>
              <a:spcBef>
                <a:spcPct val="50000"/>
              </a:spcBef>
              <a:defRPr/>
            </a:pPr>
            <a:endParaRPr lang="sl-SI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2228" name="Slika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44558">
            <a:off x="3273425" y="2922588"/>
            <a:ext cx="2506663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Raven puščični konektor 7"/>
          <p:cNvCxnSpPr/>
          <p:nvPr/>
        </p:nvCxnSpPr>
        <p:spPr>
          <a:xfrm flipH="1">
            <a:off x="2209800" y="2952750"/>
            <a:ext cx="121920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konektor 9"/>
          <p:cNvCxnSpPr/>
          <p:nvPr/>
        </p:nvCxnSpPr>
        <p:spPr>
          <a:xfrm flipH="1">
            <a:off x="4114800" y="4857750"/>
            <a:ext cx="121920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uščični konektor 10"/>
          <p:cNvCxnSpPr/>
          <p:nvPr/>
        </p:nvCxnSpPr>
        <p:spPr>
          <a:xfrm flipH="1">
            <a:off x="2819400" y="3714750"/>
            <a:ext cx="121920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sl-SI" sz="5400" b="1" smtClean="0">
                <a:solidFill>
                  <a:srgbClr val="002060"/>
                </a:solidFill>
              </a:rPr>
              <a:t>Ustnik, cev z ventili in tipkami ventilov, odmevnik.</a:t>
            </a:r>
            <a:endParaRPr lang="en-US" sz="5400" b="1" smtClean="0">
              <a:solidFill>
                <a:srgbClr val="002060"/>
              </a:solidFill>
            </a:endParaRPr>
          </a:p>
        </p:txBody>
      </p:sp>
      <p:pic>
        <p:nvPicPr>
          <p:cNvPr id="54275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10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229600" cy="35814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Kako imenujemo glasbenika, ki igra na rog?</a:t>
            </a:r>
          </a:p>
          <a:p>
            <a:pPr eaLnBrk="1" hangingPunct="1">
              <a:buFontTx/>
              <a:buNone/>
              <a:defRPr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Navedi dve poimenovanji.</a:t>
            </a:r>
            <a:endParaRPr lang="en-US" sz="4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6323" name="il_fi" descr="http://www.mediaspeed.net/dinamic/medium/00000168/1685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1962150"/>
            <a:ext cx="15875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Rogist ali hornist.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8371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11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00150"/>
            <a:ext cx="9144000" cy="39433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Kako imenujemo glasbenika, ki igra na orgle?</a:t>
            </a:r>
          </a:p>
          <a:p>
            <a:pPr eaLnBrk="1" hangingPunct="1">
              <a:buFontTx/>
              <a:buNone/>
              <a:defRPr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Navedi tri poimenovanja.</a:t>
            </a:r>
            <a:endParaRPr lang="en-US" sz="4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5400" dirty="0" smtClean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60419" name="il_fi" descr="http://upload.wikimedia.org/wikipedia/en/7/7f/John_Walker_%28organist%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2571750"/>
            <a:ext cx="1628775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3940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Orglavec, organist, orglar.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2467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12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Koliko strun ima klasična kitara?</a:t>
            </a:r>
          </a:p>
          <a:p>
            <a:pPr eaLnBrk="1" hangingPunct="1">
              <a:buFontTx/>
              <a:buNone/>
              <a:defRPr/>
            </a:pPr>
            <a:r>
              <a:rPr lang="sl-SI" sz="5400" b="1" dirty="0" smtClean="0">
                <a:solidFill>
                  <a:srgbClr val="C00000"/>
                </a:solidFill>
              </a:rPr>
              <a:t>4, 6, 8?</a:t>
            </a:r>
            <a:endParaRPr lang="en-US" sz="5400" b="1" dirty="0" smtClean="0">
              <a:solidFill>
                <a:srgbClr val="C00000"/>
              </a:solidFill>
            </a:endParaRPr>
          </a:p>
        </p:txBody>
      </p:sp>
      <p:pic>
        <p:nvPicPr>
          <p:cNvPr id="64515" name="il_fi" descr="http://images04.olx.si/ui/4/48/77/65794177_1-Slike-Kitara-akusticna-kitara-klasicna-kita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1276350"/>
            <a:ext cx="152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23950"/>
            <a:ext cx="8229600" cy="33940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Po navadi ima 6 strun.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6563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13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Koliko strun ima violina?</a:t>
            </a:r>
          </a:p>
          <a:p>
            <a:pPr eaLnBrk="1" hangingPunct="1">
              <a:buFontTx/>
              <a:buNone/>
              <a:defRPr/>
            </a:pPr>
            <a:r>
              <a:rPr lang="sl-SI" sz="5400" b="1" dirty="0" smtClean="0">
                <a:solidFill>
                  <a:srgbClr val="C00000"/>
                </a:solidFill>
              </a:rPr>
              <a:t>4, 6, 8?</a:t>
            </a:r>
            <a:endParaRPr lang="en-US" sz="5400" b="1" dirty="0" smtClean="0">
              <a:solidFill>
                <a:srgbClr val="C00000"/>
              </a:solidFill>
            </a:endParaRPr>
          </a:p>
          <a:p>
            <a:pPr eaLnBrk="1" hangingPunct="1">
              <a:buFontTx/>
              <a:buNone/>
              <a:defRPr/>
            </a:pPr>
            <a:endParaRPr lang="sl-SI" sz="5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endParaRPr lang="sl-SI" sz="5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5400" dirty="0" smtClean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68611" name="il_fi" descr="http://www.encoremusiclessons.com/images/about_page_imgs/violin-l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343150"/>
            <a:ext cx="30210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23950"/>
            <a:ext cx="8229600" cy="33940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Ima štiri strune.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0659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57150"/>
            <a:ext cx="8229600" cy="857250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Izberi vprašanje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4" name="AutoShape 4">
            <a:hlinkClick r:id="" action="ppaction://hlinkshowjump?jump=nextslide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8001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5129" name="AutoShape 9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8001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5130" name="AutoShape 10">
            <a:hlinkClick r:id="rId4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8001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5131" name="AutoShape 11">
            <a:hlinkClick r:id="rId5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8001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5132" name="AutoShape 12">
            <a:hlinkClick r:id="rId6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8001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5133" name="AutoShape 13">
            <a:hlinkClick r:id="rId7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18859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5134" name="AutoShape 14">
            <a:hlinkClick r:id="rId8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18859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5135" name="AutoShape 15">
            <a:hlinkClick r:id="rId9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18859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5136" name="AutoShape 16">
            <a:hlinkClick r:id="rId10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18859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5137" name="AutoShape 17">
            <a:hlinkClick r:id="rId11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18859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5138" name="AutoShape 18">
            <a:hlinkClick r:id="rId12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29146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11</a:t>
            </a:r>
          </a:p>
        </p:txBody>
      </p:sp>
      <p:sp>
        <p:nvSpPr>
          <p:cNvPr id="5139" name="AutoShape 19">
            <a:hlinkClick r:id="rId1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29146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12</a:t>
            </a:r>
          </a:p>
        </p:txBody>
      </p:sp>
      <p:sp>
        <p:nvSpPr>
          <p:cNvPr id="5140" name="AutoShape 20">
            <a:hlinkClick r:id="rId14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29146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13</a:t>
            </a:r>
          </a:p>
        </p:txBody>
      </p:sp>
      <p:sp>
        <p:nvSpPr>
          <p:cNvPr id="5141" name="AutoShape 21">
            <a:hlinkClick r:id="rId15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29146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14</a:t>
            </a:r>
          </a:p>
        </p:txBody>
      </p:sp>
      <p:sp>
        <p:nvSpPr>
          <p:cNvPr id="5142" name="AutoShape 22">
            <a:hlinkClick r:id="rId16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29146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15</a:t>
            </a:r>
          </a:p>
        </p:txBody>
      </p:sp>
      <p:sp>
        <p:nvSpPr>
          <p:cNvPr id="5143" name="AutoShape 23">
            <a:hlinkClick r:id="rId17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40005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16</a:t>
            </a:r>
          </a:p>
        </p:txBody>
      </p:sp>
      <p:sp>
        <p:nvSpPr>
          <p:cNvPr id="5144" name="AutoShape 24">
            <a:hlinkClick r:id="rId18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40005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17</a:t>
            </a:r>
          </a:p>
        </p:txBody>
      </p:sp>
      <p:sp>
        <p:nvSpPr>
          <p:cNvPr id="5145" name="AutoShape 25">
            <a:hlinkClick r:id="rId19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40005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18</a:t>
            </a:r>
          </a:p>
        </p:txBody>
      </p:sp>
      <p:sp>
        <p:nvSpPr>
          <p:cNvPr id="5146" name="AutoShape 26">
            <a:hlinkClick r:id="rId20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40005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19</a:t>
            </a:r>
          </a:p>
        </p:txBody>
      </p:sp>
      <p:sp>
        <p:nvSpPr>
          <p:cNvPr id="5147" name="AutoShape 27">
            <a:hlinkClick r:id="rId21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40005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20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5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5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5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5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5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7"/>
                  </p:tgtEl>
                </p:cond>
              </p:nextCondLst>
            </p:seq>
          </p:childTnLst>
        </p:cTn>
      </p:par>
    </p:tnLst>
    <p:bldLst>
      <p:bldP spid="5124" grpId="0" animBg="1"/>
      <p:bldP spid="5129" grpId="0" animBg="1"/>
      <p:bldP spid="5130" grpId="0" animBg="1"/>
      <p:bldP spid="5131" grpId="0" animBg="1"/>
      <p:bldP spid="5131" grpId="1" animBg="1"/>
      <p:bldP spid="5132" grpId="0" animBg="1"/>
      <p:bldP spid="5133" grpId="0" animBg="1"/>
      <p:bldP spid="5134" grpId="0" animBg="1"/>
      <p:bldP spid="5135" grpId="0" animBg="1"/>
      <p:bldP spid="5136" grpId="0" animBg="1"/>
      <p:bldP spid="5137" grpId="0" animBg="1"/>
      <p:bldP spid="5138" grpId="0" animBg="1"/>
      <p:bldP spid="5139" grpId="0" animBg="1"/>
      <p:bldP spid="5140" grpId="0" animBg="1"/>
      <p:bldP spid="5141" grpId="0" animBg="1"/>
      <p:bldP spid="5142" grpId="0" animBg="1"/>
      <p:bldP spid="5143" grpId="0" animBg="1"/>
      <p:bldP spid="5144" grpId="0" animBg="1"/>
      <p:bldP spid="5145" grpId="0" animBg="1"/>
      <p:bldP spid="5146" grpId="0" animBg="1"/>
      <p:bldP spid="514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14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l-SI" sz="4400" b="1" smtClean="0">
                <a:solidFill>
                  <a:srgbClr val="002060"/>
                </a:solidFill>
              </a:rPr>
              <a:t>Poimenuj obarvana dela klavirske harmonike.</a:t>
            </a:r>
            <a:r>
              <a:rPr lang="en-US" sz="4400" b="1" smtClean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72707" name="Slika 4" descr="C:\Documents and Settings\Robi\My Documents\TANJA\GVZ\6. RAZRED\GLASBILA S TIPKAMI - RISBE\HARMONI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800350"/>
            <a:ext cx="2286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ipsa 5"/>
          <p:cNvSpPr/>
          <p:nvPr/>
        </p:nvSpPr>
        <p:spPr>
          <a:xfrm>
            <a:off x="4267200" y="2800350"/>
            <a:ext cx="533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7" name="Elipsa 6"/>
          <p:cNvSpPr/>
          <p:nvPr/>
        </p:nvSpPr>
        <p:spPr>
          <a:xfrm>
            <a:off x="3124200" y="3181350"/>
            <a:ext cx="533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3940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l-SI" sz="5400" b="1" smtClean="0">
                <a:solidFill>
                  <a:srgbClr val="002060"/>
                </a:solidFill>
              </a:rPr>
              <a:t>Klaviatura </a:t>
            </a:r>
          </a:p>
          <a:p>
            <a:pPr eaLnBrk="1" hangingPunct="1">
              <a:buFontTx/>
              <a:buNone/>
            </a:pPr>
            <a:endParaRPr lang="sl-SI" sz="5400" b="1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sl-SI" sz="5400" b="1" smtClean="0">
                <a:solidFill>
                  <a:srgbClr val="002060"/>
                </a:solidFill>
              </a:rPr>
              <a:t>in meh                . </a:t>
            </a:r>
            <a:endParaRPr lang="en-US" sz="5400" b="1" smtClean="0">
              <a:solidFill>
                <a:srgbClr val="002060"/>
              </a:solidFill>
            </a:endParaRPr>
          </a:p>
        </p:txBody>
      </p:sp>
      <p:pic>
        <p:nvPicPr>
          <p:cNvPr id="74755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Slika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1352550"/>
            <a:ext cx="15240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il_fi" descr="http://servis-harmonik.naspletu.com/slo/pictures/me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2800350"/>
            <a:ext cx="238125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15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VPRAŠANJE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4400" b="1" dirty="0" smtClean="0">
                <a:solidFill>
                  <a:srgbClr val="002060"/>
                </a:solidFill>
              </a:rPr>
              <a:t>Poimenuj obarvana dela violine.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en-US" sz="4400" dirty="0" smtClean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76803" name="il_fi" descr="http://www.school-portal.co.uk/GroupDownloadAttachment.asp?GroupId=882556&amp;AttachmentID=11383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190750"/>
            <a:ext cx="2697163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ipsa 5"/>
          <p:cNvSpPr/>
          <p:nvPr/>
        </p:nvSpPr>
        <p:spPr>
          <a:xfrm>
            <a:off x="3810000" y="1885950"/>
            <a:ext cx="304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7" name="Elipsa 6"/>
          <p:cNvSpPr/>
          <p:nvPr/>
        </p:nvSpPr>
        <p:spPr>
          <a:xfrm>
            <a:off x="5486400" y="3790950"/>
            <a:ext cx="304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Polž z vijaki za uglaševanje</a:t>
            </a:r>
          </a:p>
          <a:p>
            <a:pPr eaLnBrk="1" hangingPunct="1"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in  podbradnik           .</a:t>
            </a:r>
          </a:p>
          <a:p>
            <a:pPr eaLnBrk="1" hangingPunct="1">
              <a:buFontTx/>
              <a:buNone/>
              <a:defRPr/>
            </a:pPr>
            <a:endParaRPr lang="en-US" sz="5400" dirty="0" smtClean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78851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il_fi" descr="http://upload.wikimedia.org/wikipedia/commons/7/70/Polz-viol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112395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il_fi" descr="http://img.rtvslo.si/_up/drown/photos/2011/04/11/35955_violina-2_show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3257550"/>
            <a:ext cx="1609725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16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Izberi dva pojma, ki ustrezata glasbilu na sliki.</a:t>
            </a:r>
          </a:p>
          <a:p>
            <a:pPr eaLnBrk="1" hangingPunct="1">
              <a:buFontTx/>
              <a:buNone/>
              <a:defRPr/>
            </a:pPr>
            <a:r>
              <a:rPr lang="sl-SI" sz="4400" b="1" dirty="0" smtClean="0">
                <a:solidFill>
                  <a:srgbClr val="63035E"/>
                </a:solidFill>
              </a:rPr>
              <a:t>Oboa, saksofon, </a:t>
            </a:r>
          </a:p>
          <a:p>
            <a:pPr eaLnBrk="1" hangingPunct="1">
              <a:buFontTx/>
              <a:buNone/>
              <a:defRPr/>
            </a:pPr>
            <a:r>
              <a:rPr lang="sl-SI" sz="4400" b="1" dirty="0" err="1" smtClean="0">
                <a:solidFill>
                  <a:srgbClr val="63035E"/>
                </a:solidFill>
              </a:rPr>
              <a:t>aerofon</a:t>
            </a:r>
            <a:r>
              <a:rPr lang="sl-SI" sz="4400" b="1" dirty="0" smtClean="0">
                <a:solidFill>
                  <a:srgbClr val="63035E"/>
                </a:solidFill>
              </a:rPr>
              <a:t>, </a:t>
            </a:r>
            <a:r>
              <a:rPr lang="sl-SI" sz="4400" b="1" dirty="0" err="1" smtClean="0">
                <a:solidFill>
                  <a:srgbClr val="63035E"/>
                </a:solidFill>
              </a:rPr>
              <a:t>kordofon</a:t>
            </a:r>
            <a:r>
              <a:rPr lang="sl-SI" sz="4400" b="1" dirty="0" smtClean="0">
                <a:solidFill>
                  <a:srgbClr val="63035E"/>
                </a:solidFill>
              </a:rPr>
              <a:t>.</a:t>
            </a:r>
            <a:endParaRPr lang="en-US" sz="4400" b="1" dirty="0" smtClean="0">
              <a:solidFill>
                <a:srgbClr val="63035E"/>
              </a:solidFill>
            </a:endParaRPr>
          </a:p>
        </p:txBody>
      </p:sp>
      <p:pic>
        <p:nvPicPr>
          <p:cNvPr id="80899" name="il_fi" descr="https://www.eglasbenasola.si/files/pages/gszalec/images/instrumenti/Saxopho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26695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Saksofon, </a:t>
            </a:r>
            <a:r>
              <a:rPr lang="sl-SI" sz="5400" b="1" dirty="0" err="1" smtClean="0">
                <a:solidFill>
                  <a:schemeClr val="accent2">
                    <a:lumMod val="50000"/>
                  </a:schemeClr>
                </a:solidFill>
              </a:rPr>
              <a:t>aerofon</a:t>
            </a: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= </a:t>
            </a:r>
            <a:r>
              <a:rPr lang="sl-SI" sz="5400" b="1" dirty="0" err="1" smtClean="0">
                <a:solidFill>
                  <a:schemeClr val="accent2">
                    <a:lumMod val="50000"/>
                  </a:schemeClr>
                </a:solidFill>
              </a:rPr>
              <a:t>zrakovno</a:t>
            </a: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 glasbilo.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2947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17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Izberi dva pojma, ki ustrezata glasbilu na sliki.</a:t>
            </a:r>
          </a:p>
          <a:p>
            <a:pPr eaLnBrk="1" hangingPunct="1">
              <a:buFontTx/>
              <a:buNone/>
              <a:defRPr/>
            </a:pPr>
            <a:r>
              <a:rPr lang="sl-SI" sz="4400" b="1" dirty="0" err="1" smtClean="0">
                <a:solidFill>
                  <a:srgbClr val="7030A0"/>
                </a:solidFill>
              </a:rPr>
              <a:t>Marimba</a:t>
            </a:r>
            <a:r>
              <a:rPr lang="sl-SI" sz="4400" b="1" dirty="0" smtClean="0">
                <a:solidFill>
                  <a:srgbClr val="7030A0"/>
                </a:solidFill>
              </a:rPr>
              <a:t>,vibrafon, </a:t>
            </a:r>
          </a:p>
          <a:p>
            <a:pPr eaLnBrk="1" hangingPunct="1">
              <a:buFontTx/>
              <a:buNone/>
              <a:defRPr/>
            </a:pPr>
            <a:r>
              <a:rPr lang="sl-SI" sz="4400" b="1" dirty="0" err="1" smtClean="0">
                <a:solidFill>
                  <a:srgbClr val="7030A0"/>
                </a:solidFill>
              </a:rPr>
              <a:t>membranofon</a:t>
            </a:r>
            <a:r>
              <a:rPr lang="sl-SI" sz="4400" b="1" dirty="0" smtClean="0">
                <a:solidFill>
                  <a:srgbClr val="7030A0"/>
                </a:solidFill>
              </a:rPr>
              <a:t>, </a:t>
            </a:r>
          </a:p>
          <a:p>
            <a:pPr eaLnBrk="1" hangingPunct="1">
              <a:buFontTx/>
              <a:buNone/>
              <a:defRPr/>
            </a:pPr>
            <a:r>
              <a:rPr lang="sl-SI" sz="4400" b="1" dirty="0" err="1" smtClean="0">
                <a:solidFill>
                  <a:srgbClr val="7030A0"/>
                </a:solidFill>
              </a:rPr>
              <a:t>idiofon</a:t>
            </a:r>
            <a:r>
              <a:rPr lang="sl-SI" sz="4400" b="1" dirty="0" smtClean="0">
                <a:solidFill>
                  <a:srgbClr val="7030A0"/>
                </a:solidFill>
              </a:rPr>
              <a:t>.</a:t>
            </a:r>
          </a:p>
          <a:p>
            <a:pPr eaLnBrk="1" hangingPunct="1">
              <a:buFontTx/>
              <a:buNone/>
              <a:defRPr/>
            </a:pPr>
            <a:endParaRPr lang="en-US" sz="4400" dirty="0" smtClean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84995" name="il_fi" descr="http://www.vvve.hu/files/zenetar/Vibraf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647950"/>
            <a:ext cx="30289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Vibrafon, </a:t>
            </a:r>
            <a:r>
              <a:rPr lang="sl-SI" sz="5400" b="1" dirty="0" err="1" smtClean="0">
                <a:solidFill>
                  <a:schemeClr val="accent2">
                    <a:lumMod val="50000"/>
                  </a:schemeClr>
                </a:solidFill>
              </a:rPr>
              <a:t>idiofon</a:t>
            </a: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=</a:t>
            </a:r>
            <a:r>
              <a:rPr lang="sl-SI" sz="5400" b="1" dirty="0" err="1" smtClean="0">
                <a:solidFill>
                  <a:schemeClr val="accent2">
                    <a:lumMod val="50000"/>
                  </a:schemeClr>
                </a:solidFill>
              </a:rPr>
              <a:t>samozvočnik</a:t>
            </a: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7043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18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Kako se imenuje glasbeni sestav na sliki?</a:t>
            </a:r>
            <a:endParaRPr lang="en-US" sz="4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9091" name="il_fi" descr="http://arhiv.nd-mb.si/nd/Pihalni_kvintet_G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495550"/>
            <a:ext cx="4360863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Pihalni kvintet.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1139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1. VPRAŠANJE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sl-SI" sz="6000" b="1" dirty="0" smtClean="0">
                <a:solidFill>
                  <a:schemeClr val="accent2">
                    <a:lumMod val="50000"/>
                  </a:schemeClr>
                </a:solidFill>
              </a:rPr>
              <a:t>Navedi praktično razdelitev glasbil.</a:t>
            </a:r>
            <a:endParaRPr lang="en-US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19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Poimenuj glasbilo na sliki.</a:t>
            </a:r>
          </a:p>
        </p:txBody>
      </p:sp>
      <p:pic>
        <p:nvPicPr>
          <p:cNvPr id="93187" name="il_fi" descr="http://www.glasbeniatelje.com/img/products/5155_im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885950"/>
            <a:ext cx="428625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5400" b="1" dirty="0" err="1" smtClean="0">
                <a:solidFill>
                  <a:schemeClr val="accent2">
                    <a:lumMod val="50000"/>
                  </a:schemeClr>
                </a:solidFill>
              </a:rPr>
              <a:t>Metalofon</a:t>
            </a: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5235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20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4800" b="1" dirty="0" smtClean="0">
                <a:solidFill>
                  <a:schemeClr val="accent2">
                    <a:lumMod val="50000"/>
                  </a:schemeClr>
                </a:solidFill>
              </a:rPr>
              <a:t>Poimenuj glasbilo na sliki.</a:t>
            </a:r>
          </a:p>
          <a:p>
            <a:pPr eaLnBrk="1" hangingPunct="1">
              <a:buFontTx/>
              <a:buNone/>
              <a:defRPr/>
            </a:pPr>
            <a:endParaRPr lang="en-US" sz="4800" dirty="0" smtClean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97283" name="il_fi" descr="http://www.musicmax.si/media/artikli/0001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190750"/>
            <a:ext cx="3852863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Ksilofon.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9331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 Pihala, trobila, tolkala, brenkala, godala, glasbila s tipkami.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1507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2. VPRAŠANJE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Naštej štiri brenkala.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3555" name="Picture 2" descr="http://www2.arnes.si/%7Erhrast1/CIT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3638550"/>
            <a:ext cx="23526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Kitara, harfa, citre, tamburica.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5603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3. VPRAŠANJE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229600" cy="3394075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Navedi štiri glasbila s tipkami.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7651" name="Picture 2" descr="http://images01.olx.si/ui/11/53/00/1313504940_162385300_1-Slike--KLAVIR-YAMAHA-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266950"/>
            <a:ext cx="3505200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Klavir, orgle, harmonika, sintetizator.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9699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AA"/>
      </a:accent5>
      <a:accent6>
        <a:srgbClr val="2D2D8A"/>
      </a:accent6>
      <a:hlink>
        <a:srgbClr val="FFFF00"/>
      </a:hlink>
      <a:folHlink>
        <a:srgbClr val="9900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FFAA"/>
        </a:accent5>
        <a:accent6>
          <a:srgbClr val="2D2D8A"/>
        </a:accent6>
        <a:hlink>
          <a:srgbClr val="FFFF00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423</Words>
  <Application>Microsoft Office PowerPoint</Application>
  <PresentationFormat>On-screen Show (16:9)</PresentationFormat>
  <Paragraphs>162</Paragraphs>
  <Slides>43</Slides>
  <Notes>42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Predloga načrta</vt:lpstr>
      </vt:variant>
      <vt:variant>
        <vt:i4>1</vt:i4>
      </vt:variant>
      <vt:variant>
        <vt:lpstr>Naslovi diapozitivov</vt:lpstr>
      </vt:variant>
      <vt:variant>
        <vt:i4>43</vt:i4>
      </vt:variant>
    </vt:vector>
  </HeadingPairs>
  <TitlesOfParts>
    <vt:vector size="47" baseType="lpstr">
      <vt:lpstr>Arial</vt:lpstr>
      <vt:lpstr>Curlz MT</vt:lpstr>
      <vt:lpstr>Candara</vt:lpstr>
      <vt:lpstr>Default Design</vt:lpstr>
      <vt:lpstr>GLASBILA-KVIZ</vt:lpstr>
      <vt:lpstr>NAMIG</vt:lpstr>
      <vt:lpstr>Izberi vprašanje</vt:lpstr>
      <vt:lpstr>1. VPRAŠANJE</vt:lpstr>
      <vt:lpstr>IN ODGOVOR JE…</vt:lpstr>
      <vt:lpstr>2. VPRAŠANJE</vt:lpstr>
      <vt:lpstr>IN ODGOVOR JE… </vt:lpstr>
      <vt:lpstr>3. VPRAŠANJE</vt:lpstr>
      <vt:lpstr>IN ODGOVOR JE…</vt:lpstr>
      <vt:lpstr>4. VPRAŠANJE</vt:lpstr>
      <vt:lpstr>IN ODGOVOR JE…</vt:lpstr>
      <vt:lpstr>5. VPRAŠANJE</vt:lpstr>
      <vt:lpstr>IN ODGOVOR JE…</vt:lpstr>
      <vt:lpstr>6. VPRAŠANJE</vt:lpstr>
      <vt:lpstr>IN ODGOVOR JE…</vt:lpstr>
      <vt:lpstr>7. VPRAŠANJE</vt:lpstr>
      <vt:lpstr>IN ODGOVOR JE…</vt:lpstr>
      <vt:lpstr>8. VPRAŠANJE</vt:lpstr>
      <vt:lpstr>IN ODGOVOR JE…</vt:lpstr>
      <vt:lpstr>9. VPRAŠANJE</vt:lpstr>
      <vt:lpstr>IN ODGOVOR JE…</vt:lpstr>
      <vt:lpstr>10. VPRAŠANJE</vt:lpstr>
      <vt:lpstr>IN ODGOVOR JE…</vt:lpstr>
      <vt:lpstr>11.  VPRAŠANJE</vt:lpstr>
      <vt:lpstr>IN ODGOVOR JE…</vt:lpstr>
      <vt:lpstr>12. VPRAŠANJE</vt:lpstr>
      <vt:lpstr>IN ODGOVOR JE…</vt:lpstr>
      <vt:lpstr>13. VPRAŠANJE</vt:lpstr>
      <vt:lpstr>IN ODGOVOR JE…</vt:lpstr>
      <vt:lpstr>14. VPRAŠANJE</vt:lpstr>
      <vt:lpstr>IN ODGOVOR JE…</vt:lpstr>
      <vt:lpstr>15. VPRAŠANJE</vt:lpstr>
      <vt:lpstr>IN ODGOVOR JE…</vt:lpstr>
      <vt:lpstr>16. VPRAŠANJE</vt:lpstr>
      <vt:lpstr>IN ODGOVOR JE…</vt:lpstr>
      <vt:lpstr>17.VPRAŠANJE</vt:lpstr>
      <vt:lpstr>IN ODGOVOR JE…</vt:lpstr>
      <vt:lpstr>18. VPRAŠANJE</vt:lpstr>
      <vt:lpstr>IN ODGOVOR JE…</vt:lpstr>
      <vt:lpstr>19. VPRAŠANJE</vt:lpstr>
      <vt:lpstr>IN ODGOVOR JE…</vt:lpstr>
      <vt:lpstr>20. VPRAŠANJE</vt:lpstr>
      <vt:lpstr>IN ODGOVOR JE…</vt:lpstr>
    </vt:vector>
  </TitlesOfParts>
  <Company>Teachnology,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KVIZ INŠTRUMENTALNA GLASBA</dc:title>
  <cp:lastModifiedBy>doma</cp:lastModifiedBy>
  <cp:revision>92</cp:revision>
  <dcterms:created xsi:type="dcterms:W3CDTF">2005-07-07T00:08:32Z</dcterms:created>
  <dcterms:modified xsi:type="dcterms:W3CDTF">2020-05-25T14:55:30Z</dcterms:modified>
</cp:coreProperties>
</file>