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8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57" r:id="rId29"/>
    <p:sldId id="288" r:id="rId3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2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496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954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8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633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10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904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56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255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31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619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442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08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361" y="2130281"/>
            <a:ext cx="9833343" cy="2387600"/>
          </a:xfrm>
        </p:spPr>
        <p:txBody>
          <a:bodyPr>
            <a:normAutofit/>
          </a:bodyPr>
          <a:lstStyle/>
          <a:p>
            <a:pPr algn="l"/>
            <a:r>
              <a:rPr lang="sl-SI" sz="5400" b="1">
                <a:solidFill>
                  <a:srgbClr val="7030A0"/>
                </a:solidFill>
                <a:latin typeface="Arial Black" panose="020B0A04020102020204" pitchFamily="34" charset="0"/>
              </a:rPr>
              <a:t>PAN 7. </a:t>
            </a:r>
            <a:r>
              <a:rPr lang="sl-SI" sz="5400" b="1" dirty="0">
                <a:solidFill>
                  <a:srgbClr val="7030A0"/>
                </a:solidFill>
                <a:latin typeface="Arial Black" panose="020B0A04020102020204" pitchFamily="34" charset="0"/>
              </a:rPr>
              <a:t>vaje</a:t>
            </a:r>
            <a:endParaRPr lang="sl-SI" sz="44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14361" y="4517881"/>
            <a:ext cx="9833343" cy="1882919"/>
          </a:xfrm>
        </p:spPr>
        <p:txBody>
          <a:bodyPr/>
          <a:lstStyle/>
          <a:p>
            <a:pPr algn="l"/>
            <a:r>
              <a:rPr lang="sl-SI" dirty="0"/>
              <a:t>mag. Vesna Loborec</a:t>
            </a:r>
          </a:p>
        </p:txBody>
      </p:sp>
    </p:spTree>
    <p:extLst>
      <p:ext uri="{BB962C8B-B14F-4D97-AF65-F5344CB8AC3E}">
        <p14:creationId xmlns:p14="http://schemas.microsoft.com/office/powerpoint/2010/main" val="4147643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388B7D-7244-49F9-8AF4-32E02BA3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🇳🇱 Amsterdam – </a:t>
            </a:r>
            <a:r>
              <a:rPr lang="en-US" b="1" dirty="0">
                <a:solidFill>
                  <a:srgbClr val="7030A0"/>
                </a:solidFill>
              </a:rPr>
              <a:t>“Stay Away” </a:t>
            </a:r>
            <a:r>
              <a:rPr lang="en-US" b="1" dirty="0" err="1">
                <a:solidFill>
                  <a:srgbClr val="7030A0"/>
                </a:solidFill>
              </a:rPr>
              <a:t>kampanja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8DD56C3-039C-4B3C-A667-FA540FFE8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68" y="1377725"/>
            <a:ext cx="3161356" cy="17180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A429EC8-0966-42C7-A742-9DC3FAFBF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624" y="1377725"/>
            <a:ext cx="3500471" cy="171800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C2F8525-27E8-4D40-B174-230EACDA4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095" y="1377724"/>
            <a:ext cx="3817136" cy="171800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D0088FD-2F2F-4FB8-A277-F3B973D00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68" y="3349165"/>
            <a:ext cx="7388445" cy="314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98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053DF7-94AB-4B9C-8076-5F776E6B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🇸🇮 Ljubljana – </a:t>
            </a:r>
            <a:r>
              <a:rPr lang="sl-SI" b="1" dirty="0">
                <a:solidFill>
                  <a:srgbClr val="7030A0"/>
                </a:solidFill>
              </a:rPr>
              <a:t>zelena destinacija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8B3CDD6-36FD-4019-891A-217557819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923" y="1402696"/>
            <a:ext cx="4010711" cy="202630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FCD21C1-54ED-4705-8369-CBDEB574C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53" y="1402696"/>
            <a:ext cx="3633588" cy="207294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E79BE80-1790-4F77-A0CC-634A65E2B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989" y="1402696"/>
            <a:ext cx="3647347" cy="202630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227F61E-4523-46B5-A9BC-0A7B8B729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28" y="3429000"/>
            <a:ext cx="7729665" cy="31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98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AED82E-4F0A-48AD-83EA-41396A0D0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41" y="266513"/>
            <a:ext cx="11806517" cy="1325563"/>
          </a:xfrm>
        </p:spPr>
        <p:txBody>
          <a:bodyPr/>
          <a:lstStyle/>
          <a:p>
            <a:r>
              <a:rPr lang="sl-SI" dirty="0"/>
              <a:t>Costa </a:t>
            </a:r>
            <a:r>
              <a:rPr lang="sl-SI" dirty="0" err="1"/>
              <a:t>Rica</a:t>
            </a:r>
            <a:r>
              <a:rPr lang="sl-SI" dirty="0"/>
              <a:t> –</a:t>
            </a:r>
            <a:r>
              <a:rPr lang="sl-SI" dirty="0">
                <a:solidFill>
                  <a:srgbClr val="7030A0"/>
                </a:solidFill>
              </a:rPr>
              <a:t> </a:t>
            </a:r>
            <a:r>
              <a:rPr lang="sl-SI" b="1" dirty="0">
                <a:solidFill>
                  <a:srgbClr val="7030A0"/>
                </a:solidFill>
              </a:rPr>
              <a:t>plačevanje za ekosistemske storitve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3346597-5D86-4B2F-8B59-F87FC063A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746" y="1341064"/>
            <a:ext cx="3121042" cy="216900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114818B-A3F7-4B34-9500-B0C0CEC1A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88" y="1341064"/>
            <a:ext cx="4019767" cy="216413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2EBDB5B-4652-4A12-8523-13AE72448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555" y="1341064"/>
            <a:ext cx="2711260" cy="216413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ACCABF1-8FC4-4912-ADAD-44F8769F4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58" y="3505200"/>
            <a:ext cx="6838095" cy="32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3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84D449-118B-4F35-85B8-F354E9419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Singapore</a:t>
            </a:r>
            <a:r>
              <a:rPr lang="sl-SI" dirty="0"/>
              <a:t> – </a:t>
            </a:r>
            <a:r>
              <a:rPr lang="sl-SI" b="1" dirty="0">
                <a:solidFill>
                  <a:srgbClr val="7030A0"/>
                </a:solidFill>
              </a:rPr>
              <a:t>“Smart </a:t>
            </a:r>
            <a:r>
              <a:rPr lang="sl-SI" b="1" dirty="0" err="1">
                <a:solidFill>
                  <a:srgbClr val="7030A0"/>
                </a:solidFill>
              </a:rPr>
              <a:t>Tourism</a:t>
            </a:r>
            <a:r>
              <a:rPr lang="sl-SI" b="1" dirty="0">
                <a:solidFill>
                  <a:srgbClr val="7030A0"/>
                </a:solidFill>
              </a:rPr>
              <a:t> + AI”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FA5079C-698A-41DF-9146-63F4D19C1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4353"/>
            <a:ext cx="3275480" cy="24566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835D9E9-57E3-4BE8-A4F9-98BFC70C7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500" y="1434353"/>
            <a:ext cx="4053632" cy="245661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7A02C12-42F6-4354-9C05-ACC3C990C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131" y="1420906"/>
            <a:ext cx="3658781" cy="245661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C2EC1BB-0CDF-44C1-9C4C-0AB451741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3904410"/>
            <a:ext cx="4657165" cy="29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99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6AB5E9-5CAE-4AAA-991C-4F85CDACD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🇸🇦 NEOM – </a:t>
            </a:r>
            <a:r>
              <a:rPr lang="en-US" b="1" dirty="0" err="1">
                <a:solidFill>
                  <a:srgbClr val="7030A0"/>
                </a:solidFill>
              </a:rPr>
              <a:t>turizem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prihodnosti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/>
              <a:t>(The Line)</a:t>
            </a: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4BEB04F-1EBB-48E1-A37C-A6003B7D8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37" y="2801112"/>
            <a:ext cx="7610700" cy="26942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3836078-F53A-4184-A74D-FD8E6E8A1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362635"/>
            <a:ext cx="4563112" cy="143847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D99FC5F-85E9-43C8-9A1A-C77508FD0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436" y="1614799"/>
            <a:ext cx="3952314" cy="509976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9EAB129-FB24-4C50-B8EB-B2B39C2A98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351"/>
          <a:stretch/>
        </p:blipFill>
        <p:spPr>
          <a:xfrm>
            <a:off x="924326" y="5419524"/>
            <a:ext cx="6297779" cy="1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28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1DDA94-729B-47AB-9171-405E0C902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🇸🇦 NEOM – </a:t>
            </a:r>
            <a:r>
              <a:rPr lang="en-US" dirty="0" err="1"/>
              <a:t>turizem</a:t>
            </a:r>
            <a:r>
              <a:rPr lang="en-US" dirty="0"/>
              <a:t> </a:t>
            </a:r>
            <a:r>
              <a:rPr lang="en-US" dirty="0" err="1"/>
              <a:t>prihodnosti</a:t>
            </a:r>
            <a:r>
              <a:rPr lang="en-US" dirty="0"/>
              <a:t> (The Line)</a:t>
            </a: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C2EB123-8B01-4AEE-BA70-B324A473F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753" y="1847543"/>
            <a:ext cx="5935133" cy="333851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085D50F-D1D9-4A5A-8702-66E7CE6F1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886" y="2184754"/>
            <a:ext cx="5609450" cy="23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18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en-US" dirty="0"/>
              <a:t>🇸🇦 NEOM – </a:t>
            </a:r>
            <a:r>
              <a:rPr lang="en-US" dirty="0" err="1"/>
              <a:t>turizem</a:t>
            </a:r>
            <a:r>
              <a:rPr lang="en-US" dirty="0"/>
              <a:t> </a:t>
            </a:r>
            <a:r>
              <a:rPr lang="en-US" dirty="0" err="1"/>
              <a:t>prihodnosti</a:t>
            </a:r>
            <a:r>
              <a:rPr lang="en-US" dirty="0"/>
              <a:t> (The Line)</a:t>
            </a: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B19809F-EEF9-4F6B-9E8C-CF7391099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5389" y="1426426"/>
            <a:ext cx="6019243" cy="350968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12A1DF3-83F2-43A9-823F-334BE9EC1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389" y="4729920"/>
            <a:ext cx="6040187" cy="159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52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7C3006-7617-474A-B1A5-914C0E6E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🇫🇮 Helsinki – </a:t>
            </a:r>
            <a:r>
              <a:rPr lang="sl-SI" b="1" dirty="0">
                <a:solidFill>
                  <a:srgbClr val="7030A0"/>
                </a:solidFill>
              </a:rPr>
              <a:t>“</a:t>
            </a:r>
            <a:r>
              <a:rPr lang="sl-SI" b="1" dirty="0" err="1">
                <a:solidFill>
                  <a:srgbClr val="7030A0"/>
                </a:solidFill>
              </a:rPr>
              <a:t>tourism</a:t>
            </a:r>
            <a:r>
              <a:rPr lang="sl-SI" b="1" dirty="0">
                <a:solidFill>
                  <a:srgbClr val="7030A0"/>
                </a:solidFill>
              </a:rPr>
              <a:t> as a </a:t>
            </a:r>
            <a:r>
              <a:rPr lang="sl-SI" b="1" dirty="0" err="1">
                <a:solidFill>
                  <a:srgbClr val="7030A0"/>
                </a:solidFill>
              </a:rPr>
              <a:t>service</a:t>
            </a:r>
            <a:r>
              <a:rPr lang="sl-SI" b="1" dirty="0">
                <a:solidFill>
                  <a:srgbClr val="7030A0"/>
                </a:solidFill>
              </a:rPr>
              <a:t>”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A427CC17-2FEF-4A67-A2E2-2324E46A6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21" y="1541928"/>
            <a:ext cx="5062821" cy="27432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8F6CD56-6743-49F9-B491-BB6BFCBCB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242" y="1541927"/>
            <a:ext cx="5576839" cy="274320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267E263-DEBA-4FE0-9AC5-A552A8E08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20" y="4425662"/>
            <a:ext cx="6748979" cy="236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34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66B54B-20AF-4DFD-9689-50F420AF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🇧🇹 Bhutan – “</a:t>
            </a:r>
            <a:r>
              <a:rPr lang="en-US" b="1" dirty="0">
                <a:solidFill>
                  <a:srgbClr val="7030A0"/>
                </a:solidFill>
              </a:rPr>
              <a:t>High Value, Low Volume</a:t>
            </a:r>
            <a:r>
              <a:rPr lang="en-US" dirty="0"/>
              <a:t>”</a:t>
            </a: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A497A5A-F85A-4092-A8A6-5EE515A8B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188" y="1532964"/>
            <a:ext cx="2988609" cy="224145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8F1E871-7995-4704-B3FE-B41C9BD28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796" y="1532963"/>
            <a:ext cx="3984813" cy="224145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A7D2F23-704A-40A9-A430-66584DB9A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877" y="1532962"/>
            <a:ext cx="3984812" cy="22414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29F3B99-DD77-4609-8CB1-01443C139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88" y="3774419"/>
            <a:ext cx="7214659" cy="30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81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410B8C-D701-4A5D-A9C2-4CA3B820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🇮🇸 Iceland – </a:t>
            </a:r>
            <a:r>
              <a:rPr lang="en-US" b="1" dirty="0" err="1">
                <a:solidFill>
                  <a:srgbClr val="7030A0"/>
                </a:solidFill>
              </a:rPr>
              <a:t>kampanja</a:t>
            </a:r>
            <a:r>
              <a:rPr lang="en-US" b="1" dirty="0">
                <a:solidFill>
                  <a:srgbClr val="7030A0"/>
                </a:solidFill>
              </a:rPr>
              <a:t> “Let it Out”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C94D006-CDCD-44EB-9D6B-1423E8EE3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38" t="3987" r="3132" b="4333"/>
          <a:stretch/>
        </p:blipFill>
        <p:spPr>
          <a:xfrm>
            <a:off x="661614" y="1528481"/>
            <a:ext cx="4439525" cy="23173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0BD54B8-72A5-49CE-803A-90839A44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424" y="1528484"/>
            <a:ext cx="4221702" cy="231737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F34181C-1845-43D2-BF76-B81E10240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42" y="3962240"/>
            <a:ext cx="6907605" cy="282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6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4E0B040-F438-46AA-B40D-CCEF977A4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4" t="1045" r="-2724" b="11241"/>
          <a:stretch/>
        </p:blipFill>
        <p:spPr>
          <a:xfrm>
            <a:off x="1453962" y="519954"/>
            <a:ext cx="8226242" cy="60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3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B28CA8-F4F2-441C-A327-95C5267E7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🇦🇪 </a:t>
            </a:r>
            <a:r>
              <a:rPr lang="sl-SI" dirty="0" err="1"/>
              <a:t>Dubai</a:t>
            </a:r>
            <a:r>
              <a:rPr lang="sl-SI" dirty="0"/>
              <a:t> – </a:t>
            </a:r>
            <a:r>
              <a:rPr lang="sl-SI" b="1" dirty="0" err="1">
                <a:solidFill>
                  <a:srgbClr val="7030A0"/>
                </a:solidFill>
              </a:rPr>
              <a:t>hiper</a:t>
            </a:r>
            <a:r>
              <a:rPr lang="sl-SI" b="1" dirty="0">
                <a:solidFill>
                  <a:srgbClr val="7030A0"/>
                </a:solidFill>
              </a:rPr>
              <a:t>-luksuzni turizem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1F0E99C-2619-40BF-B27B-E9AD1E224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073187"/>
            <a:ext cx="4477375" cy="24196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3A86249-6C6B-4DCE-BC89-0E8DFC43F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438" y="3938325"/>
            <a:ext cx="4035732" cy="268941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491E787-1140-4765-90BF-39F32FA8D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44" y="1502860"/>
            <a:ext cx="4622124" cy="231106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088AAC9-8A47-4DD1-B6B4-AEB9BE8C3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068" y="1478671"/>
            <a:ext cx="4205567" cy="233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42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4D403A-49B5-4758-822C-3D1056DEE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🇪🇸 Barcelona – </a:t>
            </a:r>
            <a:r>
              <a:rPr lang="sl-SI" b="1" dirty="0">
                <a:solidFill>
                  <a:srgbClr val="7030A0"/>
                </a:solidFill>
              </a:rPr>
              <a:t>data-</a:t>
            </a:r>
            <a:r>
              <a:rPr lang="sl-SI" b="1" dirty="0" err="1">
                <a:solidFill>
                  <a:srgbClr val="7030A0"/>
                </a:solidFill>
              </a:rPr>
              <a:t>driven</a:t>
            </a:r>
            <a:r>
              <a:rPr lang="sl-SI" b="1" dirty="0">
                <a:solidFill>
                  <a:srgbClr val="7030A0"/>
                </a:solidFill>
              </a:rPr>
              <a:t> turizem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F162AFE-CB2A-4ACF-A74C-D50D86736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7953" y="1321127"/>
            <a:ext cx="5531328" cy="286539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53FC290-8AD7-4203-BBEB-AD0A9C26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4" y="1321126"/>
            <a:ext cx="5361710" cy="286539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3A9358A-B617-4068-A45E-BEF799826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46" y="4186518"/>
            <a:ext cx="5835654" cy="260116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AA18736-E3B5-495A-88CD-03F5D2DAF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861" y="4195857"/>
            <a:ext cx="5371339" cy="26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59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6AA037-ABCE-4282-810B-6BD8D881A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🌌 </a:t>
            </a:r>
            <a:r>
              <a:rPr lang="sl-SI" dirty="0" err="1"/>
              <a:t>SpaceX</a:t>
            </a:r>
            <a:r>
              <a:rPr lang="sl-SI" dirty="0"/>
              <a:t> – </a:t>
            </a:r>
            <a:r>
              <a:rPr lang="sl-SI" b="1" dirty="0">
                <a:solidFill>
                  <a:srgbClr val="7030A0"/>
                </a:solidFill>
              </a:rPr>
              <a:t>vesoljski turizem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19EDB77-8F9D-4FA0-B7A9-2623B93FA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356" y="4248516"/>
            <a:ext cx="3953427" cy="21053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D477CDF-DCFE-408B-9DC9-4B335BD15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56" y="1415669"/>
            <a:ext cx="4639083" cy="260948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2C2821A-450C-4162-95D3-02390D4F8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692" y="1415669"/>
            <a:ext cx="4639083" cy="260948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4AE9BD9-A142-4BE0-8077-9AC978798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692" y="4120974"/>
            <a:ext cx="4639083" cy="261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19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ABDEB2-32C3-49AF-847B-134362F1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🌋 </a:t>
            </a:r>
            <a:r>
              <a:rPr lang="sl-SI" dirty="0" err="1"/>
              <a:t>Iceland</a:t>
            </a:r>
            <a:r>
              <a:rPr lang="sl-SI" dirty="0"/>
              <a:t> – “</a:t>
            </a:r>
            <a:r>
              <a:rPr lang="sl-SI" dirty="0" err="1">
                <a:solidFill>
                  <a:srgbClr val="7030A0"/>
                </a:solidFill>
              </a:rPr>
              <a:t>volcano</a:t>
            </a:r>
            <a:r>
              <a:rPr lang="sl-SI" dirty="0">
                <a:solidFill>
                  <a:srgbClr val="7030A0"/>
                </a:solidFill>
              </a:rPr>
              <a:t> </a:t>
            </a:r>
            <a:r>
              <a:rPr lang="sl-SI" dirty="0" err="1">
                <a:solidFill>
                  <a:srgbClr val="7030A0"/>
                </a:solidFill>
              </a:rPr>
              <a:t>tourism</a:t>
            </a:r>
            <a:r>
              <a:rPr lang="sl-SI" dirty="0">
                <a:solidFill>
                  <a:srgbClr val="7030A0"/>
                </a:solidFill>
              </a:rPr>
              <a:t>”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3027236-F408-4725-9177-68971DD35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7720" y="1479176"/>
            <a:ext cx="4401212" cy="432098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AA7A1E9-B196-48CC-BDB1-768EC1EA8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08" y="3222810"/>
            <a:ext cx="7308512" cy="27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05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53259B-132F-4E2B-BA74-F325D415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</a:rPr>
              <a:t>🧊 </a:t>
            </a:r>
            <a:r>
              <a:rPr lang="sl-SI" b="1" dirty="0" err="1">
                <a:solidFill>
                  <a:srgbClr val="7030A0"/>
                </a:solidFill>
              </a:rPr>
              <a:t>Icehotel</a:t>
            </a:r>
            <a:r>
              <a:rPr lang="sl-SI" b="1" dirty="0">
                <a:solidFill>
                  <a:srgbClr val="7030A0"/>
                </a:solidFill>
              </a:rPr>
              <a:t> </a:t>
            </a:r>
            <a:r>
              <a:rPr lang="sl-SI" dirty="0"/>
              <a:t>– hotel, ki se vsako leto stopi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4739EA8-2F3C-4FA0-BD2D-49F57C19B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398494"/>
            <a:ext cx="3473824" cy="231588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5C91B22-77DA-4A15-B37D-875C7E2A8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603" y="1398494"/>
            <a:ext cx="3474523" cy="231588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23DB894-A4F0-4202-8172-F360A18FC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704" y="1420905"/>
            <a:ext cx="3953435" cy="227105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04C2D68-2E23-46FF-9FBE-ACA18F144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4018005"/>
            <a:ext cx="6036781" cy="27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68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535418-40F7-497D-9FE6-D83053DED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🏝️ </a:t>
            </a:r>
            <a:r>
              <a:rPr lang="sl-SI" dirty="0" err="1"/>
              <a:t>Maldives</a:t>
            </a:r>
            <a:r>
              <a:rPr lang="sl-SI" dirty="0"/>
              <a:t> – </a:t>
            </a:r>
            <a:r>
              <a:rPr lang="sl-SI" b="1" dirty="0">
                <a:solidFill>
                  <a:srgbClr val="7030A0"/>
                </a:solidFill>
              </a:rPr>
              <a:t>podvodni turizem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665C416-D9C3-4B5D-AAD5-D8B0A9A0C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918" y="1435882"/>
            <a:ext cx="4211835" cy="236915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2F13DAF-574A-491B-88D1-93BD34123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18" y="1435882"/>
            <a:ext cx="4142814" cy="236915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8EC6093-5923-439E-848A-EE72528A7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00" y="3978925"/>
            <a:ext cx="6677719" cy="27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09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18AE07-39D7-4A7B-BE53-D2E22AB8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🎮 </a:t>
            </a:r>
            <a:r>
              <a:rPr lang="sl-SI" dirty="0" err="1"/>
              <a:t>Pokémon</a:t>
            </a:r>
            <a:r>
              <a:rPr lang="sl-SI" dirty="0"/>
              <a:t> GO – </a:t>
            </a:r>
            <a:r>
              <a:rPr lang="sl-SI" b="1" dirty="0" err="1">
                <a:solidFill>
                  <a:srgbClr val="7030A0"/>
                </a:solidFill>
              </a:rPr>
              <a:t>gamifikacija</a:t>
            </a:r>
            <a:r>
              <a:rPr lang="sl-SI" b="1" dirty="0">
                <a:solidFill>
                  <a:srgbClr val="7030A0"/>
                </a:solidFill>
              </a:rPr>
              <a:t> turizma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9D88323-764C-4DD9-8CF8-458FF1FC2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188" y="1443317"/>
            <a:ext cx="3280321" cy="221456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B723A5D-10AA-44EE-90E8-B307BBC81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714" y="1452421"/>
            <a:ext cx="3295706" cy="219635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0AB4BFF-134B-48CC-B56C-56DE67621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625" y="1452421"/>
            <a:ext cx="3295706" cy="219635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07463FD-DCF3-4E7C-B273-0C61C0599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187" y="3657880"/>
            <a:ext cx="6432379" cy="29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06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91EC91-A6B4-43F3-919E-5473224C5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🌱 </a:t>
            </a:r>
            <a:r>
              <a:rPr lang="sl-SI" dirty="0" err="1"/>
              <a:t>Netherlands</a:t>
            </a:r>
            <a:r>
              <a:rPr lang="sl-SI" dirty="0"/>
              <a:t> – </a:t>
            </a:r>
            <a:r>
              <a:rPr lang="sl-SI" b="1" dirty="0">
                <a:solidFill>
                  <a:srgbClr val="7030A0"/>
                </a:solidFill>
              </a:rPr>
              <a:t>“</a:t>
            </a:r>
            <a:r>
              <a:rPr lang="sl-SI" b="1" dirty="0" err="1">
                <a:solidFill>
                  <a:srgbClr val="7030A0"/>
                </a:solidFill>
              </a:rPr>
              <a:t>regenerative</a:t>
            </a:r>
            <a:r>
              <a:rPr lang="sl-SI" b="1" dirty="0">
                <a:solidFill>
                  <a:srgbClr val="7030A0"/>
                </a:solidFill>
              </a:rPr>
              <a:t> </a:t>
            </a:r>
            <a:r>
              <a:rPr lang="sl-SI" b="1" dirty="0" err="1">
                <a:solidFill>
                  <a:srgbClr val="7030A0"/>
                </a:solidFill>
              </a:rPr>
              <a:t>tourism</a:t>
            </a:r>
            <a:r>
              <a:rPr lang="sl-SI" dirty="0"/>
              <a:t>”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8FA9949-A98F-4A0C-8BC1-5C5499444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529790"/>
            <a:ext cx="3424517" cy="18992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9F68037-9552-4081-982F-5F5616004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768" y="1513494"/>
            <a:ext cx="4256680" cy="191550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054A462-6819-4989-B135-F3A07C9C2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35" y="3596156"/>
            <a:ext cx="7793000" cy="298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21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5364" y="2057400"/>
            <a:ext cx="9652635" cy="41195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l-SI" dirty="0"/>
              <a:t>Kaj pomeni HRS (Hotel </a:t>
            </a:r>
            <a:r>
              <a:rPr lang="sl-SI" dirty="0" err="1"/>
              <a:t>Reservation</a:t>
            </a:r>
            <a:r>
              <a:rPr lang="sl-SI" dirty="0"/>
              <a:t> </a:t>
            </a:r>
            <a:r>
              <a:rPr lang="sl-SI" dirty="0" err="1"/>
              <a:t>System</a:t>
            </a:r>
            <a:r>
              <a:rPr lang="sl-SI" dirty="0"/>
              <a:t>)?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Za kaj se uporablja OPERA </a:t>
            </a:r>
            <a:r>
              <a:rPr lang="sl-SI" dirty="0" err="1"/>
              <a:t>Cloud</a:t>
            </a:r>
            <a:r>
              <a:rPr lang="sl-SI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Kdo ga uporablja v hotelu?</a:t>
            </a:r>
          </a:p>
          <a:p>
            <a:pPr marL="514350" indent="-514350">
              <a:buFont typeface="+mj-lt"/>
              <a:buAutoNum type="arabicPeriod"/>
            </a:pPr>
            <a:endParaRPr lang="sl-SI" dirty="0"/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Prednosti: </a:t>
            </a:r>
          </a:p>
          <a:p>
            <a:r>
              <a:rPr lang="pl-PL" dirty="0"/>
              <a:t>hitrost rezervacij</a:t>
            </a:r>
          </a:p>
          <a:p>
            <a:r>
              <a:rPr lang="pl-PL" dirty="0"/>
              <a:t>manj napak</a:t>
            </a:r>
          </a:p>
          <a:p>
            <a:r>
              <a:rPr lang="pl-PL" dirty="0"/>
              <a:t>centralizirani podatki</a:t>
            </a:r>
          </a:p>
          <a:p>
            <a:r>
              <a:rPr lang="pl-PL" dirty="0"/>
              <a:t>povezava z drugimi sistemi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89289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9CE79D-A4CC-4B2B-B955-FEFDBD59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Primerjava brez sistema </a:t>
            </a:r>
            <a:r>
              <a:rPr lang="sl-SI" dirty="0" err="1"/>
              <a:t>vs</a:t>
            </a:r>
            <a:r>
              <a:rPr lang="sl-SI" dirty="0"/>
              <a:t>. OPERA - opišite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5AF979F-CBF0-47CA-A6AE-8250A4105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77"/>
          <a:stretch/>
        </p:blipFill>
        <p:spPr>
          <a:xfrm>
            <a:off x="718528" y="1927410"/>
            <a:ext cx="10181202" cy="2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91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1315" y="228521"/>
            <a:ext cx="9621202" cy="1325563"/>
          </a:xfrm>
        </p:spPr>
        <p:txBody>
          <a:bodyPr>
            <a:normAutofit fontScale="90000"/>
          </a:bodyPr>
          <a:lstStyle/>
          <a:p>
            <a:r>
              <a:rPr lang="sl-SI" dirty="0"/>
              <a:t>🌍 </a:t>
            </a:r>
            <a:r>
              <a:rPr lang="sl-SI" b="1" dirty="0">
                <a:solidFill>
                  <a:srgbClr val="7030A0"/>
                </a:solidFill>
              </a:rPr>
              <a:t>1. Bocvana </a:t>
            </a:r>
            <a:r>
              <a:rPr lang="sl-SI" dirty="0"/>
              <a:t>– </a:t>
            </a:r>
            <a:r>
              <a:rPr lang="sl-SI" dirty="0" err="1"/>
              <a:t>ekoturistični</a:t>
            </a:r>
            <a:r>
              <a:rPr lang="sl-SI" dirty="0"/>
              <a:t> management (</a:t>
            </a:r>
            <a:r>
              <a:rPr lang="sl-SI" dirty="0" err="1"/>
              <a:t>National</a:t>
            </a:r>
            <a:r>
              <a:rPr lang="sl-SI" dirty="0"/>
              <a:t> Eco-</a:t>
            </a:r>
            <a:r>
              <a:rPr lang="sl-SI" dirty="0" err="1"/>
              <a:t>Tourism</a:t>
            </a:r>
            <a:r>
              <a:rPr lang="sl-SI" dirty="0"/>
              <a:t> </a:t>
            </a:r>
            <a:r>
              <a:rPr lang="sl-SI" dirty="0" err="1"/>
              <a:t>Strategy</a:t>
            </a:r>
            <a:r>
              <a:rPr lang="sl-SI" dirty="0"/>
              <a:t>)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AB7EC2F-6F76-471B-829B-552F9DB15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315" y="1597167"/>
            <a:ext cx="3632116" cy="19567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E85BD3B-73D1-405E-B5B5-21AE472BE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7"/>
          <a:stretch/>
        </p:blipFill>
        <p:spPr>
          <a:xfrm>
            <a:off x="4293432" y="1597167"/>
            <a:ext cx="3632116" cy="199983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95635C0-1E95-4E54-9CB2-F0D72F140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548" y="1597167"/>
            <a:ext cx="3527696" cy="1999832"/>
          </a:xfrm>
          <a:prstGeom prst="rect">
            <a:avLst/>
          </a:prstGeom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668602E2-96A3-43AF-9D88-A06F1A3AACAA}"/>
              </a:ext>
            </a:extLst>
          </p:cNvPr>
          <p:cNvSpPr/>
          <p:nvPr/>
        </p:nvSpPr>
        <p:spPr>
          <a:xfrm>
            <a:off x="661315" y="3596999"/>
            <a:ext cx="69855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uvedli nacionalno strategijo </a:t>
            </a:r>
            <a:r>
              <a:rPr lang="sl-SI" sz="2400" dirty="0" err="1"/>
              <a:t>ekoturizma</a:t>
            </a:r>
            <a:r>
              <a:rPr lang="sl-SI" sz="2400" dirty="0"/>
              <a:t> (NES)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vključili lokalne skupnosti v upravljanje turizma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razvili manj razvite regije (diverzifikacija destinacij)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turizem prinaša lokalne ekonomske koristi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zmanjšuje negativne vplive na okolje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povečuje zaposlenost in lokalno podjetništvo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👉 Ključni koncept: trajnost + vključevanje lokalne skupnosti</a:t>
            </a:r>
          </a:p>
        </p:txBody>
      </p:sp>
    </p:spTree>
    <p:extLst>
      <p:ext uri="{BB962C8B-B14F-4D97-AF65-F5344CB8AC3E}">
        <p14:creationId xmlns:p14="http://schemas.microsoft.com/office/powerpoint/2010/main" val="1494115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dirty="0"/>
              <a:t>🇸🇮 </a:t>
            </a:r>
            <a:r>
              <a:rPr lang="sl-SI" b="1" dirty="0">
                <a:solidFill>
                  <a:srgbClr val="7030A0"/>
                </a:solidFill>
              </a:rPr>
              <a:t>2. Slovenija </a:t>
            </a:r>
            <a:r>
              <a:rPr lang="sl-SI" dirty="0"/>
              <a:t>– turistični boni (COVID-19 ukrep)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0A1F63E-1525-406F-9510-6F23393AF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798" y="1690690"/>
            <a:ext cx="3041108" cy="180633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CB0C354-4C1A-4C22-B793-811ADA3D1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906" y="1690690"/>
            <a:ext cx="3041109" cy="183103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4169AC8-7292-4F36-9A93-8B981AB310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3" b="6554"/>
          <a:stretch/>
        </p:blipFill>
        <p:spPr>
          <a:xfrm>
            <a:off x="7129014" y="1687114"/>
            <a:ext cx="3971365" cy="180633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218A3A2-5C35-425A-859C-FF4DC9B0C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798" y="3635288"/>
            <a:ext cx="6976614" cy="317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7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355C92-3815-4058-8062-99A8D2D4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🇦🇪 🇪🇸 🇫🇮 3. Dubaj, </a:t>
            </a:r>
            <a:r>
              <a:rPr lang="sl-SI" dirty="0" err="1"/>
              <a:t>Benidorm</a:t>
            </a:r>
            <a:r>
              <a:rPr lang="sl-SI" dirty="0"/>
              <a:t>, Helsinki – </a:t>
            </a:r>
            <a:r>
              <a:rPr lang="sl-SI" b="1" dirty="0">
                <a:solidFill>
                  <a:srgbClr val="7030A0"/>
                </a:solidFill>
              </a:rPr>
              <a:t>pametno upravljanje destinacij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2347DAC-261C-4E82-B5DC-5F196F6B1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38" r="10004"/>
          <a:stretch/>
        </p:blipFill>
        <p:spPr>
          <a:xfrm>
            <a:off x="1075764" y="1690689"/>
            <a:ext cx="2277036" cy="173831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046DDFE-F6A1-4F75-8CE9-6BFDDF963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518" y="1770237"/>
            <a:ext cx="2774585" cy="165876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771F752-F823-4FC1-B3CF-FFAF5533A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103" y="1770236"/>
            <a:ext cx="3650406" cy="165876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6F2E02F-A380-4748-B66D-FD6666B49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446" y="3428999"/>
            <a:ext cx="5593978" cy="339340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45B369E-A4D4-4DBF-8AF1-E7DFE53F9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102" y="3428998"/>
            <a:ext cx="3650405" cy="210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96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08903C-DFDB-4622-B8BD-F2437395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🌱 4. Kras–</a:t>
            </a:r>
            <a:r>
              <a:rPr lang="sl-SI" dirty="0" err="1"/>
              <a:t>Carso</a:t>
            </a:r>
            <a:r>
              <a:rPr lang="sl-SI" dirty="0"/>
              <a:t> (Slovenija/Italija) – </a:t>
            </a:r>
            <a:r>
              <a:rPr lang="sl-SI" b="1" dirty="0">
                <a:solidFill>
                  <a:srgbClr val="7030A0"/>
                </a:solidFill>
              </a:rPr>
              <a:t>čezmejno</a:t>
            </a:r>
            <a:r>
              <a:rPr lang="sl-SI" dirty="0"/>
              <a:t> upravljanje turizma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089D2FF-AE69-4A4C-B4EF-68DB44A53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153" y="1690688"/>
            <a:ext cx="4009408" cy="213743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B0AEC83-49C9-4FD3-9CC0-313DAA961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667" y="1704134"/>
            <a:ext cx="2853770" cy="212398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5D8FE88-EB07-4177-B912-934747C03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437" y="1704133"/>
            <a:ext cx="3687920" cy="212398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9E65F91-9C48-433F-927A-AD4E2C38F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53" y="3920182"/>
            <a:ext cx="5649113" cy="2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0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743ABF-F0C4-44EC-81F3-E0456FC8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🏛️ 5. </a:t>
            </a:r>
            <a:r>
              <a:rPr lang="sl-SI" b="1" dirty="0">
                <a:solidFill>
                  <a:srgbClr val="7030A0"/>
                </a:solidFill>
              </a:rPr>
              <a:t>Kulturni turizem </a:t>
            </a:r>
            <a:r>
              <a:rPr lang="sl-SI" dirty="0"/>
              <a:t>– vključevanje skupnosti (Slovenija)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BC731C7-FB02-4C35-8A3C-B5FD14F21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22610"/>
            <a:ext cx="3239835" cy="17035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7F959F9-45EB-4FDC-BE63-B75C8D20F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35" y="1622610"/>
            <a:ext cx="3497141" cy="170357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62A2B2F-A14A-4669-A513-87828902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176" y="1622610"/>
            <a:ext cx="3263778" cy="170357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D96EAA3-8CBA-4E37-B26C-9A80FF36B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377285"/>
            <a:ext cx="7140388" cy="33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18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0E017E-4480-49C3-AFDA-55922D59D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.🇪🇪 Tallinn – </a:t>
            </a:r>
            <a:r>
              <a:rPr lang="es-ES" b="1" dirty="0">
                <a:solidFill>
                  <a:srgbClr val="7030A0"/>
                </a:solidFill>
              </a:rPr>
              <a:t>digitalna turistična destinacija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A809B6BA-9C1A-4F06-8A68-F37E0D6E1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35740"/>
            <a:ext cx="3296131" cy="17304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5EF6591-B380-4884-8879-F17034A72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331" y="1335740"/>
            <a:ext cx="3546444" cy="173046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F52D84A-F005-4983-ACBB-7537FD192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775" y="1335740"/>
            <a:ext cx="3399049" cy="173046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73574D0-1456-40BA-9A55-67FDDDE1E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085262"/>
            <a:ext cx="7078424" cy="36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3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00E7DD-BE0D-4495-A4D3-9780D8844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🇯🇵 </a:t>
            </a:r>
            <a:r>
              <a:rPr lang="sl-SI" dirty="0" err="1"/>
              <a:t>Kyoto</a:t>
            </a:r>
            <a:r>
              <a:rPr lang="sl-SI" dirty="0"/>
              <a:t> – upravljanje </a:t>
            </a:r>
            <a:r>
              <a:rPr lang="sl-SI" b="1" dirty="0" err="1">
                <a:solidFill>
                  <a:srgbClr val="7030A0"/>
                </a:solidFill>
              </a:rPr>
              <a:t>overtourisma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5DE8478-1FA5-4B20-A95B-B3BF2B44A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96" y="1452282"/>
            <a:ext cx="3907259" cy="208009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130A2FF-914E-4758-9A6F-B69970DDC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55" y="1452282"/>
            <a:ext cx="3748363" cy="208009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3FB6BA2-4BC6-4795-B15F-63E4CE6C1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918" y="1452282"/>
            <a:ext cx="3620160" cy="208009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88B2575-69FC-4B83-9F60-039D2816E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6" y="3532374"/>
            <a:ext cx="6024045" cy="31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302</Words>
  <Application>Microsoft Office PowerPoint</Application>
  <PresentationFormat>Širokozaslonsko</PresentationFormat>
  <Paragraphs>44</Paragraphs>
  <Slides>29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Officeova tema</vt:lpstr>
      <vt:lpstr>PAN 7. vaje</vt:lpstr>
      <vt:lpstr>PowerPointova predstavitev</vt:lpstr>
      <vt:lpstr>🌍 1. Bocvana – ekoturistični management (National Eco-Tourism Strategy)</vt:lpstr>
      <vt:lpstr>🇸🇮 2. Slovenija – turistični boni (COVID-19 ukrep)</vt:lpstr>
      <vt:lpstr>🇦🇪 🇪🇸 🇫🇮 3. Dubaj, Benidorm, Helsinki – pametno upravljanje destinacij</vt:lpstr>
      <vt:lpstr>🌱 4. Kras–Carso (Slovenija/Italija) – čezmejno upravljanje turizma</vt:lpstr>
      <vt:lpstr>🏛️ 5. Kulturni turizem – vključevanje skupnosti (Slovenija)</vt:lpstr>
      <vt:lpstr>.🇪🇪 Tallinn – digitalna turistična destinacija</vt:lpstr>
      <vt:lpstr>🇯🇵 Kyoto – upravljanje overtourisma</vt:lpstr>
      <vt:lpstr>🇳🇱 Amsterdam – “Stay Away” kampanja</vt:lpstr>
      <vt:lpstr>🇸🇮 Ljubljana – zelena destinacija</vt:lpstr>
      <vt:lpstr>Costa Rica – plačevanje za ekosistemske storitve</vt:lpstr>
      <vt:lpstr>Singapore – “Smart Tourism + AI”</vt:lpstr>
      <vt:lpstr>🇸🇦 NEOM – turizem prihodnosti (The Line)</vt:lpstr>
      <vt:lpstr>🇸🇦 NEOM – turizem prihodnosti (The Line)</vt:lpstr>
      <vt:lpstr>🇸🇦 NEOM – turizem prihodnosti (The Line)</vt:lpstr>
      <vt:lpstr>🇫🇮 Helsinki – “tourism as a service”</vt:lpstr>
      <vt:lpstr>🇧🇹 Bhutan – “High Value, Low Volume”</vt:lpstr>
      <vt:lpstr>🇮🇸 Iceland – kampanja “Let it Out”</vt:lpstr>
      <vt:lpstr>🇦🇪 Dubai – hiper-luksuzni turizem</vt:lpstr>
      <vt:lpstr>🇪🇸 Barcelona – data-driven turizem</vt:lpstr>
      <vt:lpstr>🌌 SpaceX – vesoljski turizem</vt:lpstr>
      <vt:lpstr>🌋 Iceland – “volcano tourism”</vt:lpstr>
      <vt:lpstr>🧊 Icehotel – hotel, ki se vsako leto stopi</vt:lpstr>
      <vt:lpstr>🏝️ Maldives – podvodni turizem</vt:lpstr>
      <vt:lpstr>🎮 Pokémon GO – gamifikacija turizma</vt:lpstr>
      <vt:lpstr>🌱 Netherlands – “regenerative tourism”</vt:lpstr>
      <vt:lpstr>PowerPointova predstavitev</vt:lpstr>
      <vt:lpstr>Primerjava brez sistema vs. OPERA - opišite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Denis</dc:creator>
  <cp:lastModifiedBy>Vesna Loborec</cp:lastModifiedBy>
  <cp:revision>11</cp:revision>
  <dcterms:created xsi:type="dcterms:W3CDTF">2022-06-18T09:38:38Z</dcterms:created>
  <dcterms:modified xsi:type="dcterms:W3CDTF">2026-03-29T14:10:54Z</dcterms:modified>
</cp:coreProperties>
</file>