
<file path=[Content_Types].xml><?xml version="1.0" encoding="utf-8"?>
<Types xmlns="http://schemas.openxmlformats.org/package/2006/content-types">
  <Default Extension="gif" ContentType="image/gi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56" r:id="rId2"/>
    <p:sldId id="362" r:id="rId3"/>
    <p:sldId id="378" r:id="rId4"/>
    <p:sldId id="263" r:id="rId5"/>
    <p:sldId id="381" r:id="rId6"/>
    <p:sldId id="382" r:id="rId7"/>
    <p:sldId id="400" r:id="rId8"/>
    <p:sldId id="383" r:id="rId9"/>
    <p:sldId id="401" r:id="rId10"/>
    <p:sldId id="402" r:id="rId11"/>
    <p:sldId id="403" r:id="rId12"/>
    <p:sldId id="384" r:id="rId13"/>
    <p:sldId id="389" r:id="rId14"/>
    <p:sldId id="390" r:id="rId15"/>
    <p:sldId id="259" r:id="rId16"/>
    <p:sldId id="360" r:id="rId17"/>
    <p:sldId id="359" r:id="rId18"/>
    <p:sldId id="388" r:id="rId19"/>
    <p:sldId id="399" r:id="rId20"/>
    <p:sldId id="397" r:id="rId21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277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332B1BB-ADC0-4FDF-9072-9DA5BF9AE5C3}" v="3" dt="2024-02-24T09:52:47.12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log 2 – poudarek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9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28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nijel" userId="d585d03c-dbd2-440e-a7bd-ce59685198aa" providerId="ADAL" clId="{A332B1BB-ADC0-4FDF-9072-9DA5BF9AE5C3}"/>
    <pc:docChg chg="addSld delSld modSld">
      <pc:chgData name="Danijel" userId="d585d03c-dbd2-440e-a7bd-ce59685198aa" providerId="ADAL" clId="{A332B1BB-ADC0-4FDF-9072-9DA5BF9AE5C3}" dt="2024-02-24T09:52:47.123" v="5"/>
      <pc:docMkLst>
        <pc:docMk/>
      </pc:docMkLst>
      <pc:sldChg chg="add del">
        <pc:chgData name="Danijel" userId="d585d03c-dbd2-440e-a7bd-ce59685198aa" providerId="ADAL" clId="{A332B1BB-ADC0-4FDF-9072-9DA5BF9AE5C3}" dt="2024-02-24T09:51:16.613" v="3"/>
        <pc:sldMkLst>
          <pc:docMk/>
          <pc:sldMk cId="2430640142" sldId="362"/>
        </pc:sldMkLst>
      </pc:sldChg>
      <pc:sldChg chg="add">
        <pc:chgData name="Danijel" userId="d585d03c-dbd2-440e-a7bd-ce59685198aa" providerId="ADAL" clId="{A332B1BB-ADC0-4FDF-9072-9DA5BF9AE5C3}" dt="2024-02-24T09:52:47.123" v="5"/>
        <pc:sldMkLst>
          <pc:docMk/>
          <pc:sldMk cId="447987322" sldId="378"/>
        </pc:sldMkLst>
      </pc:sldChg>
      <pc:sldChg chg="new del">
        <pc:chgData name="Danijel" userId="d585d03c-dbd2-440e-a7bd-ce59685198aa" providerId="ADAL" clId="{A332B1BB-ADC0-4FDF-9072-9DA5BF9AE5C3}" dt="2024-02-24T09:51:19.039" v="4" actId="47"/>
        <pc:sldMkLst>
          <pc:docMk/>
          <pc:sldMk cId="385440509" sldId="404"/>
        </pc:sldMkLst>
      </pc:sldChg>
    </pc:docChg>
  </pc:docChgLst>
  <pc:docChgLst>
    <pc:chgData name="Danijel" userId="d585d03c-dbd2-440e-a7bd-ce59685198aa" providerId="ADAL" clId="{EBD5151D-B091-4238-8D99-2FA7FD99D906}"/>
    <pc:docChg chg="delSld modSld modMainMaster">
      <pc:chgData name="Danijel" userId="d585d03c-dbd2-440e-a7bd-ce59685198aa" providerId="ADAL" clId="{EBD5151D-B091-4238-8D99-2FA7FD99D906}" dt="2024-02-23T10:15:25.484" v="82" actId="2696"/>
      <pc:docMkLst>
        <pc:docMk/>
      </pc:docMkLst>
      <pc:sldChg chg="setBg">
        <pc:chgData name="Danijel" userId="d585d03c-dbd2-440e-a7bd-ce59685198aa" providerId="ADAL" clId="{EBD5151D-B091-4238-8D99-2FA7FD99D906}" dt="2024-02-23T08:35:45" v="81"/>
        <pc:sldMkLst>
          <pc:docMk/>
          <pc:sldMk cId="2063223685" sldId="256"/>
        </pc:sldMkLst>
      </pc:sldChg>
      <pc:sldChg chg="del">
        <pc:chgData name="Danijel" userId="d585d03c-dbd2-440e-a7bd-ce59685198aa" providerId="ADAL" clId="{EBD5151D-B091-4238-8D99-2FA7FD99D906}" dt="2024-02-23T10:15:25.484" v="82" actId="2696"/>
        <pc:sldMkLst>
          <pc:docMk/>
          <pc:sldMk cId="2430640142" sldId="362"/>
        </pc:sldMkLst>
      </pc:sldChg>
      <pc:sldChg chg="del">
        <pc:chgData name="Danijel" userId="d585d03c-dbd2-440e-a7bd-ce59685198aa" providerId="ADAL" clId="{EBD5151D-B091-4238-8D99-2FA7FD99D906}" dt="2024-02-23T10:15:25.484" v="82" actId="2696"/>
        <pc:sldMkLst>
          <pc:docMk/>
          <pc:sldMk cId="447987322" sldId="378"/>
        </pc:sldMkLst>
      </pc:sldChg>
      <pc:sldMasterChg chg="setBg modSldLayout">
        <pc:chgData name="Danijel" userId="d585d03c-dbd2-440e-a7bd-ce59685198aa" providerId="ADAL" clId="{EBD5151D-B091-4238-8D99-2FA7FD99D906}" dt="2024-02-23T08:35:45" v="81"/>
        <pc:sldMasterMkLst>
          <pc:docMk/>
          <pc:sldMasterMk cId="4094136015" sldId="2147483648"/>
        </pc:sldMasterMkLst>
        <pc:sldLayoutChg chg="setBg">
          <pc:chgData name="Danijel" userId="d585d03c-dbd2-440e-a7bd-ce59685198aa" providerId="ADAL" clId="{EBD5151D-B091-4238-8D99-2FA7FD99D906}" dt="2024-02-23T08:35:45" v="81"/>
          <pc:sldLayoutMkLst>
            <pc:docMk/>
            <pc:sldMasterMk cId="4094136015" sldId="2147483648"/>
            <pc:sldLayoutMk cId="4088429813" sldId="2147483649"/>
          </pc:sldLayoutMkLst>
        </pc:sldLayoutChg>
        <pc:sldLayoutChg chg="setBg">
          <pc:chgData name="Danijel" userId="d585d03c-dbd2-440e-a7bd-ce59685198aa" providerId="ADAL" clId="{EBD5151D-B091-4238-8D99-2FA7FD99D906}" dt="2024-02-23T08:35:45" v="81"/>
          <pc:sldLayoutMkLst>
            <pc:docMk/>
            <pc:sldMasterMk cId="4094136015" sldId="2147483648"/>
            <pc:sldLayoutMk cId="3603932550" sldId="2147483650"/>
          </pc:sldLayoutMkLst>
        </pc:sldLayoutChg>
        <pc:sldLayoutChg chg="setBg">
          <pc:chgData name="Danijel" userId="d585d03c-dbd2-440e-a7bd-ce59685198aa" providerId="ADAL" clId="{EBD5151D-B091-4238-8D99-2FA7FD99D906}" dt="2024-02-23T08:35:45" v="81"/>
          <pc:sldLayoutMkLst>
            <pc:docMk/>
            <pc:sldMasterMk cId="4094136015" sldId="2147483648"/>
            <pc:sldLayoutMk cId="775199982" sldId="2147483651"/>
          </pc:sldLayoutMkLst>
        </pc:sldLayoutChg>
        <pc:sldLayoutChg chg="setBg">
          <pc:chgData name="Danijel" userId="d585d03c-dbd2-440e-a7bd-ce59685198aa" providerId="ADAL" clId="{EBD5151D-B091-4238-8D99-2FA7FD99D906}" dt="2024-02-23T08:35:45" v="81"/>
          <pc:sldLayoutMkLst>
            <pc:docMk/>
            <pc:sldMasterMk cId="4094136015" sldId="2147483648"/>
            <pc:sldLayoutMk cId="1714441103" sldId="2147483652"/>
          </pc:sldLayoutMkLst>
        </pc:sldLayoutChg>
        <pc:sldLayoutChg chg="setBg">
          <pc:chgData name="Danijel" userId="d585d03c-dbd2-440e-a7bd-ce59685198aa" providerId="ADAL" clId="{EBD5151D-B091-4238-8D99-2FA7FD99D906}" dt="2024-02-23T08:35:45" v="81"/>
          <pc:sldLayoutMkLst>
            <pc:docMk/>
            <pc:sldMasterMk cId="4094136015" sldId="2147483648"/>
            <pc:sldLayoutMk cId="603520124" sldId="2147483653"/>
          </pc:sldLayoutMkLst>
        </pc:sldLayoutChg>
        <pc:sldLayoutChg chg="setBg">
          <pc:chgData name="Danijel" userId="d585d03c-dbd2-440e-a7bd-ce59685198aa" providerId="ADAL" clId="{EBD5151D-B091-4238-8D99-2FA7FD99D906}" dt="2024-02-23T08:35:45" v="81"/>
          <pc:sldLayoutMkLst>
            <pc:docMk/>
            <pc:sldMasterMk cId="4094136015" sldId="2147483648"/>
            <pc:sldLayoutMk cId="4013424121" sldId="2147483654"/>
          </pc:sldLayoutMkLst>
        </pc:sldLayoutChg>
        <pc:sldLayoutChg chg="setBg">
          <pc:chgData name="Danijel" userId="d585d03c-dbd2-440e-a7bd-ce59685198aa" providerId="ADAL" clId="{EBD5151D-B091-4238-8D99-2FA7FD99D906}" dt="2024-02-23T08:35:45" v="81"/>
          <pc:sldLayoutMkLst>
            <pc:docMk/>
            <pc:sldMasterMk cId="4094136015" sldId="2147483648"/>
            <pc:sldLayoutMk cId="1855112577" sldId="2147483655"/>
          </pc:sldLayoutMkLst>
        </pc:sldLayoutChg>
        <pc:sldLayoutChg chg="setBg">
          <pc:chgData name="Danijel" userId="d585d03c-dbd2-440e-a7bd-ce59685198aa" providerId="ADAL" clId="{EBD5151D-B091-4238-8D99-2FA7FD99D906}" dt="2024-02-23T08:35:45" v="81"/>
          <pc:sldLayoutMkLst>
            <pc:docMk/>
            <pc:sldMasterMk cId="4094136015" sldId="2147483648"/>
            <pc:sldLayoutMk cId="1086618744" sldId="2147483656"/>
          </pc:sldLayoutMkLst>
        </pc:sldLayoutChg>
        <pc:sldLayoutChg chg="setBg">
          <pc:chgData name="Danijel" userId="d585d03c-dbd2-440e-a7bd-ce59685198aa" providerId="ADAL" clId="{EBD5151D-B091-4238-8D99-2FA7FD99D906}" dt="2024-02-23T08:35:45" v="81"/>
          <pc:sldLayoutMkLst>
            <pc:docMk/>
            <pc:sldMasterMk cId="4094136015" sldId="2147483648"/>
            <pc:sldLayoutMk cId="4057314219" sldId="2147483657"/>
          </pc:sldLayoutMkLst>
        </pc:sldLayoutChg>
        <pc:sldLayoutChg chg="setBg">
          <pc:chgData name="Danijel" userId="d585d03c-dbd2-440e-a7bd-ce59685198aa" providerId="ADAL" clId="{EBD5151D-B091-4238-8D99-2FA7FD99D906}" dt="2024-02-23T08:35:45" v="81"/>
          <pc:sldLayoutMkLst>
            <pc:docMk/>
            <pc:sldMasterMk cId="4094136015" sldId="2147483648"/>
            <pc:sldLayoutMk cId="1936307057" sldId="2147483658"/>
          </pc:sldLayoutMkLst>
        </pc:sldLayoutChg>
        <pc:sldLayoutChg chg="setBg">
          <pc:chgData name="Danijel" userId="d585d03c-dbd2-440e-a7bd-ce59685198aa" providerId="ADAL" clId="{EBD5151D-B091-4238-8D99-2FA7FD99D906}" dt="2024-02-23T08:35:45" v="81"/>
          <pc:sldLayoutMkLst>
            <pc:docMk/>
            <pc:sldMasterMk cId="4094136015" sldId="2147483648"/>
            <pc:sldLayoutMk cId="1128078343" sldId="2147483659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glav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Označba mesta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6AB5FE-329C-472C-BDFD-85B0245C1171}" type="datetimeFigureOut">
              <a:rPr lang="en-US" smtClean="0"/>
              <a:t>2/24/2024</a:t>
            </a:fld>
            <a:endParaRPr lang="en-US"/>
          </a:p>
        </p:txBody>
      </p:sp>
      <p:sp>
        <p:nvSpPr>
          <p:cNvPr id="4" name="Označba mesta stranske slik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Označba mesta opomb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2F4F36-F87B-43D2-902C-B260574590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91411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značba mest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3BCF9B-C6FD-4BF2-8826-9A2DA7A49E34}" type="slidenum">
              <a:rPr lang="sl-SI" altLang="sl-SI" smtClean="0"/>
              <a:pPr/>
              <a:t>17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37454051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1DF5046-341D-4A8E-93B2-A8925C18E7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54CFF7A9-4C03-458B-B57A-4F1F0EE6C82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/>
              <a:t>Kliknite, če želite urediti slog podnaslova matrice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017BD947-2798-44C2-9A5F-2409E51BAF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E0121-D35A-4C98-A0AF-4630A84B1500}" type="datetimeFigureOut">
              <a:rPr lang="sl-SI" smtClean="0"/>
              <a:t>24. 02. 2024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0124773C-7874-4FC9-BA5F-2811B8AC60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F3F5E868-E422-4B09-B3FD-8051F02B2B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6023F-14AC-47D5-99D8-F09E6B6D56D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0884298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D605E15-7BB5-42AC-B04E-F1D2AC5541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navpičnega besedila 2">
            <a:extLst>
              <a:ext uri="{FF2B5EF4-FFF2-40B4-BE49-F238E27FC236}">
                <a16:creationId xmlns:a16="http://schemas.microsoft.com/office/drawing/2014/main" id="{EF63088A-DFC4-4F5C-937A-BC596BBB0DB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340AFCA1-2A2F-4B3D-8CFB-52A94D4728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E0121-D35A-4C98-A0AF-4630A84B1500}" type="datetimeFigureOut">
              <a:rPr lang="sl-SI" smtClean="0"/>
              <a:t>24. 02. 2024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2FF83F16-F633-43FB-9D36-A904357764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69DC7CC8-98A9-4E43-AD6C-6FD7FAD883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6023F-14AC-47D5-99D8-F09E6B6D56D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9363070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>
            <a:extLst>
              <a:ext uri="{FF2B5EF4-FFF2-40B4-BE49-F238E27FC236}">
                <a16:creationId xmlns:a16="http://schemas.microsoft.com/office/drawing/2014/main" id="{D22DA71A-CE1B-46F1-92F2-D5C0D5B3979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navpičnega besedila 2">
            <a:extLst>
              <a:ext uri="{FF2B5EF4-FFF2-40B4-BE49-F238E27FC236}">
                <a16:creationId xmlns:a16="http://schemas.microsoft.com/office/drawing/2014/main" id="{0F6A6F4D-92E5-4B48-A04C-3A8A83A41DB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936CBFBA-FE9C-407C-95F3-F643D557D1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E0121-D35A-4C98-A0AF-4630A84B1500}" type="datetimeFigureOut">
              <a:rPr lang="sl-SI" smtClean="0"/>
              <a:t>24. 02. 2024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EB60D174-8482-45D9-B796-44D555C63C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D4BBD64D-0E81-4837-B5AB-23C9376649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6023F-14AC-47D5-99D8-F09E6B6D56D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1280783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BF7DD41-19BD-4FD5-B300-EC5C4F5167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4110E98A-6C57-4694-BD93-DB9771EA49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FA898EB7-7A2B-4E02-A15B-5CB5851551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E0121-D35A-4C98-A0AF-4630A84B1500}" type="datetimeFigureOut">
              <a:rPr lang="sl-SI" smtClean="0"/>
              <a:t>24. 02. 2024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B133FD59-B532-4694-AE61-CBE9B64373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5F34394D-A415-42AD-9924-ED2C39E77C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6023F-14AC-47D5-99D8-F09E6B6D56D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6039325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2F70160-D91E-4CCD-AD77-8FA388D10F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34261A24-E61F-4EDD-861B-D4584FD1B2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9F0FEA07-7A69-4DBA-902A-A772EBCB75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E0121-D35A-4C98-A0AF-4630A84B1500}" type="datetimeFigureOut">
              <a:rPr lang="sl-SI" smtClean="0"/>
              <a:t>24. 02. 2024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28BBCBD2-6363-4CC1-9A38-766AF6707E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C31E8138-C3D3-4AF9-BDC6-CD9C68CD0F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6023F-14AC-47D5-99D8-F09E6B6D56D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7751999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1EE3850-681F-4FDF-9C8F-B4451B09DC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F2714951-2DD1-4153-BCFB-31756E1F347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49BB44A2-F9E1-43EE-8461-29B504738B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004FFE95-6930-4D4F-BF7E-4654E7D64F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E0121-D35A-4C98-A0AF-4630A84B1500}" type="datetimeFigureOut">
              <a:rPr lang="sl-SI" smtClean="0"/>
              <a:t>24. 02. 2024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C53E99E3-9C68-4A5B-9880-032D8AA4A8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B53E114E-F745-41D6-9A3B-BF8AC11851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6023F-14AC-47D5-99D8-F09E6B6D56D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7144411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13849B2-F7E8-4ECC-8546-D0DC8273E0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06A99388-A324-485E-A568-C5F2B572B3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F45E7226-9710-4EB9-AB52-77A1FB6792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besedila 4">
            <a:extLst>
              <a:ext uri="{FF2B5EF4-FFF2-40B4-BE49-F238E27FC236}">
                <a16:creationId xmlns:a16="http://schemas.microsoft.com/office/drawing/2014/main" id="{0D2A7046-157B-4BC3-BEBA-EA8F2B738DA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6" name="Označba mesta vsebine 5">
            <a:extLst>
              <a:ext uri="{FF2B5EF4-FFF2-40B4-BE49-F238E27FC236}">
                <a16:creationId xmlns:a16="http://schemas.microsoft.com/office/drawing/2014/main" id="{4779442A-88B9-4F83-B99B-D7762395EF2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Označba mesta datuma 6">
            <a:extLst>
              <a:ext uri="{FF2B5EF4-FFF2-40B4-BE49-F238E27FC236}">
                <a16:creationId xmlns:a16="http://schemas.microsoft.com/office/drawing/2014/main" id="{E87338DB-F575-4029-946E-4D7E25C5E3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E0121-D35A-4C98-A0AF-4630A84B1500}" type="datetimeFigureOut">
              <a:rPr lang="sl-SI" smtClean="0"/>
              <a:t>24. 02. 2024</a:t>
            </a:fld>
            <a:endParaRPr lang="sl-SI"/>
          </a:p>
        </p:txBody>
      </p:sp>
      <p:sp>
        <p:nvSpPr>
          <p:cNvPr id="8" name="Označba mesta noge 7">
            <a:extLst>
              <a:ext uri="{FF2B5EF4-FFF2-40B4-BE49-F238E27FC236}">
                <a16:creationId xmlns:a16="http://schemas.microsoft.com/office/drawing/2014/main" id="{76F88A99-DF1A-4AB3-8C58-21EED7D7D6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značba mesta številke diapozitiva 8">
            <a:extLst>
              <a:ext uri="{FF2B5EF4-FFF2-40B4-BE49-F238E27FC236}">
                <a16:creationId xmlns:a16="http://schemas.microsoft.com/office/drawing/2014/main" id="{1AFFD0B5-FBD8-46D4-AF05-1A2AD514DB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6023F-14AC-47D5-99D8-F09E6B6D56D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6035201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C5A71FA-C883-4447-B46C-03D99EFB65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datuma 2">
            <a:extLst>
              <a:ext uri="{FF2B5EF4-FFF2-40B4-BE49-F238E27FC236}">
                <a16:creationId xmlns:a16="http://schemas.microsoft.com/office/drawing/2014/main" id="{33C5D425-A506-4934-B1FD-B4BAA9ABF2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E0121-D35A-4C98-A0AF-4630A84B1500}" type="datetimeFigureOut">
              <a:rPr lang="sl-SI" smtClean="0"/>
              <a:t>24. 02. 2024</a:t>
            </a:fld>
            <a:endParaRPr lang="sl-SI"/>
          </a:p>
        </p:txBody>
      </p:sp>
      <p:sp>
        <p:nvSpPr>
          <p:cNvPr id="4" name="Označba mesta noge 3">
            <a:extLst>
              <a:ext uri="{FF2B5EF4-FFF2-40B4-BE49-F238E27FC236}">
                <a16:creationId xmlns:a16="http://schemas.microsoft.com/office/drawing/2014/main" id="{A96870FC-A932-43C2-992E-46EEBDBD3B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>
            <a:extLst>
              <a:ext uri="{FF2B5EF4-FFF2-40B4-BE49-F238E27FC236}">
                <a16:creationId xmlns:a16="http://schemas.microsoft.com/office/drawing/2014/main" id="{4A59A8F1-D108-4FEB-91EC-105712ABA9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6023F-14AC-47D5-99D8-F09E6B6D56D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0134241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>
            <a:extLst>
              <a:ext uri="{FF2B5EF4-FFF2-40B4-BE49-F238E27FC236}">
                <a16:creationId xmlns:a16="http://schemas.microsoft.com/office/drawing/2014/main" id="{60920861-AB5A-45CE-968A-86093C2ED4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E0121-D35A-4C98-A0AF-4630A84B1500}" type="datetimeFigureOut">
              <a:rPr lang="sl-SI" smtClean="0"/>
              <a:t>24. 02. 2024</a:t>
            </a:fld>
            <a:endParaRPr lang="sl-SI"/>
          </a:p>
        </p:txBody>
      </p:sp>
      <p:sp>
        <p:nvSpPr>
          <p:cNvPr id="3" name="Označba mesta noge 2">
            <a:extLst>
              <a:ext uri="{FF2B5EF4-FFF2-40B4-BE49-F238E27FC236}">
                <a16:creationId xmlns:a16="http://schemas.microsoft.com/office/drawing/2014/main" id="{373D08A3-CA24-4151-8F1B-0A1DE39240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>
            <a:extLst>
              <a:ext uri="{FF2B5EF4-FFF2-40B4-BE49-F238E27FC236}">
                <a16:creationId xmlns:a16="http://schemas.microsoft.com/office/drawing/2014/main" id="{1B75A13B-28F5-41EA-8ED9-4F54D87231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6023F-14AC-47D5-99D8-F09E6B6D56D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8551125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5686C379-B6DF-4563-B7C7-50EA7B8A27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4A34E606-8F48-46E4-800B-BC6C516B61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besedila 3">
            <a:extLst>
              <a:ext uri="{FF2B5EF4-FFF2-40B4-BE49-F238E27FC236}">
                <a16:creationId xmlns:a16="http://schemas.microsoft.com/office/drawing/2014/main" id="{4466D2F4-BEDF-42C5-80DE-62FC0CCEC23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4CAFC470-3CAC-4E5F-BD2C-70C16E3D2C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E0121-D35A-4C98-A0AF-4630A84B1500}" type="datetimeFigureOut">
              <a:rPr lang="sl-SI" smtClean="0"/>
              <a:t>24. 02. 2024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4F2E14BF-CD74-467A-8C86-0AD22C352B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48E8809C-F8DA-4B94-BE34-E67404F9F7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6023F-14AC-47D5-99D8-F09E6B6D56D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0866187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FC19ED3-1225-48D6-AE9D-2F2ADF39AC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slike 2">
            <a:extLst>
              <a:ext uri="{FF2B5EF4-FFF2-40B4-BE49-F238E27FC236}">
                <a16:creationId xmlns:a16="http://schemas.microsoft.com/office/drawing/2014/main" id="{87E6296C-FD99-443C-A07D-86647341FB9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značba mesta besedila 3">
            <a:extLst>
              <a:ext uri="{FF2B5EF4-FFF2-40B4-BE49-F238E27FC236}">
                <a16:creationId xmlns:a16="http://schemas.microsoft.com/office/drawing/2014/main" id="{D3FEC96B-1022-4774-80CC-6834C7F95B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4C596B16-3A23-4415-BDCD-50781A2E6D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E0121-D35A-4C98-A0AF-4630A84B1500}" type="datetimeFigureOut">
              <a:rPr lang="sl-SI" smtClean="0"/>
              <a:t>24. 02. 2024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BCB90149-5EF9-4D32-A3B4-E00550738D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3E5B2F88-D3EA-44ED-8B70-F03CA06F56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6023F-14AC-47D5-99D8-F09E6B6D56D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0573142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26000"/>
            <a:lum/>
          </a:blip>
          <a:srcRect/>
          <a:tile tx="0" ty="-2794000" sx="100000" sy="100000" flip="none" algn="br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>
            <a:extLst>
              <a:ext uri="{FF2B5EF4-FFF2-40B4-BE49-F238E27FC236}">
                <a16:creationId xmlns:a16="http://schemas.microsoft.com/office/drawing/2014/main" id="{70593F51-770F-4F4B-8EFD-350115C59F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24457E71-4640-483F-BCF1-AADC942F95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FBD6913C-6860-4F11-AA03-21E20EE2313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BE0121-D35A-4C98-A0AF-4630A84B1500}" type="datetimeFigureOut">
              <a:rPr lang="sl-SI" smtClean="0"/>
              <a:t>24. 02. 2024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A2595335-FAC1-447D-8102-49EB5D142A4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21D8FDA2-79D4-461A-A571-5104D852F9D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C6023F-14AC-47D5-99D8-F09E6B6D56D3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0941360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html.com/#tutorial" TargetMode="External"/><Relationship Id="rId2" Type="http://schemas.openxmlformats.org/officeDocument/2006/relationships/hyperlink" Target="https://www.w3schools.com/html/html_intro.asp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reddit.com/" TargetMode="External"/><Relationship Id="rId2" Type="http://schemas.openxmlformats.org/officeDocument/2006/relationships/hyperlink" Target="http://www.quora.com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LVV_93mBfSU" TargetMode="External"/><Relationship Id="rId2" Type="http://schemas.openxmlformats.org/officeDocument/2006/relationships/hyperlink" Target="https://www.youtube.com/watch?v=x3c1ih2NJEg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ogle.com/webmasters/markup-helper/" TargetMode="External"/><Relationship Id="rId2" Type="http://schemas.openxmlformats.org/officeDocument/2006/relationships/hyperlink" Target="https://www.youtube.com/watch?v=xQeRA-Ojq5c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developers.google.com/search/docs/appearance/structured-data" TargetMode="External"/><Relationship Id="rId4" Type="http://schemas.openxmlformats.org/officeDocument/2006/relationships/hyperlink" Target="https://hallanalysis.com/json-ld-generator/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BDdACdrs1vE" TargetMode="External"/><Relationship Id="rId2" Type="http://schemas.openxmlformats.org/officeDocument/2006/relationships/hyperlink" Target="https://www.youtube.com/watch?v=RsQ1tFLwldY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gif"/><Relationship Id="rId4" Type="http://schemas.openxmlformats.org/officeDocument/2006/relationships/image" Target="../media/image4.gi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5DA4F0A6-1E0B-44AF-8164-40DAD1304D0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71315" y="1330326"/>
            <a:ext cx="6085160" cy="1079500"/>
          </a:xfrm>
        </p:spPr>
        <p:txBody>
          <a:bodyPr>
            <a:normAutofit/>
          </a:bodyPr>
          <a:lstStyle/>
          <a:p>
            <a:pPr algn="l"/>
            <a:r>
              <a:rPr lang="sl-SI">
                <a:solidFill>
                  <a:srgbClr val="002776"/>
                </a:solidFill>
              </a:rPr>
              <a:t>E-marketing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11AE866B-AB10-4F06-AB79-A305EC15B03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37990" y="2409826"/>
            <a:ext cx="6085160" cy="508610"/>
          </a:xfrm>
        </p:spPr>
        <p:txBody>
          <a:bodyPr/>
          <a:lstStyle/>
          <a:p>
            <a:pPr algn="l"/>
            <a:r>
              <a:rPr lang="sl-SI" dirty="0">
                <a:solidFill>
                  <a:srgbClr val="002776"/>
                </a:solidFill>
                <a:latin typeface="+mj-lt"/>
              </a:rPr>
              <a:t>Prisotnost na spletu</a:t>
            </a:r>
          </a:p>
        </p:txBody>
      </p:sp>
    </p:spTree>
    <p:extLst>
      <p:ext uri="{BB962C8B-B14F-4D97-AF65-F5344CB8AC3E}">
        <p14:creationId xmlns:p14="http://schemas.microsoft.com/office/powerpoint/2010/main" val="2063223685"/>
      </p:ext>
    </p:extLst>
  </p:cSld>
  <p:clrMapOvr>
    <a:masterClrMapping/>
  </p:clrMapOvr>
  <p:transition spd="slow">
    <p:wip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09AE74B-8EDA-50FA-F077-49DEE49A2D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Konverzije</a:t>
            </a:r>
            <a:endParaRPr lang="en-US" dirty="0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3574F01F-450F-CD36-0FC8-0BD3A21EE9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/>
              <a:t>Spletna stran naj vsebuje čim več CTA-jev</a:t>
            </a:r>
          </a:p>
          <a:p>
            <a:r>
              <a:rPr lang="sl-SI" dirty="0"/>
              <a:t>Katere </a:t>
            </a:r>
            <a:r>
              <a:rPr lang="sl-SI" dirty="0" err="1"/>
              <a:t>CTAje</a:t>
            </a:r>
            <a:r>
              <a:rPr lang="sl-SI" dirty="0"/>
              <a:t> bo vsebovala je odvisno od industrije</a:t>
            </a:r>
          </a:p>
          <a:p>
            <a:pPr lvl="1"/>
            <a:r>
              <a:rPr lang="sl-SI" dirty="0" err="1"/>
              <a:t>Sign</a:t>
            </a:r>
            <a:r>
              <a:rPr lang="sl-SI" dirty="0"/>
              <a:t>-up</a:t>
            </a:r>
          </a:p>
          <a:p>
            <a:pPr lvl="1"/>
            <a:r>
              <a:rPr lang="sl-SI" dirty="0"/>
              <a:t>Pošlji povpraševanje</a:t>
            </a:r>
          </a:p>
          <a:p>
            <a:pPr lvl="1"/>
            <a:r>
              <a:rPr lang="sl-SI" dirty="0"/>
              <a:t>Chat</a:t>
            </a:r>
          </a:p>
          <a:p>
            <a:pPr lvl="1"/>
            <a:r>
              <a:rPr lang="sl-SI" dirty="0"/>
              <a:t>Spletna trgovina</a:t>
            </a:r>
          </a:p>
          <a:p>
            <a:pPr lvl="1"/>
            <a:r>
              <a:rPr lang="sl-SI" dirty="0"/>
              <a:t>Kratka anketa (za filtriranje kupcev)</a:t>
            </a:r>
          </a:p>
        </p:txBody>
      </p:sp>
    </p:spTree>
    <p:extLst>
      <p:ext uri="{BB962C8B-B14F-4D97-AF65-F5344CB8AC3E}">
        <p14:creationId xmlns:p14="http://schemas.microsoft.com/office/powerpoint/2010/main" val="27526577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0761849-8B32-CBA1-1449-76844F8F27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SEO</a:t>
            </a:r>
            <a:endParaRPr lang="en-US" dirty="0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1151AAE1-1A11-FC83-5D54-2120BCCD58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l-SI" sz="3600" dirty="0"/>
              <a:t>Spletne strani je potrebno optimizirati za iskalnike</a:t>
            </a:r>
          </a:p>
          <a:p>
            <a:r>
              <a:rPr lang="sl-SI" sz="3600" dirty="0"/>
              <a:t>Vsaka stran na spletni strani mora ciljati </a:t>
            </a:r>
            <a:r>
              <a:rPr lang="sl-SI" sz="3600" b="1" dirty="0"/>
              <a:t>ENOLIČNO</a:t>
            </a:r>
            <a:r>
              <a:rPr lang="sl-SI" sz="3600" dirty="0"/>
              <a:t> ključno besedno zvezo, kateri mora biti prilagojena celotna vsebina</a:t>
            </a:r>
          </a:p>
          <a:p>
            <a:r>
              <a:rPr lang="sl-SI" sz="3600" dirty="0"/>
              <a:t>Če imate povezane besedne zveze, ustvarite več podstrani</a:t>
            </a:r>
          </a:p>
          <a:p>
            <a:r>
              <a:rPr lang="sl-SI" sz="3600" dirty="0"/>
              <a:t>Kako se stran pripravi SEO v posebnem poglavju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95133928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C038D9E6-8F52-48B1-AD18-3875401522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Kaj je potrebno paziti pri pripravi spletne strani</a:t>
            </a:r>
            <a:endParaRPr lang="en-US" dirty="0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BB33C9D3-9939-44DF-BCDD-091A734F8E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sl-SI" dirty="0"/>
              <a:t>Vsebina strani naj odraža namen in koga </a:t>
            </a:r>
            <a:r>
              <a:rPr lang="sl-SI" dirty="0" err="1"/>
              <a:t>naslavja</a:t>
            </a:r>
            <a:endParaRPr lang="sl-SI" dirty="0"/>
          </a:p>
          <a:p>
            <a:r>
              <a:rPr lang="sl-SI" dirty="0"/>
              <a:t>Stran naj bo prijazna za telefone</a:t>
            </a:r>
          </a:p>
          <a:p>
            <a:r>
              <a:rPr lang="sl-SI" dirty="0"/>
              <a:t>Enostavna navigacija</a:t>
            </a:r>
          </a:p>
          <a:p>
            <a:r>
              <a:rPr lang="sl-SI" dirty="0"/>
              <a:t>Stran naj se hitro nalaga</a:t>
            </a:r>
          </a:p>
          <a:p>
            <a:r>
              <a:rPr lang="sl-SI" dirty="0"/>
              <a:t>Vključite iskalnik po strani</a:t>
            </a:r>
          </a:p>
          <a:p>
            <a:r>
              <a:rPr lang="sl-SI" dirty="0"/>
              <a:t>Vstavite veliko CTA aktivnosti</a:t>
            </a:r>
          </a:p>
          <a:p>
            <a:r>
              <a:rPr lang="sl-SI" dirty="0"/>
              <a:t>Pišite v enostavnem jeziku</a:t>
            </a:r>
          </a:p>
          <a:p>
            <a:r>
              <a:rPr lang="sl-SI" dirty="0"/>
              <a:t>Balansirajte tekst in medijske vsebine</a:t>
            </a:r>
          </a:p>
          <a:p>
            <a:r>
              <a:rPr lang="sl-SI" dirty="0"/>
              <a:t>Dodajte gumbe za social </a:t>
            </a:r>
            <a:r>
              <a:rPr lang="sl-SI" dirty="0" err="1"/>
              <a:t>share</a:t>
            </a:r>
            <a:endParaRPr lang="sl-SI" dirty="0"/>
          </a:p>
          <a:p>
            <a:r>
              <a:rPr lang="sl-SI" dirty="0"/>
              <a:t>Dodajte </a:t>
            </a:r>
            <a:r>
              <a:rPr lang="sl-SI" dirty="0" err="1"/>
              <a:t>chat</a:t>
            </a:r>
            <a:endParaRPr lang="sl-SI" dirty="0"/>
          </a:p>
          <a:p>
            <a:r>
              <a:rPr lang="sl-SI" dirty="0"/>
              <a:t>Uporabljajte primerne barvne sheme in </a:t>
            </a:r>
          </a:p>
          <a:p>
            <a:r>
              <a:rPr lang="sl-SI" dirty="0"/>
              <a:t>Testirajte v več brskalnikih</a:t>
            </a:r>
          </a:p>
        </p:txBody>
      </p:sp>
    </p:spTree>
    <p:extLst>
      <p:ext uri="{BB962C8B-B14F-4D97-AF65-F5344CB8AC3E}">
        <p14:creationId xmlns:p14="http://schemas.microsoft.com/office/powerpoint/2010/main" val="192971927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EC06BF-8766-5148-2578-58F990781D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A5246E1-2C40-E008-10B9-680582156E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Nujne vsebine na domeni</a:t>
            </a:r>
            <a:endParaRPr lang="en-US" dirty="0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94C33102-2869-43FA-C0B5-5F9F9D1187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/>
            <a:r>
              <a:rPr lang="sl-SI" b="0" i="0" u="none" strike="noStrike" baseline="0" dirty="0">
                <a:latin typeface="Avenir-Roman"/>
              </a:rPr>
              <a:t>Ime organizacije</a:t>
            </a:r>
            <a:endParaRPr lang="en-US" b="0" i="0" u="none" strike="noStrike" baseline="0" dirty="0">
              <a:latin typeface="Avenir-Roman"/>
            </a:endParaRPr>
          </a:p>
          <a:p>
            <a:pPr algn="l"/>
            <a:r>
              <a:rPr lang="sl-SI" b="0" i="0" u="none" strike="noStrike" baseline="0" dirty="0">
                <a:latin typeface="Avenir-Roman"/>
              </a:rPr>
              <a:t>Naslov podjetja</a:t>
            </a:r>
            <a:endParaRPr lang="en-US" b="0" i="0" u="none" strike="noStrike" baseline="0" dirty="0">
              <a:latin typeface="Avenir-Roman"/>
            </a:endParaRPr>
          </a:p>
          <a:p>
            <a:pPr algn="l"/>
            <a:r>
              <a:rPr lang="sl-SI" b="0" i="0" u="none" strike="noStrike" baseline="0" dirty="0">
                <a:latin typeface="Avenir-Roman"/>
              </a:rPr>
              <a:t>Kontakti podjetja</a:t>
            </a:r>
            <a:endParaRPr lang="en-US" b="0" i="0" u="none" strike="noStrike" baseline="0" dirty="0">
              <a:latin typeface="Avenir-Roman"/>
            </a:endParaRPr>
          </a:p>
          <a:p>
            <a:pPr algn="l"/>
            <a:r>
              <a:rPr lang="sl-SI" dirty="0">
                <a:latin typeface="Avenir-Roman"/>
              </a:rPr>
              <a:t>Če spletna stran sledi kupcem ali zbira njihove podatke – nujno GDPR določilo</a:t>
            </a:r>
          </a:p>
          <a:p>
            <a:pPr algn="l"/>
            <a:r>
              <a:rPr lang="sl-SI" b="0" i="0" u="none" strike="noStrike" baseline="0" dirty="0">
                <a:latin typeface="Avenir-Roman"/>
              </a:rPr>
              <a:t>Če je spletna stran trgovina – </a:t>
            </a:r>
            <a:r>
              <a:rPr lang="sl-SI" dirty="0">
                <a:latin typeface="Avenir-Roman"/>
              </a:rPr>
              <a:t>podstran o pogojih poslovanja</a:t>
            </a:r>
            <a:endParaRPr lang="en-GB" b="0" i="0" u="none" strike="noStrike" baseline="0" dirty="0">
              <a:latin typeface="Avenir-Roman"/>
            </a:endParaRPr>
          </a:p>
          <a:p>
            <a:pPr marL="0" indent="0" algn="l">
              <a:buNone/>
            </a:pP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10304862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D6B932-12D4-1529-A339-86EB8B0B19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9E23097-36A8-2093-A595-C6B3806BB9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Vsebina z dodano vrednostjo na spletni strani</a:t>
            </a:r>
            <a:endParaRPr lang="en-US" dirty="0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7B5CB35F-A9CD-D3A1-0E69-FAAC712AF2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l"/>
            <a:r>
              <a:rPr lang="sl-SI" sz="3200" dirty="0">
                <a:latin typeface="Avenir-Roman"/>
              </a:rPr>
              <a:t>Pojasnilo kako lahko organizacija/izdelek zadovolji potrebo obiskovalca</a:t>
            </a:r>
          </a:p>
          <a:p>
            <a:pPr algn="l"/>
            <a:r>
              <a:rPr lang="sl-SI" sz="3200" b="0" i="0" u="none" strike="noStrike" baseline="0" dirty="0">
                <a:latin typeface="Avenir-Roman"/>
              </a:rPr>
              <a:t>Opisi izdelkov vključno z multimedijsko vsebino</a:t>
            </a:r>
          </a:p>
          <a:p>
            <a:pPr algn="l"/>
            <a:r>
              <a:rPr lang="sl-SI" sz="3200" b="0" i="0" u="none" strike="noStrike" baseline="0" dirty="0">
                <a:latin typeface="Avenir-Roman"/>
              </a:rPr>
              <a:t>Članki povezani z trgom </a:t>
            </a:r>
            <a:r>
              <a:rPr lang="sl-SI" sz="3200" dirty="0">
                <a:latin typeface="Avenir-Roman"/>
              </a:rPr>
              <a:t>in industrijo </a:t>
            </a:r>
            <a:r>
              <a:rPr lang="sl-SI" sz="3200" b="0" i="0" u="none" strike="noStrike" baseline="0" dirty="0">
                <a:latin typeface="Avenir-Roman"/>
              </a:rPr>
              <a:t>na/v kateri deluje podjetje</a:t>
            </a:r>
          </a:p>
          <a:p>
            <a:pPr algn="l"/>
            <a:r>
              <a:rPr lang="sl-SI" sz="3200" b="0" i="0" u="none" strike="noStrike" baseline="0" dirty="0">
                <a:latin typeface="Avenir-Roman"/>
              </a:rPr>
              <a:t>Prikaz delovanja izdelkov</a:t>
            </a:r>
            <a:endParaRPr lang="en-GB" sz="3200" b="0" i="0" u="none" strike="noStrike" baseline="0" dirty="0">
              <a:latin typeface="Avenir-Roman"/>
            </a:endParaRPr>
          </a:p>
          <a:p>
            <a:pPr algn="l"/>
            <a:r>
              <a:rPr lang="sl-SI" sz="3200" b="0" i="0" u="none" strike="noStrike" baseline="0" dirty="0">
                <a:latin typeface="Avenir-Roman"/>
              </a:rPr>
              <a:t>Pričevanja zadovoljnih odjemalcev</a:t>
            </a:r>
            <a:endParaRPr lang="en-US" sz="3200" b="0" i="0" u="none" strike="noStrike" baseline="0" dirty="0">
              <a:latin typeface="Avenir-Roman"/>
            </a:endParaRPr>
          </a:p>
          <a:p>
            <a:pPr algn="l"/>
            <a:r>
              <a:rPr lang="sl-SI" sz="3200" b="0" i="0" u="none" strike="noStrike" baseline="0" dirty="0">
                <a:latin typeface="Avenir-Roman"/>
              </a:rPr>
              <a:t>FAQ stran</a:t>
            </a:r>
          </a:p>
          <a:p>
            <a:pPr algn="l"/>
            <a:r>
              <a:rPr lang="sl-SI" sz="3200" dirty="0">
                <a:latin typeface="Avenir-Roman"/>
              </a:rPr>
              <a:t>Slovar pojmov</a:t>
            </a:r>
            <a:endParaRPr lang="sl-SI" sz="3200" b="0" i="0" u="none" strike="noStrike" baseline="0" dirty="0">
              <a:latin typeface="Avenir-Roman"/>
            </a:endParaRPr>
          </a:p>
        </p:txBody>
      </p:sp>
    </p:spTree>
    <p:extLst>
      <p:ext uri="{BB962C8B-B14F-4D97-AF65-F5344CB8AC3E}">
        <p14:creationId xmlns:p14="http://schemas.microsoft.com/office/powerpoint/2010/main" val="124041567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2F79853-B6A5-4D1B-A2D2-188890C5E9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Struktura spletne strani in programska orodja</a:t>
            </a:r>
            <a:endParaRPr lang="en-US" dirty="0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F5CFA101-51FF-40DA-AA40-6BE6FF4008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/>
              <a:t>HTML</a:t>
            </a:r>
          </a:p>
          <a:p>
            <a:r>
              <a:rPr lang="sl-SI" dirty="0" err="1"/>
              <a:t>Wordpress</a:t>
            </a:r>
            <a:r>
              <a:rPr lang="sl-SI" dirty="0"/>
              <a:t>/</a:t>
            </a:r>
            <a:r>
              <a:rPr lang="sl-SI" dirty="0" err="1"/>
              <a:t>Margento</a:t>
            </a:r>
            <a:r>
              <a:rPr lang="sl-SI" dirty="0"/>
              <a:t>/</a:t>
            </a:r>
            <a:r>
              <a:rPr lang="sl-SI" dirty="0" err="1"/>
              <a:t>Joomla</a:t>
            </a:r>
            <a:r>
              <a:rPr lang="sl-SI" dirty="0"/>
              <a:t> … (</a:t>
            </a:r>
            <a:r>
              <a:rPr lang="sl-SI" dirty="0" err="1"/>
              <a:t>needs</a:t>
            </a:r>
            <a:r>
              <a:rPr lang="sl-SI" dirty="0"/>
              <a:t> </a:t>
            </a:r>
            <a:r>
              <a:rPr lang="sl-SI" dirty="0" err="1"/>
              <a:t>hosting</a:t>
            </a:r>
            <a:r>
              <a:rPr lang="sl-SI" dirty="0"/>
              <a:t>)</a:t>
            </a:r>
          </a:p>
          <a:p>
            <a:r>
              <a:rPr lang="sl-SI" dirty="0" err="1"/>
              <a:t>Shopify</a:t>
            </a:r>
            <a:r>
              <a:rPr lang="sl-SI" dirty="0"/>
              <a:t>/</a:t>
            </a:r>
            <a:r>
              <a:rPr lang="sl-SI" dirty="0" err="1"/>
              <a:t>Wix</a:t>
            </a:r>
            <a:r>
              <a:rPr lang="sl-SI" dirty="0"/>
              <a:t>/</a:t>
            </a:r>
            <a:r>
              <a:rPr lang="sl-SI" dirty="0" err="1"/>
              <a:t>Squarespace</a:t>
            </a:r>
            <a:r>
              <a:rPr lang="sl-SI" dirty="0"/>
              <a:t> … (</a:t>
            </a:r>
            <a:r>
              <a:rPr lang="sl-SI" dirty="0" err="1"/>
              <a:t>hosted</a:t>
            </a:r>
            <a:r>
              <a:rPr lang="sl-SI" dirty="0"/>
              <a:t>)</a:t>
            </a:r>
          </a:p>
          <a:p>
            <a:r>
              <a:rPr lang="sl-SI" dirty="0"/>
              <a:t>Schema.org</a:t>
            </a:r>
          </a:p>
        </p:txBody>
      </p:sp>
    </p:spTree>
    <p:extLst>
      <p:ext uri="{BB962C8B-B14F-4D97-AF65-F5344CB8AC3E}">
        <p14:creationId xmlns:p14="http://schemas.microsoft.com/office/powerpoint/2010/main" val="259370094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059F7D8-5C1A-4CD4-B16D-B169898D5A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Struktura </a:t>
            </a:r>
            <a:r>
              <a:rPr lang="sl-SI" dirty="0" err="1"/>
              <a:t>spletnie</a:t>
            </a:r>
            <a:r>
              <a:rPr lang="sl-SI" dirty="0"/>
              <a:t> strani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1D23CF92-1E8D-43F3-9F67-A16CE9F76D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>
                <a:hlinkClick r:id="rId2"/>
              </a:rPr>
              <a:t>https://www.w3schools.com/html/html_intro.asp</a:t>
            </a:r>
            <a:endParaRPr lang="sl-SI" dirty="0"/>
          </a:p>
          <a:p>
            <a:r>
              <a:rPr lang="sl-SI" dirty="0">
                <a:hlinkClick r:id="rId3"/>
              </a:rPr>
              <a:t>https://html.com/#tutorial</a:t>
            </a:r>
            <a:r>
              <a:rPr lang="sl-SI" dirty="0"/>
              <a:t> </a:t>
            </a:r>
          </a:p>
        </p:txBody>
      </p:sp>
      <p:pic>
        <p:nvPicPr>
          <p:cNvPr id="5" name="Slika 4">
            <a:extLst>
              <a:ext uri="{FF2B5EF4-FFF2-40B4-BE49-F238E27FC236}">
                <a16:creationId xmlns:a16="http://schemas.microsoft.com/office/drawing/2014/main" id="{C79AB4DD-A239-48D6-92A9-33F222BC5B2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49355" y="2455196"/>
            <a:ext cx="5434644" cy="40376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379331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BDEDC0D-53F0-4011-87CA-4B759D15EE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Orodja za ustvarjanje spletnih strani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CF12F74D-793A-4752-AE0B-C13C33EE34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/>
              <a:t>Enostavna orodja vse v enem</a:t>
            </a:r>
          </a:p>
          <a:p>
            <a:pPr lvl="1"/>
            <a:r>
              <a:rPr lang="sl-SI" dirty="0" err="1"/>
              <a:t>Wix</a:t>
            </a:r>
            <a:r>
              <a:rPr lang="sl-SI" dirty="0"/>
              <a:t>, </a:t>
            </a:r>
            <a:r>
              <a:rPr lang="sl-SI" dirty="0" err="1"/>
              <a:t>Shopify</a:t>
            </a:r>
            <a:r>
              <a:rPr lang="sl-SI" dirty="0"/>
              <a:t>, </a:t>
            </a:r>
            <a:r>
              <a:rPr lang="sl-SI" dirty="0" err="1"/>
              <a:t>squarespace</a:t>
            </a:r>
            <a:r>
              <a:rPr lang="sl-SI" dirty="0"/>
              <a:t>,…</a:t>
            </a:r>
          </a:p>
          <a:p>
            <a:r>
              <a:rPr lang="sl-SI" dirty="0"/>
              <a:t>Platforme za upravljanje vsebine (CMS)</a:t>
            </a:r>
          </a:p>
          <a:p>
            <a:pPr lvl="1"/>
            <a:r>
              <a:rPr lang="sl-SI" dirty="0" err="1"/>
              <a:t>Wordpress</a:t>
            </a:r>
            <a:r>
              <a:rPr lang="sl-SI" dirty="0"/>
              <a:t>, </a:t>
            </a:r>
            <a:r>
              <a:rPr lang="sl-SI" dirty="0" err="1"/>
              <a:t>Joomla</a:t>
            </a:r>
            <a:r>
              <a:rPr lang="sl-SI" dirty="0"/>
              <a:t>, </a:t>
            </a:r>
            <a:r>
              <a:rPr lang="sl-SI" dirty="0" err="1"/>
              <a:t>Margento</a:t>
            </a:r>
            <a:r>
              <a:rPr lang="sl-SI" dirty="0"/>
              <a:t>…</a:t>
            </a:r>
          </a:p>
          <a:p>
            <a:r>
              <a:rPr lang="sl-SI" dirty="0"/>
              <a:t>Lastno programiranje</a:t>
            </a:r>
          </a:p>
          <a:p>
            <a:pPr lvl="1"/>
            <a:r>
              <a:rPr lang="sl-SI" dirty="0"/>
              <a:t>Html editor</a:t>
            </a:r>
          </a:p>
        </p:txBody>
      </p:sp>
    </p:spTree>
    <p:extLst>
      <p:ext uri="{BB962C8B-B14F-4D97-AF65-F5344CB8AC3E}">
        <p14:creationId xmlns:p14="http://schemas.microsoft.com/office/powerpoint/2010/main" val="257158540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93FFF01-2978-41D0-BEA1-60B030E119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Vprašanja za pomoč pri pripravljanju vsebine za spletno stran</a:t>
            </a:r>
            <a:endParaRPr lang="en-US" dirty="0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26C4C7FC-A136-468C-865F-0C2EC2B9C7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l-SI" dirty="0"/>
              <a:t>Katero potrebo/željo želi obiskovalec zadovoljiti z obiskom vaše spletne strani?</a:t>
            </a:r>
          </a:p>
          <a:p>
            <a:r>
              <a:rPr lang="sl-SI" dirty="0"/>
              <a:t>Katere informacije, ki bi obiskovalcu pomagale pri zadovoljevanju te potrebe, pričakuje, da bo na strani pridobil?</a:t>
            </a:r>
            <a:endParaRPr lang="en-US" dirty="0"/>
          </a:p>
          <a:p>
            <a:pPr lvl="1"/>
            <a:r>
              <a:rPr lang="sl-SI" dirty="0"/>
              <a:t>V kateri fazi </a:t>
            </a:r>
            <a:r>
              <a:rPr lang="sl-SI" dirty="0" err="1"/>
              <a:t>nakupega</a:t>
            </a:r>
            <a:r>
              <a:rPr lang="sl-SI" dirty="0"/>
              <a:t> procesa se obiskovalec nahaja (informacijska, navigacijska, nakupna)?</a:t>
            </a:r>
            <a:r>
              <a:rPr lang="en-US" dirty="0"/>
              <a:t> </a:t>
            </a:r>
            <a:endParaRPr lang="sl-SI" dirty="0"/>
          </a:p>
          <a:p>
            <a:r>
              <a:rPr lang="sl-SI" dirty="0"/>
              <a:t>Kako obiskovalec pričakuje, da mu bo informacija podana?</a:t>
            </a:r>
            <a:r>
              <a:rPr lang="en-US" dirty="0"/>
              <a:t> </a:t>
            </a:r>
            <a:endParaRPr lang="sl-SI" dirty="0"/>
          </a:p>
          <a:p>
            <a:pPr lvl="1"/>
            <a:r>
              <a:rPr lang="sl-SI" dirty="0"/>
              <a:t>Besedno, slikovno, video, CTA, odštevalnik časa, enostranske ciljne strani,…</a:t>
            </a:r>
          </a:p>
          <a:p>
            <a:r>
              <a:rPr lang="sl-SI" b="1" dirty="0"/>
              <a:t>Stran naj daje prednost KORISTIM, NE značilnostim.</a:t>
            </a:r>
            <a:endParaRPr lang="sl-SI" dirty="0"/>
          </a:p>
          <a:p>
            <a:r>
              <a:rPr lang="sl-SI" dirty="0"/>
              <a:t>Naslovite zadržke, ki bi se lahko pojavili obiskovalcu, da izvede aktivnost na vaši strani.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731488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22C7D6D4-E5C8-4CB2-AD0E-1E700D81AE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Namigi pri pisanju vsebine</a:t>
            </a:r>
            <a:endParaRPr lang="en-US" dirty="0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4A441C78-93BE-4016-919F-6A96242E3E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l-SI" dirty="0"/>
              <a:t>Pomagajte si s portali za diskusijo različnih vsebin (kot npr. </a:t>
            </a:r>
            <a:r>
              <a:rPr lang="sl-SI" dirty="0">
                <a:hlinkClick r:id="rId2"/>
              </a:rPr>
              <a:t>www.quora.com</a:t>
            </a:r>
            <a:r>
              <a:rPr lang="sl-SI" dirty="0"/>
              <a:t> ali </a:t>
            </a:r>
            <a:r>
              <a:rPr lang="sl-SI" dirty="0">
                <a:hlinkClick r:id="rId3"/>
              </a:rPr>
              <a:t>www.reddit.com</a:t>
            </a:r>
            <a:r>
              <a:rPr lang="sl-SI" dirty="0"/>
              <a:t> ), kjer dobite ideje, kaj ciljni trg išče.</a:t>
            </a:r>
          </a:p>
          <a:p>
            <a:r>
              <a:rPr lang="sl-SI" dirty="0"/>
              <a:t>Uporabljajte enostaven jezik, kratke stavke.</a:t>
            </a:r>
          </a:p>
          <a:p>
            <a:r>
              <a:rPr lang="sl-SI" dirty="0"/>
              <a:t>Na začetku strani povejte obiskovalcu, kaj lahko pričakuje in pritegnite njegovo pozornost z zanimivo informacijo.</a:t>
            </a:r>
          </a:p>
          <a:p>
            <a:r>
              <a:rPr lang="sl-SI" dirty="0"/>
              <a:t>Kjer je mogoče uporabljajte FOMO.</a:t>
            </a:r>
          </a:p>
        </p:txBody>
      </p:sp>
    </p:spTree>
    <p:extLst>
      <p:ext uri="{BB962C8B-B14F-4D97-AF65-F5344CB8AC3E}">
        <p14:creationId xmlns:p14="http://schemas.microsoft.com/office/powerpoint/2010/main" val="16474946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C284032B-CF73-46F8-B933-8FF3F7E265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>
                <a:latin typeface="+mn-lt"/>
              </a:rPr>
              <a:t>Kako deluje internet</a:t>
            </a:r>
          </a:p>
        </p:txBody>
      </p:sp>
      <p:sp>
        <p:nvSpPr>
          <p:cNvPr id="5" name="PoljeZBesedilom 4">
            <a:extLst>
              <a:ext uri="{FF2B5EF4-FFF2-40B4-BE49-F238E27FC236}">
                <a16:creationId xmlns:a16="http://schemas.microsoft.com/office/drawing/2014/main" id="{72EC2375-3FBF-46C6-9F1F-7AF6CD4169FA}"/>
              </a:ext>
            </a:extLst>
          </p:cNvPr>
          <p:cNvSpPr txBox="1"/>
          <p:nvPr/>
        </p:nvSpPr>
        <p:spPr>
          <a:xfrm>
            <a:off x="2135560" y="1858298"/>
            <a:ext cx="625381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l-SI">
                <a:hlinkClick r:id="rId2"/>
              </a:rPr>
              <a:t>https://www.youtube.com/watch?v=x3c1ih2NJEg</a:t>
            </a:r>
            <a:r>
              <a:rPr lang="sl-SI"/>
              <a:t> </a:t>
            </a:r>
          </a:p>
        </p:txBody>
      </p:sp>
      <p:sp>
        <p:nvSpPr>
          <p:cNvPr id="7" name="PoljeZBesedilom 6">
            <a:extLst>
              <a:ext uri="{FF2B5EF4-FFF2-40B4-BE49-F238E27FC236}">
                <a16:creationId xmlns:a16="http://schemas.microsoft.com/office/drawing/2014/main" id="{BD971A16-F9D2-4825-B649-83E46E0D6702}"/>
              </a:ext>
            </a:extLst>
          </p:cNvPr>
          <p:cNvSpPr txBox="1"/>
          <p:nvPr/>
        </p:nvSpPr>
        <p:spPr>
          <a:xfrm>
            <a:off x="2135560" y="3984040"/>
            <a:ext cx="457691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l-SI" dirty="0">
                <a:hlinkClick r:id="rId3"/>
              </a:rPr>
              <a:t>https://www.youtube.com/watch?v=LVV_93mBfSU</a:t>
            </a:r>
            <a:r>
              <a:rPr lang="sl-SI" dirty="0"/>
              <a:t> </a:t>
            </a:r>
          </a:p>
        </p:txBody>
      </p:sp>
      <p:sp>
        <p:nvSpPr>
          <p:cNvPr id="9" name="PoljeZBesedilom 8">
            <a:extLst>
              <a:ext uri="{FF2B5EF4-FFF2-40B4-BE49-F238E27FC236}">
                <a16:creationId xmlns:a16="http://schemas.microsoft.com/office/drawing/2014/main" id="{DFE38E2E-8B87-40F1-B323-6D2ABA69C3E5}"/>
              </a:ext>
            </a:extLst>
          </p:cNvPr>
          <p:cNvSpPr txBox="1"/>
          <p:nvPr/>
        </p:nvSpPr>
        <p:spPr>
          <a:xfrm>
            <a:off x="942109" y="2411478"/>
            <a:ext cx="5616007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l-SI" sz="4400" dirty="0"/>
              <a:t>Kako delujejo spletni iskalniki</a:t>
            </a:r>
          </a:p>
        </p:txBody>
      </p:sp>
    </p:spTree>
    <p:extLst>
      <p:ext uri="{BB962C8B-B14F-4D97-AF65-F5344CB8AC3E}">
        <p14:creationId xmlns:p14="http://schemas.microsoft.com/office/powerpoint/2010/main" val="243064014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33E043C-B4D9-44C6-A781-EC74AA43F1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Schema.org</a:t>
            </a:r>
            <a:endParaRPr lang="en-US" dirty="0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21087ABD-9C92-491A-82C4-7035D9A4A5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>
                <a:hlinkClick r:id="rId2"/>
              </a:rPr>
              <a:t>https://www.youtube.com/watch?v=xQeRA-Ojq5c</a:t>
            </a:r>
            <a:r>
              <a:rPr lang="sl-SI" dirty="0"/>
              <a:t> </a:t>
            </a:r>
          </a:p>
          <a:p>
            <a:pPr marL="0" indent="0">
              <a:buNone/>
            </a:pPr>
            <a:r>
              <a:rPr lang="sl-SI" dirty="0"/>
              <a:t>Schema.org je podatkovna struktura, ki iskalnikom pojasni čemu je namenjena vaša spletna stran. Vsaka industrija ima določene specifike, ki jih lahko adresirate z uporabo schema.org strukture na vaši spletni </a:t>
            </a:r>
            <a:r>
              <a:rPr lang="sl-SI" dirty="0" err="1"/>
              <a:t>trani</a:t>
            </a:r>
            <a:r>
              <a:rPr lang="sl-SI" dirty="0"/>
              <a:t>.</a:t>
            </a:r>
          </a:p>
          <a:p>
            <a:pPr marL="0" indent="0">
              <a:buNone/>
            </a:pPr>
            <a:r>
              <a:rPr lang="sl-SI" dirty="0"/>
              <a:t>Generator schema.org kode:</a:t>
            </a:r>
          </a:p>
          <a:p>
            <a:pPr marL="0" indent="0">
              <a:buNone/>
            </a:pPr>
            <a:r>
              <a:rPr lang="sl-SI" dirty="0">
                <a:hlinkClick r:id="rId3"/>
              </a:rPr>
              <a:t>https://www.google.com/webmasters/markup-helper/</a:t>
            </a:r>
            <a:r>
              <a:rPr lang="sl-SI" dirty="0"/>
              <a:t> </a:t>
            </a:r>
          </a:p>
          <a:p>
            <a:pPr marL="0" indent="0">
              <a:buNone/>
            </a:pPr>
            <a:r>
              <a:rPr lang="sl-SI" dirty="0">
                <a:hlinkClick r:id="rId4"/>
              </a:rPr>
              <a:t>https://hallanalysis.com/json-ld-generator/</a:t>
            </a:r>
            <a:r>
              <a:rPr lang="sl-SI" dirty="0"/>
              <a:t> </a:t>
            </a:r>
          </a:p>
          <a:p>
            <a:pPr marL="0" indent="0">
              <a:buNone/>
            </a:pPr>
            <a:r>
              <a:rPr lang="sl-SI" dirty="0"/>
              <a:t>Testiranje strukturiranih podatkov:</a:t>
            </a:r>
          </a:p>
          <a:p>
            <a:pPr marL="0" indent="0">
              <a:buNone/>
            </a:pPr>
            <a:r>
              <a:rPr lang="sl-SI" dirty="0">
                <a:hlinkClick r:id="rId5"/>
              </a:rPr>
              <a:t>https://developers.google.com/search/docs/appearance/structured-data</a:t>
            </a:r>
            <a:r>
              <a:rPr lang="sl-SI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6370963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4FB3ADB-EB5F-40B6-91D8-7494C68A35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Kako delujejo spletne strani</a:t>
            </a:r>
            <a:endParaRPr lang="en-US" dirty="0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CDF2F7EC-06F4-4BE6-A607-E31E402A50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/>
              <a:t>Kako deluje server:</a:t>
            </a:r>
          </a:p>
          <a:p>
            <a:r>
              <a:rPr lang="sl-SI" dirty="0">
                <a:hlinkClick r:id="rId2"/>
              </a:rPr>
              <a:t>https://www.youtube.com/watch?v=9J1nJOivdyw</a:t>
            </a:r>
          </a:p>
          <a:p>
            <a:pPr marL="0" indent="0">
              <a:buNone/>
            </a:pPr>
            <a:endParaRPr lang="sl-SI" dirty="0">
              <a:hlinkClick r:id="rId2"/>
            </a:endParaRPr>
          </a:p>
          <a:p>
            <a:r>
              <a:rPr lang="sl-SI" dirty="0"/>
              <a:t>Kako deluje gostovanje:</a:t>
            </a:r>
          </a:p>
          <a:p>
            <a:r>
              <a:rPr lang="sl-SI" dirty="0">
                <a:hlinkClick r:id="rId3"/>
              </a:rPr>
              <a:t>https://www.youtube.com/watch?v=BDdACdrs1vE</a:t>
            </a:r>
            <a:r>
              <a:rPr lang="sl-SI" dirty="0"/>
              <a:t> </a:t>
            </a:r>
          </a:p>
          <a:p>
            <a:pPr marL="0" indent="0">
              <a:buNone/>
            </a:pPr>
            <a:endParaRPr lang="sl-SI" dirty="0">
              <a:hlinkClick r:id="rId2"/>
            </a:endParaRPr>
          </a:p>
          <a:p>
            <a:r>
              <a:rPr lang="en-US" dirty="0">
                <a:hlinkClick r:id="rId2"/>
              </a:rPr>
              <a:t>https://www.youtube.com/watch?v=RsQ1tFLwldY</a:t>
            </a:r>
            <a:r>
              <a:rPr lang="sl-SI" dirty="0"/>
              <a:t>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79873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3FEC96D-CFF5-4AC4-A3FE-9D863A74F6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Lastniška </a:t>
            </a:r>
            <a:r>
              <a:rPr lang="sl-SI" dirty="0" err="1"/>
              <a:t>vs</a:t>
            </a:r>
            <a:r>
              <a:rPr lang="sl-SI" dirty="0"/>
              <a:t>. izposojena vsebina</a:t>
            </a:r>
            <a:endParaRPr lang="en-US" dirty="0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4EB9DEE1-10D7-42BF-A4FB-18FDA13B83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08095" y="1485900"/>
            <a:ext cx="8229600" cy="3886200"/>
          </a:xfrm>
        </p:spPr>
        <p:txBody>
          <a:bodyPr>
            <a:normAutofit fontScale="92500" lnSpcReduction="20000"/>
          </a:bodyPr>
          <a:lstStyle/>
          <a:p>
            <a:r>
              <a:rPr lang="sl-SI" dirty="0"/>
              <a:t>Spletno prisotnost sestavlja portfelj digitalnih sredstev:</a:t>
            </a:r>
          </a:p>
          <a:p>
            <a:pPr lvl="1"/>
            <a:r>
              <a:rPr lang="sl-SI" dirty="0"/>
              <a:t>Lastna spletna stran</a:t>
            </a:r>
          </a:p>
          <a:p>
            <a:pPr lvl="1"/>
            <a:r>
              <a:rPr lang="sl-SI" dirty="0"/>
              <a:t>Gostujoča prisotnost</a:t>
            </a:r>
          </a:p>
          <a:p>
            <a:pPr lvl="2"/>
            <a:r>
              <a:rPr lang="sl-SI" dirty="0"/>
              <a:t>Google </a:t>
            </a:r>
            <a:r>
              <a:rPr lang="sl-SI" dirty="0" err="1"/>
              <a:t>myBusiness</a:t>
            </a:r>
            <a:endParaRPr lang="sl-SI" dirty="0"/>
          </a:p>
          <a:p>
            <a:pPr lvl="2"/>
            <a:r>
              <a:rPr lang="sl-SI" dirty="0"/>
              <a:t>FB/IG stran podjetja</a:t>
            </a:r>
          </a:p>
          <a:p>
            <a:pPr lvl="2"/>
            <a:r>
              <a:rPr lang="sl-SI" dirty="0" err="1"/>
              <a:t>Tiktok</a:t>
            </a:r>
            <a:r>
              <a:rPr lang="sl-SI" dirty="0"/>
              <a:t>, </a:t>
            </a:r>
            <a:r>
              <a:rPr lang="sl-SI" dirty="0" err="1"/>
              <a:t>pinterest</a:t>
            </a:r>
            <a:r>
              <a:rPr lang="sl-SI" dirty="0"/>
              <a:t> strani podjetja</a:t>
            </a:r>
          </a:p>
          <a:p>
            <a:pPr lvl="2"/>
            <a:r>
              <a:rPr lang="sl-SI" dirty="0"/>
              <a:t>Amazon podstran</a:t>
            </a:r>
          </a:p>
          <a:p>
            <a:endParaRPr lang="sl-SI" dirty="0"/>
          </a:p>
          <a:p>
            <a:r>
              <a:rPr lang="sl-SI" dirty="0"/>
              <a:t>Lastna spletna stran je glavna vstopna točka do podjetja na spletu</a:t>
            </a:r>
          </a:p>
          <a:p>
            <a:r>
              <a:rPr lang="sl-SI" dirty="0"/>
              <a:t>POZOR! Gostujoča prisotnost NI naša last in je zato podvržena politikam posameznih lastnikov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04283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814674A-D9DB-4A74-8BFF-227A333014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Koraki k ustvarjanju lastne spletne strani</a:t>
            </a:r>
            <a:endParaRPr lang="en-US" dirty="0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04FB400C-21FC-46D9-8685-58F9469780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l-SI" dirty="0"/>
              <a:t>Registracija domene</a:t>
            </a:r>
          </a:p>
          <a:p>
            <a:pPr lvl="1"/>
            <a:r>
              <a:rPr lang="sl-SI" dirty="0"/>
              <a:t>Nakup (1x) in podaljšanje registracije (vsako leto) domene</a:t>
            </a:r>
          </a:p>
          <a:p>
            <a:pPr lvl="1"/>
            <a:r>
              <a:rPr lang="sl-SI" dirty="0"/>
              <a:t>Letni strošek cca 20 €</a:t>
            </a:r>
          </a:p>
          <a:p>
            <a:pPr lvl="1"/>
            <a:endParaRPr lang="sl-SI" dirty="0"/>
          </a:p>
          <a:p>
            <a:r>
              <a:rPr lang="sl-SI" dirty="0"/>
              <a:t>Način gostovanja spletne strani</a:t>
            </a:r>
          </a:p>
          <a:p>
            <a:pPr lvl="1"/>
            <a:r>
              <a:rPr lang="sl-SI" dirty="0"/>
              <a:t>Deljeno</a:t>
            </a:r>
          </a:p>
          <a:p>
            <a:pPr lvl="1"/>
            <a:r>
              <a:rPr lang="sl-SI" dirty="0"/>
              <a:t>V oblaku</a:t>
            </a:r>
          </a:p>
          <a:p>
            <a:pPr lvl="1"/>
            <a:r>
              <a:rPr lang="sl-SI" dirty="0"/>
              <a:t>Lasten server</a:t>
            </a:r>
          </a:p>
          <a:p>
            <a:r>
              <a:rPr lang="sl-SI" dirty="0"/>
              <a:t>Razvoj spletne strani</a:t>
            </a:r>
          </a:p>
          <a:p>
            <a:pPr lvl="1"/>
            <a:r>
              <a:rPr lang="sl-SI" dirty="0"/>
              <a:t>Lastna</a:t>
            </a:r>
          </a:p>
          <a:p>
            <a:pPr lvl="1"/>
            <a:r>
              <a:rPr lang="sl-SI" dirty="0"/>
              <a:t>CMS (</a:t>
            </a:r>
            <a:r>
              <a:rPr lang="sl-SI" dirty="0" err="1"/>
              <a:t>wordpress</a:t>
            </a:r>
            <a:r>
              <a:rPr lang="sl-SI" dirty="0"/>
              <a:t>, </a:t>
            </a:r>
            <a:r>
              <a:rPr lang="sl-SI" dirty="0" err="1"/>
              <a:t>joomla</a:t>
            </a:r>
            <a:r>
              <a:rPr lang="sl-SI" dirty="0"/>
              <a:t>, </a:t>
            </a:r>
            <a:r>
              <a:rPr lang="sl-SI" dirty="0" err="1"/>
              <a:t>margento</a:t>
            </a:r>
            <a:r>
              <a:rPr lang="sl-SI" dirty="0"/>
              <a:t>)</a:t>
            </a:r>
          </a:p>
          <a:p>
            <a:pPr lvl="1"/>
            <a:r>
              <a:rPr lang="sl-SI" dirty="0"/>
              <a:t>WYSIWYG platforme</a:t>
            </a:r>
          </a:p>
        </p:txBody>
      </p:sp>
    </p:spTree>
    <p:extLst>
      <p:ext uri="{BB962C8B-B14F-4D97-AF65-F5344CB8AC3E}">
        <p14:creationId xmlns:p14="http://schemas.microsoft.com/office/powerpoint/2010/main" val="21459726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3DC3045-8CC8-4D54-B98D-7A4A19CF99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Sodelujoči pri razvoju spletne strani</a:t>
            </a:r>
            <a:endParaRPr lang="en-US" dirty="0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D3DC6412-D4A3-4D5D-ACAD-584DB27CD9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l">
              <a:buNone/>
            </a:pPr>
            <a:r>
              <a:rPr lang="sl-SI" sz="3200" dirty="0">
                <a:latin typeface="IowanOldStyleBT-Roman"/>
              </a:rPr>
              <a:t>Tim</a:t>
            </a:r>
            <a:endParaRPr lang="sl-SI" sz="3200" b="0" i="0" u="none" strike="noStrike" baseline="0" dirty="0">
              <a:latin typeface="IowanOldStyleBT-Roman"/>
            </a:endParaRPr>
          </a:p>
          <a:p>
            <a:pPr algn="l"/>
            <a:r>
              <a:rPr lang="sl-SI" sz="4400" b="0" i="0" u="none" strike="noStrike" baseline="0" dirty="0">
                <a:latin typeface="IowanOldStyleBT-Roman"/>
              </a:rPr>
              <a:t>Programerjev, grafičnih oblikovalcev, UI strokovnjakov</a:t>
            </a:r>
            <a:r>
              <a:rPr lang="en-US" sz="4400" b="0" i="0" u="none" strike="noStrike" baseline="0" dirty="0">
                <a:latin typeface="IowanOldStyleBT-Roman"/>
              </a:rPr>
              <a:t>, </a:t>
            </a:r>
            <a:r>
              <a:rPr lang="sl-SI" sz="4400" b="0" i="0" u="none" strike="noStrike" baseline="0" dirty="0">
                <a:latin typeface="IowanOldStyleBT-Roman"/>
              </a:rPr>
              <a:t>piscev vsebine</a:t>
            </a:r>
            <a:r>
              <a:rPr lang="en-US" sz="4400" b="0" i="0" u="none" strike="noStrike" baseline="0" dirty="0">
                <a:latin typeface="IowanOldStyleBT-Roman"/>
              </a:rPr>
              <a:t>, </a:t>
            </a:r>
            <a:r>
              <a:rPr lang="sl-SI" sz="4400" b="0" i="0" u="none" strike="noStrike" baseline="0" dirty="0">
                <a:latin typeface="IowanOldStyleBT-Roman"/>
              </a:rPr>
              <a:t>SEO strokovnjakov</a:t>
            </a:r>
            <a:r>
              <a:rPr lang="sl-SI" sz="4400" dirty="0">
                <a:latin typeface="IowanOldStyleBT-Roman"/>
              </a:rPr>
              <a:t> in </a:t>
            </a:r>
            <a:r>
              <a:rPr lang="sl-SI" sz="4400" dirty="0" err="1">
                <a:latin typeface="IowanOldStyleBT-Roman"/>
              </a:rPr>
              <a:t>prodajnikov</a:t>
            </a:r>
            <a:r>
              <a:rPr lang="sl-SI" sz="4400" dirty="0">
                <a:latin typeface="IowanOldStyleBT-Roman"/>
              </a:rPr>
              <a:t>.</a:t>
            </a:r>
            <a:endParaRPr lang="sl-SI" sz="4400" b="0" i="0" u="none" strike="noStrike" baseline="0" dirty="0">
              <a:latin typeface="IowanOldStyleBT-Roman"/>
            </a:endParaRPr>
          </a:p>
        </p:txBody>
      </p:sp>
    </p:spTree>
    <p:extLst>
      <p:ext uri="{BB962C8B-B14F-4D97-AF65-F5344CB8AC3E}">
        <p14:creationId xmlns:p14="http://schemas.microsoft.com/office/powerpoint/2010/main" val="19085715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F0B0F0E-EB6E-21E4-BF82-77CC990A1B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Koraki pri pripravi spletne strani</a:t>
            </a:r>
            <a:endParaRPr lang="en-US" dirty="0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B48E2E2E-90BF-C06E-5320-141D1E9C9F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sz="4400" dirty="0"/>
              <a:t>Struktura in povezanost strani</a:t>
            </a:r>
          </a:p>
          <a:p>
            <a:r>
              <a:rPr lang="sl-SI" sz="4400" dirty="0"/>
              <a:t>Konverzije</a:t>
            </a:r>
          </a:p>
          <a:p>
            <a:r>
              <a:rPr lang="sl-SI" sz="4400" dirty="0"/>
              <a:t>SEO</a:t>
            </a:r>
          </a:p>
          <a:p>
            <a:r>
              <a:rPr lang="sl-SI" sz="4400" dirty="0"/>
              <a:t>Planiranje vsebine</a:t>
            </a:r>
          </a:p>
          <a:p>
            <a:endParaRPr lang="sl-SI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67004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400F94B-D351-4979-8EF5-6188989C67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Tipologije struktur spletnih strani</a:t>
            </a:r>
            <a:endParaRPr lang="en-US" dirty="0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7B74C44A-329D-4D78-9760-0A7DFAAB0A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5084" y="1519903"/>
            <a:ext cx="10515600" cy="4351338"/>
          </a:xfrm>
        </p:spPr>
        <p:txBody>
          <a:bodyPr>
            <a:normAutofit/>
          </a:bodyPr>
          <a:lstStyle/>
          <a:p>
            <a:r>
              <a:rPr lang="sl-SI" dirty="0"/>
              <a:t>Hierarhične strani</a:t>
            </a:r>
          </a:p>
          <a:p>
            <a:endParaRPr lang="sl-SI" dirty="0"/>
          </a:p>
          <a:p>
            <a:endParaRPr lang="sl-SI" dirty="0"/>
          </a:p>
          <a:p>
            <a:r>
              <a:rPr lang="sl-SI" dirty="0"/>
              <a:t>Sekvenčne strani</a:t>
            </a:r>
          </a:p>
          <a:p>
            <a:endParaRPr lang="sl-SI" dirty="0"/>
          </a:p>
          <a:p>
            <a:r>
              <a:rPr lang="sl-SI" dirty="0"/>
              <a:t>Matrične strani</a:t>
            </a:r>
          </a:p>
          <a:p>
            <a:endParaRPr lang="sl-SI" dirty="0"/>
          </a:p>
          <a:p>
            <a:r>
              <a:rPr lang="sl-SI" dirty="0"/>
              <a:t>Podatkovne strani</a:t>
            </a:r>
            <a:endParaRPr lang="en-US" dirty="0"/>
          </a:p>
        </p:txBody>
      </p:sp>
      <p:pic>
        <p:nvPicPr>
          <p:cNvPr id="1026" name="Picture 2" descr="The hierarchical model is used in web applications that contain a large amount of data.">
            <a:extLst>
              <a:ext uri="{FF2B5EF4-FFF2-40B4-BE49-F238E27FC236}">
                <a16:creationId xmlns:a16="http://schemas.microsoft.com/office/drawing/2014/main" id="{961C146D-32FD-4DC7-8815-B619FF1B581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93201" y="1412288"/>
            <a:ext cx="1081745" cy="9699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The sequential model can be used to develop flows for a process. ">
            <a:extLst>
              <a:ext uri="{FF2B5EF4-FFF2-40B4-BE49-F238E27FC236}">
                <a16:creationId xmlns:a16="http://schemas.microsoft.com/office/drawing/2014/main" id="{BAAFDA1B-77F7-4C89-B7C4-32FAAB86F6E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92623" y="2600637"/>
            <a:ext cx="1282900" cy="11674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The matrix model of a web structure lets users choose where they want to go next. ">
            <a:extLst>
              <a:ext uri="{FF2B5EF4-FFF2-40B4-BE49-F238E27FC236}">
                <a16:creationId xmlns:a16="http://schemas.microsoft.com/office/drawing/2014/main" id="{995C5B33-59CE-4E95-AF83-082D1897676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68462" y="3888579"/>
            <a:ext cx="1060635" cy="9227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The database model of a web structure determines the logical structure of a database. ">
            <a:extLst>
              <a:ext uri="{FF2B5EF4-FFF2-40B4-BE49-F238E27FC236}">
                <a16:creationId xmlns:a16="http://schemas.microsoft.com/office/drawing/2014/main" id="{B2FED890-A2DB-4192-95D3-959992A9D8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18013" y="4930949"/>
            <a:ext cx="911084" cy="102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AutoShape 6" descr="WebsiteStructure 750px 1">
            <a:extLst>
              <a:ext uri="{FF2B5EF4-FFF2-40B4-BE49-F238E27FC236}">
                <a16:creationId xmlns:a16="http://schemas.microsoft.com/office/drawing/2014/main" id="{3D4C68D3-5A96-4CBD-BA55-07A0572F456E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524125" y="1019175"/>
            <a:ext cx="7143750" cy="4819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9329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86327B1-9766-C507-D0EA-4042C6F5A8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Hierarhična struktura</a:t>
            </a:r>
            <a:endParaRPr lang="en-US" dirty="0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B552C1CC-A9B8-827A-6DEC-86B3F36D87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l-SI" dirty="0"/>
              <a:t>Določi katere strani bo spletna stran vsebovala</a:t>
            </a:r>
          </a:p>
          <a:p>
            <a:r>
              <a:rPr lang="sl-SI" dirty="0"/>
              <a:t>Hierarhično smiselno poveži strani</a:t>
            </a:r>
          </a:p>
          <a:p>
            <a:r>
              <a:rPr lang="sl-SI" dirty="0"/>
              <a:t>Prva stran</a:t>
            </a:r>
          </a:p>
          <a:p>
            <a:pPr lvl="1"/>
            <a:r>
              <a:rPr lang="sl-SI" sz="1200" dirty="0"/>
              <a:t>Hitro nalaganje</a:t>
            </a:r>
          </a:p>
          <a:p>
            <a:pPr lvl="1"/>
            <a:r>
              <a:rPr lang="sl-SI" sz="1200" dirty="0"/>
              <a:t>Jasno določena vrednost (</a:t>
            </a:r>
            <a:r>
              <a:rPr lang="sl-SI" sz="1200" dirty="0" err="1"/>
              <a:t>value</a:t>
            </a:r>
            <a:r>
              <a:rPr lang="sl-SI" sz="1200" dirty="0"/>
              <a:t> </a:t>
            </a:r>
            <a:r>
              <a:rPr lang="sl-SI" sz="1200" dirty="0" err="1"/>
              <a:t>proposition</a:t>
            </a:r>
            <a:r>
              <a:rPr lang="sl-SI" sz="1200" dirty="0"/>
              <a:t>) – razlog zakaj naj obiskovalec ostane na spletni strani (rešitev za problem/zadovoljitev potrebe)</a:t>
            </a:r>
          </a:p>
          <a:p>
            <a:pPr lvl="1"/>
            <a:r>
              <a:rPr lang="sl-SI" sz="1200" dirty="0" err="1"/>
              <a:t>Navidihnite</a:t>
            </a:r>
            <a:r>
              <a:rPr lang="sl-SI" sz="1200" dirty="0"/>
              <a:t> obiskovalca, da nadaljuje s preverjanjem vsebine</a:t>
            </a:r>
          </a:p>
          <a:p>
            <a:pPr lvl="1"/>
            <a:r>
              <a:rPr lang="sl-SI" sz="1200" dirty="0"/>
              <a:t>Vsebina naj bo prilagojena ciljni skupini</a:t>
            </a:r>
          </a:p>
          <a:p>
            <a:pPr lvl="1"/>
            <a:r>
              <a:rPr lang="sl-SI" sz="1200" dirty="0"/>
              <a:t>NE:</a:t>
            </a:r>
          </a:p>
          <a:p>
            <a:pPr lvl="2"/>
            <a:r>
              <a:rPr lang="sl-SI" sz="1100" dirty="0"/>
              <a:t>Opisujte podjetja</a:t>
            </a:r>
          </a:p>
          <a:p>
            <a:pPr lvl="2"/>
            <a:r>
              <a:rPr lang="sl-SI" sz="1100" dirty="0"/>
              <a:t>Reklam / nagrad</a:t>
            </a:r>
          </a:p>
          <a:p>
            <a:pPr lvl="2"/>
            <a:r>
              <a:rPr lang="sl-SI" sz="1100" dirty="0"/>
              <a:t>Gumba home</a:t>
            </a:r>
          </a:p>
          <a:p>
            <a:pPr lvl="2"/>
            <a:r>
              <a:rPr lang="sl-SI" sz="1100" dirty="0"/>
              <a:t>Zunanjih povezav</a:t>
            </a:r>
          </a:p>
          <a:p>
            <a:r>
              <a:rPr lang="sl-SI" dirty="0"/>
              <a:t>Druge pomembne strani</a:t>
            </a:r>
          </a:p>
          <a:p>
            <a:pPr lvl="1"/>
            <a:r>
              <a:rPr lang="sl-SI" sz="1500" dirty="0"/>
              <a:t>Kontakt, </a:t>
            </a:r>
            <a:r>
              <a:rPr lang="sl-SI" sz="1500" dirty="0" err="1"/>
              <a:t>Custom</a:t>
            </a:r>
            <a:r>
              <a:rPr lang="sl-SI" sz="1500" dirty="0"/>
              <a:t> 404, </a:t>
            </a:r>
            <a:r>
              <a:rPr lang="sl-SI" sz="1500" dirty="0" err="1"/>
              <a:t>Thank</a:t>
            </a:r>
            <a:r>
              <a:rPr lang="sl-SI" sz="1500" dirty="0"/>
              <a:t> </a:t>
            </a:r>
            <a:r>
              <a:rPr lang="sl-SI" sz="1500" dirty="0" err="1"/>
              <a:t>you</a:t>
            </a:r>
            <a:r>
              <a:rPr lang="sl-SI" sz="1500" dirty="0"/>
              <a:t>, </a:t>
            </a:r>
            <a:r>
              <a:rPr lang="sl-SI" sz="1500" dirty="0" err="1"/>
              <a:t>Sitemap</a:t>
            </a:r>
            <a:r>
              <a:rPr lang="sl-SI" sz="1500" dirty="0"/>
              <a:t>, T&amp;C, Politika zasebnost</a:t>
            </a:r>
            <a:endParaRPr lang="en-US" sz="1500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0445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633</TotalTime>
  <Words>899</Words>
  <Application>Microsoft Office PowerPoint</Application>
  <PresentationFormat>Širokozaslonsko</PresentationFormat>
  <Paragraphs>147</Paragraphs>
  <Slides>20</Slides>
  <Notes>1</Notes>
  <HiddenSlides>0</HiddenSlides>
  <MMClips>0</MMClips>
  <ScaleCrop>false</ScaleCrop>
  <HeadingPairs>
    <vt:vector size="6" baseType="variant">
      <vt:variant>
        <vt:lpstr>Uporabljene pisave</vt:lpstr>
      </vt:variant>
      <vt:variant>
        <vt:i4>5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20</vt:i4>
      </vt:variant>
    </vt:vector>
  </HeadingPairs>
  <TitlesOfParts>
    <vt:vector size="26" baseType="lpstr">
      <vt:lpstr>Arial</vt:lpstr>
      <vt:lpstr>Avenir-Roman</vt:lpstr>
      <vt:lpstr>Calibri</vt:lpstr>
      <vt:lpstr>Calibri Light</vt:lpstr>
      <vt:lpstr>IowanOldStyleBT-Roman</vt:lpstr>
      <vt:lpstr>Officeova tema</vt:lpstr>
      <vt:lpstr>E-marketing</vt:lpstr>
      <vt:lpstr>Kako deluje internet</vt:lpstr>
      <vt:lpstr>Kako delujejo spletne strani</vt:lpstr>
      <vt:lpstr>Lastniška vs. izposojena vsebina</vt:lpstr>
      <vt:lpstr>Koraki k ustvarjanju lastne spletne strani</vt:lpstr>
      <vt:lpstr>Sodelujoči pri razvoju spletne strani</vt:lpstr>
      <vt:lpstr>Koraki pri pripravi spletne strani</vt:lpstr>
      <vt:lpstr>Tipologije struktur spletnih strani</vt:lpstr>
      <vt:lpstr>Hierarhična struktura</vt:lpstr>
      <vt:lpstr>Konverzije</vt:lpstr>
      <vt:lpstr>SEO</vt:lpstr>
      <vt:lpstr>Kaj je potrebno paziti pri pripravi spletne strani</vt:lpstr>
      <vt:lpstr>Nujne vsebine na domeni</vt:lpstr>
      <vt:lpstr>Vsebina z dodano vrednostjo na spletni strani</vt:lpstr>
      <vt:lpstr>Struktura spletne strani in programska orodja</vt:lpstr>
      <vt:lpstr>Struktura spletnie strani</vt:lpstr>
      <vt:lpstr>Orodja za ustvarjanje spletnih strani</vt:lpstr>
      <vt:lpstr>Vprašanja za pomoč pri pripravljanju vsebine za spletno stran</vt:lpstr>
      <vt:lpstr>Namigi pri pisanju vsebine</vt:lpstr>
      <vt:lpstr>Schema.org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NASLOV</dc:title>
  <dc:creator>Maja Koblar</dc:creator>
  <cp:lastModifiedBy>Danijel</cp:lastModifiedBy>
  <cp:revision>2</cp:revision>
  <dcterms:created xsi:type="dcterms:W3CDTF">2019-09-06T08:17:25Z</dcterms:created>
  <dcterms:modified xsi:type="dcterms:W3CDTF">2024-02-24T09:52:57Z</dcterms:modified>
</cp:coreProperties>
</file>