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arnes.si/~bivsic/fizika/lece/razprsilne.htm" TargetMode="External"/><Relationship Id="rId2" Type="http://schemas.openxmlformats.org/officeDocument/2006/relationships/hyperlink" Target="http://www2.arnes.si/~bivsic/fizika/lece/zbiralne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1507729"/>
          </a:xfrm>
        </p:spPr>
        <p:txBody>
          <a:bodyPr>
            <a:normAutofit/>
          </a:bodyPr>
          <a:lstStyle/>
          <a:p>
            <a:r>
              <a:rPr lang="sl-SI" sz="4000" dirty="0" smtClean="0">
                <a:solidFill>
                  <a:srgbClr val="FF0000"/>
                </a:solidFill>
              </a:rPr>
              <a:t>LEČE IN </a:t>
            </a:r>
            <a:r>
              <a:rPr lang="sl-SI" sz="4000" dirty="0" smtClean="0">
                <a:solidFill>
                  <a:srgbClr val="FF0000"/>
                </a:solidFill>
              </a:rPr>
              <a:t>LASTNOSTI</a:t>
            </a:r>
            <a:r>
              <a:rPr lang="sl-SI" sz="4000" dirty="0" smtClean="0">
                <a:solidFill>
                  <a:srgbClr val="FF0000"/>
                </a:solidFill>
              </a:rPr>
              <a:t/>
            </a:r>
            <a:br>
              <a:rPr lang="sl-SI" sz="4000" dirty="0" smtClean="0">
                <a:solidFill>
                  <a:srgbClr val="FF0000"/>
                </a:solidFill>
              </a:rPr>
            </a:br>
            <a:endParaRPr lang="sl-SI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505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LEČE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sz="quarter" idx="13"/>
          </p:nvPr>
        </p:nvSpPr>
        <p:spPr>
          <a:xfrm>
            <a:off x="913774" y="1685110"/>
            <a:ext cx="10363826" cy="4106090"/>
          </a:xfrm>
        </p:spPr>
        <p:txBody>
          <a:bodyPr/>
          <a:lstStyle/>
          <a:p>
            <a:pPr marL="0" indent="0">
              <a:buNone/>
            </a:pPr>
            <a:r>
              <a:rPr lang="sl-SI" b="1" cap="none" dirty="0" smtClean="0"/>
              <a:t>Leča je prozorno, osno-simetrično telo (iz stekla ali prozorne plastike), katerega mejni ploskvi sta povečini zakrivljeni. Žarki se na poti skozi lečo lomijo na vsaki mejni ploskvi.</a:t>
            </a:r>
            <a:endParaRPr lang="sl-SI" cap="none" dirty="0" smtClean="0"/>
          </a:p>
          <a:p>
            <a:pPr marL="0" indent="0">
              <a:buNone/>
            </a:pPr>
            <a:r>
              <a:rPr lang="sl-SI" cap="none" dirty="0" smtClean="0"/>
              <a:t>Glede ne obliko mejnih ploskev leče poznamo </a:t>
            </a:r>
            <a:r>
              <a:rPr lang="sl-SI" b="1" cap="none" dirty="0" smtClean="0">
                <a:hlinkClick r:id="rId2"/>
              </a:rPr>
              <a:t>konveksne </a:t>
            </a:r>
            <a:r>
              <a:rPr lang="sl-SI" cap="none" dirty="0" smtClean="0"/>
              <a:t>ali izbočene leče (na sredini so debelejše kot na robu) ter </a:t>
            </a:r>
            <a:r>
              <a:rPr lang="sl-SI" b="1" cap="none" dirty="0" smtClean="0">
                <a:hlinkClick r:id="rId3"/>
              </a:rPr>
              <a:t>konkavne </a:t>
            </a:r>
            <a:r>
              <a:rPr lang="sl-SI" cap="none" dirty="0" smtClean="0"/>
              <a:t>ali vbočene (na sredini so tanjše kot na robu.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6028" y="3593102"/>
            <a:ext cx="5317835" cy="299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646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Zbiralne leče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sz="quarter" idx="13"/>
          </p:nvPr>
        </p:nvSpPr>
        <p:spPr>
          <a:xfrm>
            <a:off x="913774" y="1737360"/>
            <a:ext cx="10363826" cy="4053839"/>
          </a:xfrm>
        </p:spPr>
        <p:txBody>
          <a:bodyPr/>
          <a:lstStyle/>
          <a:p>
            <a:pPr marL="0" indent="0">
              <a:buNone/>
            </a:pPr>
            <a:r>
              <a:rPr lang="sl-SI" cap="none" dirty="0" smtClean="0"/>
              <a:t>Žarki padajoči na lečo vzporedno z optično osjo, se po lomu v leči sekajo v točki </a:t>
            </a:r>
            <a:r>
              <a:rPr lang="sl-SI" b="1" cap="none" dirty="0" smtClean="0"/>
              <a:t>F</a:t>
            </a:r>
            <a:r>
              <a:rPr lang="sl-SI" cap="none" dirty="0" smtClean="0"/>
              <a:t> na optični osi, ki jo imenujemo </a:t>
            </a:r>
            <a:r>
              <a:rPr lang="sl-SI" b="1" cap="none" dirty="0" smtClean="0"/>
              <a:t>gorišče leče</a:t>
            </a:r>
            <a:r>
              <a:rPr lang="sl-SI" cap="none" dirty="0" smtClean="0"/>
              <a:t> (žarišče leče, fokus).</a:t>
            </a:r>
          </a:p>
          <a:p>
            <a:r>
              <a:rPr lang="sl-SI" cap="none" dirty="0" smtClean="0"/>
              <a:t>Oddaljenost gorišča </a:t>
            </a:r>
            <a:r>
              <a:rPr lang="sl-SI" b="1" cap="none" dirty="0" smtClean="0"/>
              <a:t>f</a:t>
            </a:r>
            <a:r>
              <a:rPr lang="sl-SI" cap="none" dirty="0" smtClean="0"/>
              <a:t> od leče je </a:t>
            </a:r>
            <a:r>
              <a:rPr lang="sl-SI" b="1" cap="none" dirty="0" smtClean="0"/>
              <a:t>goriščna razdalja  </a:t>
            </a:r>
            <a:r>
              <a:rPr lang="sl-SI" b="1" i="1" cap="none" dirty="0" smtClean="0"/>
              <a:t> f </a:t>
            </a:r>
            <a:r>
              <a:rPr lang="sl-SI" b="1" cap="none" dirty="0" smtClean="0"/>
              <a:t>  </a:t>
            </a:r>
            <a:r>
              <a:rPr lang="sl-SI" cap="none" dirty="0" smtClean="0"/>
              <a:t>leče. Leča ima </a:t>
            </a:r>
            <a:r>
              <a:rPr lang="sl-SI" b="1" cap="none" dirty="0" smtClean="0"/>
              <a:t>dve gorišči</a:t>
            </a:r>
            <a:r>
              <a:rPr lang="sl-SI" cap="none" dirty="0" smtClean="0"/>
              <a:t>, na vsaki strani eno; pri tanki leči sta gorišči enako oddaljeni od leče.</a:t>
            </a:r>
          </a:p>
          <a:p>
            <a:r>
              <a:rPr lang="sl-SI" cap="none" dirty="0" smtClean="0"/>
              <a:t>Če je v gorišču zbiralne leče točkast izvor, so žarki po lomu v leči </a:t>
            </a:r>
            <a:r>
              <a:rPr lang="sl-SI" b="1" cap="none" dirty="0" smtClean="0"/>
              <a:t>vzporedni z optično osjo</a:t>
            </a:r>
            <a:r>
              <a:rPr lang="sl-SI" cap="none" dirty="0" smtClean="0"/>
              <a:t>. Zbiralno lečo uporabljamo kot žaromet (podobno kot konkavno zrcalo) za pridobivanje vzporednega snopa svetlobe.</a:t>
            </a:r>
          </a:p>
          <a:p>
            <a:pPr marL="0" indent="0">
              <a:buNone/>
            </a:pPr>
            <a:endParaRPr lang="sl-SI" cap="none" dirty="0" smtClean="0"/>
          </a:p>
          <a:p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6692" y="4524628"/>
            <a:ext cx="4455686" cy="2333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172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sz="quarter" idx="13"/>
          </p:nvPr>
        </p:nvSpPr>
        <p:spPr>
          <a:xfrm>
            <a:off x="913774" y="875212"/>
            <a:ext cx="10363826" cy="4915988"/>
          </a:xfrm>
        </p:spPr>
        <p:txBody>
          <a:bodyPr/>
          <a:lstStyle/>
          <a:p>
            <a:pPr marL="0" indent="0">
              <a:buNone/>
            </a:pPr>
            <a:r>
              <a:rPr lang="sl-SI" cap="none" dirty="0" smtClean="0"/>
              <a:t>Predmet z dolžino  </a:t>
            </a:r>
            <a:r>
              <a:rPr lang="sl-SI" b="1" i="1" cap="none" dirty="0" smtClean="0"/>
              <a:t> p </a:t>
            </a:r>
            <a:r>
              <a:rPr lang="sl-SI" cap="none" dirty="0" smtClean="0"/>
              <a:t>  na oddaljenosti  </a:t>
            </a:r>
            <a:r>
              <a:rPr lang="sl-SI" b="1" i="1" cap="none" dirty="0" smtClean="0"/>
              <a:t> a </a:t>
            </a:r>
            <a:r>
              <a:rPr lang="sl-SI" cap="none" dirty="0" smtClean="0"/>
              <a:t>  od leče se preslika v sliko z dolžino  </a:t>
            </a:r>
            <a:r>
              <a:rPr lang="sl-SI" b="1" i="1" cap="none" dirty="0" smtClean="0"/>
              <a:t> s </a:t>
            </a:r>
            <a:r>
              <a:rPr lang="sl-SI" cap="none" dirty="0" smtClean="0"/>
              <a:t>  na oddaljenosti  </a:t>
            </a:r>
            <a:r>
              <a:rPr lang="sl-SI" b="1" i="1" cap="none" dirty="0" smtClean="0"/>
              <a:t> b </a:t>
            </a:r>
            <a:r>
              <a:rPr lang="sl-SI" cap="none" dirty="0" smtClean="0"/>
              <a:t>  od leče. Ti oddaljenosti sta povezani z goriščno razdaljo  </a:t>
            </a:r>
            <a:r>
              <a:rPr lang="sl-SI" b="1" i="1" cap="none" dirty="0" smtClean="0"/>
              <a:t> f </a:t>
            </a:r>
            <a:r>
              <a:rPr lang="sl-SI" cap="none" dirty="0" smtClean="0"/>
              <a:t>  leče z </a:t>
            </a:r>
            <a:r>
              <a:rPr lang="sl-SI" b="1" cap="none" dirty="0" smtClean="0"/>
              <a:t>enačbo leče</a:t>
            </a:r>
            <a:r>
              <a:rPr lang="sl-SI" cap="none" dirty="0" smtClean="0"/>
              <a:t>; le-ta je po obliki enaka enačbi zrcala.</a:t>
            </a:r>
          </a:p>
          <a:p>
            <a:pPr marL="0" indent="0">
              <a:buNone/>
            </a:pP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358" y="2212249"/>
            <a:ext cx="1447800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282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KONSTRUKCIJA SLIKE SKOZI ZBIRALNO LEČO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sz="quarter" idx="13"/>
          </p:nvPr>
        </p:nvSpPr>
        <p:spPr>
          <a:xfrm>
            <a:off x="913775" y="1792326"/>
            <a:ext cx="10363826" cy="3424107"/>
          </a:xfrm>
        </p:spPr>
        <p:txBody>
          <a:bodyPr/>
          <a:lstStyle/>
          <a:p>
            <a:pPr marL="0" indent="0">
              <a:buNone/>
            </a:pPr>
            <a:r>
              <a:rPr lang="sl-SI" cap="none" dirty="0" smtClean="0"/>
              <a:t>Pri konstrukciji lege in velikosti slike si pomagamo z žarki, za katere vemo, kako se v leči lomijo: </a:t>
            </a:r>
            <a:r>
              <a:rPr lang="sl-SI" b="1" cap="none" dirty="0" smtClean="0">
                <a:solidFill>
                  <a:srgbClr val="FF0000"/>
                </a:solidFill>
              </a:rPr>
              <a:t>vzporedni žarek</a:t>
            </a:r>
            <a:r>
              <a:rPr lang="sl-SI" cap="none" dirty="0" smtClean="0"/>
              <a:t> se lomi skozi gorišče </a:t>
            </a:r>
            <a:r>
              <a:rPr lang="sl-SI" b="1" cap="none" dirty="0" smtClean="0"/>
              <a:t>F</a:t>
            </a:r>
            <a:r>
              <a:rPr lang="sl-SI" cap="none" dirty="0" smtClean="0"/>
              <a:t>, </a:t>
            </a:r>
            <a:r>
              <a:rPr lang="sl-SI" b="1" cap="none" dirty="0" smtClean="0">
                <a:solidFill>
                  <a:srgbClr val="FF0000"/>
                </a:solidFill>
              </a:rPr>
              <a:t>središčni žarek</a:t>
            </a:r>
            <a:r>
              <a:rPr lang="sl-SI" cap="none" dirty="0" smtClean="0"/>
              <a:t> (gre skozi teme leče) se ne lomi (ker je leča tanka), </a:t>
            </a:r>
            <a:r>
              <a:rPr lang="sl-SI" b="1" cap="none" dirty="0" smtClean="0">
                <a:solidFill>
                  <a:srgbClr val="FF0000"/>
                </a:solidFill>
              </a:rPr>
              <a:t>goriščni žarek</a:t>
            </a:r>
            <a:r>
              <a:rPr lang="sl-SI" cap="none" dirty="0" smtClean="0"/>
              <a:t> (gre skozi gorišče na strani predmeta) pa je po lomu vzporeden z optično osjo.</a:t>
            </a:r>
          </a:p>
          <a:p>
            <a:pPr marL="0" indent="0">
              <a:buNone/>
            </a:pP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0325" y="3062559"/>
            <a:ext cx="6713492" cy="3718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158067"/>
      </p:ext>
    </p:extLst>
  </p:cSld>
  <p:clrMapOvr>
    <a:masterClrMapping/>
  </p:clrMapOvr>
</p:sld>
</file>

<file path=ppt/theme/theme1.xml><?xml version="1.0" encoding="utf-8"?>
<a:theme xmlns:a="http://schemas.openxmlformats.org/drawingml/2006/main" name="Kapljica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TM04033925[[fn=Kapljica]]</Template>
  <TotalTime>25</TotalTime>
  <Words>339</Words>
  <Application>Microsoft Office PowerPoint</Application>
  <PresentationFormat>Širokozaslonsko</PresentationFormat>
  <Paragraphs>13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8" baseType="lpstr">
      <vt:lpstr>Arial</vt:lpstr>
      <vt:lpstr>Tw Cen MT</vt:lpstr>
      <vt:lpstr>Kapljica</vt:lpstr>
      <vt:lpstr>LEČE IN LASTNOSTI </vt:lpstr>
      <vt:lpstr>LEČE</vt:lpstr>
      <vt:lpstr>Zbiralne leče</vt:lpstr>
      <vt:lpstr>PowerPointova predstavitev</vt:lpstr>
      <vt:lpstr>KONSTRUKCIJA SLIKE SKOZI ZBIRALNO LEČO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LEČE IN LASTNOSTI -1. URA PRESLIKAVE Z ZBIRALNO LEČO – 2. URA</dc:title>
  <dc:creator>katja.oder@gmail.com</dc:creator>
  <cp:lastModifiedBy>Katja Oder</cp:lastModifiedBy>
  <cp:revision>5</cp:revision>
  <dcterms:created xsi:type="dcterms:W3CDTF">2020-11-30T13:33:53Z</dcterms:created>
  <dcterms:modified xsi:type="dcterms:W3CDTF">2021-11-15T20:25:51Z</dcterms:modified>
</cp:coreProperties>
</file>