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64" r:id="rId4"/>
    <p:sldId id="266" r:id="rId5"/>
    <p:sldId id="265" r:id="rId6"/>
    <p:sldId id="258" r:id="rId7"/>
    <p:sldId id="267" r:id="rId8"/>
    <p:sldId id="268" r:id="rId9"/>
    <p:sldId id="269" r:id="rId10"/>
    <p:sldId id="270" r:id="rId11"/>
    <p:sldId id="272" r:id="rId12"/>
    <p:sldId id="271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6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5563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436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171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182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844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46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525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370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740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t>11/10/2021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168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572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901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hyperlink" Target="http://theconversation.com/should-we-still-be-choosing-fat-free-over-full-fat-products-60553" TargetMode="External"/><Relationship Id="rId7" Type="http://schemas.openxmlformats.org/officeDocument/2006/relationships/hyperlink" Target="https://pixnio.com/media/bacon-cholesterol-fat-pork-food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hyperlink" Target="http://en.wikipedia.org/wiki/File:Fast_food_01_ebru.jpg" TargetMode="External"/><Relationship Id="rId4" Type="http://schemas.openxmlformats.org/officeDocument/2006/relationships/image" Target="../media/image3.jpg"/><Relationship Id="rId9" Type="http://schemas.openxmlformats.org/officeDocument/2006/relationships/hyperlink" Target="http://bubblingwitheleganceandgrace.com/these-five-foods-are-making-you-fat-stop-eating-the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outreach.org/articles/novel-mouse-models-shed-light-role-omega-6-omega-3-imbalance-chronic-disease/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hyperlink" Target="https://creativecommons.org/licenses/by-nc-nd/3.0/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hyperlink" Target="http://deeps-mythoughts.blogspot.com/2011_08_01_archive.html" TargetMode="External"/><Relationship Id="rId7" Type="http://schemas.openxmlformats.org/officeDocument/2006/relationships/hyperlink" Target="https://www.pexels.com/photo/crop-child-in-roller-skates-on-sport-playground-4127346/" TargetMode="External"/><Relationship Id="rId12" Type="http://schemas.openxmlformats.org/officeDocument/2006/relationships/image" Target="../media/image1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hyperlink" Target="http://www.ecointeligencia.com/2012/05/biodiesel-y-nuestro-medio-ambiente/" TargetMode="External"/><Relationship Id="rId5" Type="http://schemas.openxmlformats.org/officeDocument/2006/relationships/hyperlink" Target="https://pxhere.com/en/photo/682067" TargetMode="External"/><Relationship Id="rId10" Type="http://schemas.openxmlformats.org/officeDocument/2006/relationships/image" Target="../media/image10.jpg"/><Relationship Id="rId4" Type="http://schemas.openxmlformats.org/officeDocument/2006/relationships/image" Target="../media/image7.jpg"/><Relationship Id="rId9" Type="http://schemas.openxmlformats.org/officeDocument/2006/relationships/hyperlink" Target="http://cooking.stackexchange.com/questions/49093/baked-item-that-would-catch-on-fire-smok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cooking.stackexchange.com/questions/49093/baked-item-that-would-catch-on-fire-smoke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cointeligencia.com/2012/05/biodiesel-y-nuestro-medio-ambiente/" TargetMode="Externa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deeps-mythoughts.blogspot.com/2011_08_01_archive.html" TargetMode="External"/><Relationship Id="rId7" Type="http://schemas.openxmlformats.org/officeDocument/2006/relationships/hyperlink" Target="https://www.pexels.com/photo/crop-child-in-roller-skates-on-sport-playground-4127346/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hyperlink" Target="https://pxhere.com/en/photo/682067" TargetMode="Externa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xhere.com/en/photo/1565953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hyperlink" Target="http://emssolutionsint.blogspot.com/2011/02/grasas-trans-muy-daninas-y-las-usamos.html" TargetMode="External"/><Relationship Id="rId7" Type="http://schemas.openxmlformats.org/officeDocument/2006/relationships/hyperlink" Target="https://www.bmj.com/content/351/bmj.h4583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hyperlink" Target="http://tanstaaflcanada.blogspot.com/2011/01/liberal-national-food-policy.html" TargetMode="Externa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hyperlink" Target="http://itsaboutnutrition.com/saturated-fats-heart-disease/" TargetMode="External"/><Relationship Id="rId7" Type="http://schemas.openxmlformats.org/officeDocument/2006/relationships/hyperlink" Target="http://fanaticcook.blogspot.com/2007/07/saturated-fat.html" TargetMode="External"/><Relationship Id="rId12" Type="http://schemas.openxmlformats.org/officeDocument/2006/relationships/hyperlink" Target="https://creativecommons.org/licenses/by-nc-sa/3.0/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11" Type="http://schemas.openxmlformats.org/officeDocument/2006/relationships/hyperlink" Target="https://fanaticcook.com/2015/07/24/new-study-reducing-saturated-fat-lowered-cholesterol-improved-blood-pressure/" TargetMode="External"/><Relationship Id="rId5" Type="http://schemas.openxmlformats.org/officeDocument/2006/relationships/hyperlink" Target="http://www.lifestyletodaynews.com/food/saturated-fat-is-good-for-health-claims-a-new-study/" TargetMode="External"/><Relationship Id="rId10" Type="http://schemas.openxmlformats.org/officeDocument/2006/relationships/image" Target="../media/image21.jpg"/><Relationship Id="rId4" Type="http://schemas.openxmlformats.org/officeDocument/2006/relationships/image" Target="../media/image18.jpg"/><Relationship Id="rId9" Type="http://schemas.openxmlformats.org/officeDocument/2006/relationships/hyperlink" Target="https://pursuit.unimelb.edu.au/articles/strong-eating-supplements-cannot-beat-the-real-thing-strong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summertomato/3540718475" TargetMode="External"/><Relationship Id="rId3" Type="http://schemas.openxmlformats.org/officeDocument/2006/relationships/hyperlink" Target="https://www.weightymatters.ca/2018/11/yes-current-evidence-still-suggests.html" TargetMode="External"/><Relationship Id="rId7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theconversation.com/should-we-still-be-choosing-fat-free-over-full-fat-products-60553" TargetMode="External"/><Relationship Id="rId5" Type="http://schemas.openxmlformats.org/officeDocument/2006/relationships/image" Target="../media/image2.jpg"/><Relationship Id="rId10" Type="http://schemas.openxmlformats.org/officeDocument/2006/relationships/hyperlink" Target="https://commons.wikimedia.org/wiki/File:Many_types_of_Oils.jpg" TargetMode="External"/><Relationship Id="rId4" Type="http://schemas.openxmlformats.org/officeDocument/2006/relationships/hyperlink" Target="https://creativecommons.org/licenses/by-nc-nd/3.0/" TargetMode="External"/><Relationship Id="rId9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647FBDA-323C-4D84-905D-62BBBBF18A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00425" y="265813"/>
            <a:ext cx="8791575" cy="958149"/>
          </a:xfrm>
        </p:spPr>
        <p:txBody>
          <a:bodyPr>
            <a:normAutofit fontScale="90000"/>
          </a:bodyPr>
          <a:lstStyle/>
          <a:p>
            <a:r>
              <a:rPr lang="sl-SI" dirty="0"/>
              <a:t>MAŠČOBE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3FE67FC-E7C9-4827-8599-AD4498455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439052" y="1244680"/>
            <a:ext cx="2570210" cy="1713473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10EDF7FD-DDB2-4408-9C25-67A16F64C6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854301" y="3765196"/>
            <a:ext cx="3027253" cy="2019154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8B530BEE-430B-4FA5-99D6-7B5F2D82C4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3683387" y="1073650"/>
            <a:ext cx="3867459" cy="2578306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B124D280-ACDE-4F1A-A638-A1A7941073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7796212" y="464679"/>
            <a:ext cx="3754503" cy="376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47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1FB58D6-5C53-4E53-8353-1C0A00BD7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/>
              <a:t>Omega 3 </a:t>
            </a:r>
            <a:r>
              <a:rPr lang="sl-SI" dirty="0" smtClean="0"/>
              <a:t>maščobe     </a:t>
            </a:r>
            <a:r>
              <a:rPr lang="sl-SI" sz="2000" dirty="0" smtClean="0"/>
              <a:t>(morske)</a:t>
            </a:r>
            <a:r>
              <a:rPr lang="sl-SI" sz="2000" dirty="0"/>
              <a:t/>
            </a:r>
            <a:br>
              <a:rPr lang="sl-SI" sz="2000" dirty="0"/>
            </a:br>
            <a:r>
              <a:rPr lang="sl-SI" dirty="0"/>
              <a:t>omega 6 </a:t>
            </a:r>
            <a:r>
              <a:rPr lang="sl-SI" dirty="0" smtClean="0"/>
              <a:t>maščobe    </a:t>
            </a:r>
            <a:r>
              <a:rPr lang="sl-SI" dirty="0" smtClean="0"/>
              <a:t>(</a:t>
            </a:r>
            <a:r>
              <a:rPr lang="sl-SI" sz="2200" dirty="0" smtClean="0"/>
              <a:t>olja</a:t>
            </a:r>
            <a:r>
              <a:rPr lang="sl-SI" dirty="0" smtClean="0"/>
              <a:t>)</a:t>
            </a:r>
            <a:r>
              <a:rPr lang="sl-SI" dirty="0" smtClean="0"/>
              <a:t> </a:t>
            </a:r>
            <a:endParaRPr lang="sl-SI" dirty="0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786AB69F-94F3-4B1F-89C2-FC821A761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925015" y="2874166"/>
            <a:ext cx="5658665" cy="2885919"/>
          </a:xfr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488CA4BE-AD9B-4B62-86B5-7E38D2ED626C}"/>
              </a:ext>
            </a:extLst>
          </p:cNvPr>
          <p:cNvSpPr txBox="1"/>
          <p:nvPr/>
        </p:nvSpPr>
        <p:spPr>
          <a:xfrm>
            <a:off x="925015" y="5843381"/>
            <a:ext cx="56586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>
                <a:hlinkClick r:id="rId3" tooltip="https://researchoutreach.org/articles/novel-mouse-models-shed-light-role-omega-6-omega-3-imbalance-chronic-disease/"/>
              </a:rPr>
              <a:t>Ta fotografija</a:t>
            </a:r>
            <a:r>
              <a:rPr lang="sl-SI" sz="900"/>
              <a:t> avtorja Neznan avtor je licencirana pod imenom </a:t>
            </a:r>
            <a:r>
              <a:rPr lang="sl-SI" sz="900">
                <a:hlinkClick r:id="rId4" tooltip="https://creativecommons.org/licenses/by-nc-nd/3.0/"/>
              </a:rPr>
              <a:t>CC BY-NC-ND</a:t>
            </a:r>
            <a:endParaRPr lang="sl-SI" sz="900"/>
          </a:p>
        </p:txBody>
      </p:sp>
      <p:pic>
        <p:nvPicPr>
          <p:cNvPr id="6146" name="Picture 2" descr="Omega-3 maščobne kisline - Maščobe, ki vam pomagajo | Zdravje">
            <a:extLst>
              <a:ext uri="{FF2B5EF4-FFF2-40B4-BE49-F238E27FC236}">
                <a16:creationId xmlns:a16="http://schemas.microsoft.com/office/drawing/2014/main" id="{D4E59FD2-5843-466F-BE16-8EE5000E9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010" y="1605280"/>
            <a:ext cx="4941570" cy="329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463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097280" y="1845734"/>
            <a:ext cx="2857203" cy="4023360"/>
          </a:xfrm>
        </p:spPr>
        <p:txBody>
          <a:bodyPr/>
          <a:lstStyle/>
          <a:p>
            <a:r>
              <a:rPr lang="sl-SI" dirty="0"/>
              <a:t>Svetovna zdravstvena organizacija priporoča, naj maščobe v vsakodnevni prehrani predstavljajo od 25 do 30 % celokupnega energijskega vnosa, od tega naj ne </a:t>
            </a:r>
            <a:r>
              <a:rPr lang="sl-SI" dirty="0" smtClean="0"/>
              <a:t>bo:</a:t>
            </a:r>
          </a:p>
          <a:p>
            <a:r>
              <a:rPr lang="sl-SI" dirty="0" smtClean="0"/>
              <a:t> </a:t>
            </a:r>
            <a:r>
              <a:rPr lang="sl-SI" dirty="0"/>
              <a:t>več kot </a:t>
            </a:r>
            <a:r>
              <a:rPr lang="sl-SI" dirty="0">
                <a:solidFill>
                  <a:schemeClr val="accent2">
                    <a:lumMod val="50000"/>
                  </a:schemeClr>
                </a:solidFill>
              </a:rPr>
              <a:t>10 % nasičenih </a:t>
            </a:r>
            <a:r>
              <a:rPr lang="sl-SI" dirty="0" smtClean="0"/>
              <a:t>in</a:t>
            </a:r>
          </a:p>
          <a:p>
            <a:r>
              <a:rPr lang="sl-SI" dirty="0" smtClean="0"/>
              <a:t>ne </a:t>
            </a:r>
            <a:r>
              <a:rPr lang="sl-SI" dirty="0"/>
              <a:t>več kot 1 % trans maščob. </a:t>
            </a:r>
            <a:endParaRPr lang="sl-SI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03579"/>
              </p:ext>
            </p:extLst>
          </p:nvPr>
        </p:nvGraphicFramePr>
        <p:xfrm>
          <a:off x="7873340" y="511832"/>
          <a:ext cx="3776354" cy="6232462"/>
        </p:xfrm>
        <a:graphic>
          <a:graphicData uri="http://schemas.openxmlformats.org/drawingml/2006/table">
            <a:tbl>
              <a:tblPr firstRow="1" firstCol="1" bandRow="1"/>
              <a:tblGrid>
                <a:gridCol w="1888177">
                  <a:extLst>
                    <a:ext uri="{9D8B030D-6E8A-4147-A177-3AD203B41FA5}">
                      <a16:colId xmlns:a16="http://schemas.microsoft.com/office/drawing/2014/main" val="4253718487"/>
                    </a:ext>
                  </a:extLst>
                </a:gridCol>
                <a:gridCol w="1888177">
                  <a:extLst>
                    <a:ext uri="{9D8B030D-6E8A-4147-A177-3AD203B41FA5}">
                      <a16:colId xmlns:a16="http://schemas.microsoft.com/office/drawing/2014/main" val="291919099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900" b="1" i="1">
                          <a:solidFill>
                            <a:srgbClr val="00638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Živilo</a:t>
                      </a:r>
                      <a:endParaRPr lang="sl-SI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900" b="1">
                          <a:solidFill>
                            <a:srgbClr val="00638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Količina maščobe (g)</a:t>
                      </a:r>
                      <a:endParaRPr lang="sl-SI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9122604"/>
                  </a:ext>
                </a:extLst>
              </a:tr>
              <a:tr h="242507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800" i="1" dirty="0">
                          <a:solidFill>
                            <a:srgbClr val="00638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Beli kruh</a:t>
                      </a:r>
                      <a:endParaRPr lang="sl-SI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600" dirty="0">
                          <a:solidFill>
                            <a:srgbClr val="00638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1</a:t>
                      </a:r>
                      <a:endParaRPr lang="sl-SI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7003265"/>
                  </a:ext>
                </a:extLst>
              </a:tr>
              <a:tr h="242507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800" i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Keksi </a:t>
                      </a:r>
                      <a:endParaRPr lang="sl-SI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6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6</a:t>
                      </a:r>
                      <a:endParaRPr lang="sl-SI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0667094"/>
                  </a:ext>
                </a:extLst>
              </a:tr>
              <a:tr h="2425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800" i="1" dirty="0">
                          <a:solidFill>
                            <a:srgbClr val="00638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Govedina (mastna)</a:t>
                      </a:r>
                      <a:endParaRPr lang="sl-SI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600" dirty="0">
                          <a:solidFill>
                            <a:srgbClr val="00638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23</a:t>
                      </a:r>
                      <a:endParaRPr lang="sl-SI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95827"/>
                  </a:ext>
                </a:extLst>
              </a:tr>
              <a:tr h="2425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800" i="1" dirty="0">
                          <a:solidFill>
                            <a:srgbClr val="00638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Govedina (pusta)</a:t>
                      </a:r>
                      <a:endParaRPr lang="sl-SI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600" dirty="0">
                          <a:solidFill>
                            <a:srgbClr val="00638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3,5 </a:t>
                      </a:r>
                      <a:endParaRPr lang="sl-SI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91526"/>
                  </a:ext>
                </a:extLst>
              </a:tr>
              <a:tr h="2425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800" i="1" dirty="0">
                          <a:solidFill>
                            <a:srgbClr val="00638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Piščanec</a:t>
                      </a:r>
                      <a:endParaRPr lang="sl-SI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600" dirty="0">
                          <a:solidFill>
                            <a:srgbClr val="00638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2,5 </a:t>
                      </a:r>
                      <a:endParaRPr lang="sl-SI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8716381"/>
                  </a:ext>
                </a:extLst>
              </a:tr>
              <a:tr h="2425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800" i="1" dirty="0">
                          <a:solidFill>
                            <a:srgbClr val="00638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Prekajene klobase </a:t>
                      </a:r>
                      <a:endParaRPr lang="sl-SI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600" dirty="0">
                          <a:solidFill>
                            <a:srgbClr val="00638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24,9 </a:t>
                      </a:r>
                      <a:endParaRPr lang="sl-SI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9466187"/>
                  </a:ext>
                </a:extLst>
              </a:tr>
              <a:tr h="2425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800" i="1" dirty="0">
                          <a:solidFill>
                            <a:srgbClr val="00638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Zimske salame</a:t>
                      </a:r>
                      <a:endParaRPr lang="sl-SI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600" dirty="0">
                          <a:solidFill>
                            <a:srgbClr val="00638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45 </a:t>
                      </a:r>
                      <a:endParaRPr lang="sl-SI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079645"/>
                  </a:ext>
                </a:extLst>
              </a:tr>
              <a:tr h="2425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800" i="1" dirty="0">
                          <a:solidFill>
                            <a:srgbClr val="00638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Maslo</a:t>
                      </a:r>
                      <a:endParaRPr lang="sl-SI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600" dirty="0">
                          <a:solidFill>
                            <a:srgbClr val="00638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83 </a:t>
                      </a:r>
                      <a:endParaRPr lang="sl-SI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2773997"/>
                  </a:ext>
                </a:extLst>
              </a:tr>
              <a:tr h="2425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800" i="1" dirty="0">
                          <a:solidFill>
                            <a:srgbClr val="00638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Kisla smetana</a:t>
                      </a:r>
                      <a:endParaRPr lang="sl-SI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600" dirty="0">
                          <a:solidFill>
                            <a:srgbClr val="00638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14 </a:t>
                      </a:r>
                      <a:endParaRPr lang="sl-SI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1604480"/>
                  </a:ext>
                </a:extLst>
              </a:tr>
              <a:tr h="2425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800" i="1" dirty="0">
                          <a:solidFill>
                            <a:srgbClr val="00638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Sladka smetana</a:t>
                      </a:r>
                      <a:endParaRPr lang="sl-SI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600" dirty="0">
                          <a:solidFill>
                            <a:srgbClr val="00638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30 </a:t>
                      </a:r>
                      <a:endParaRPr lang="sl-SI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3603165"/>
                  </a:ext>
                </a:extLst>
              </a:tr>
              <a:tr h="2425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800" i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Čips</a:t>
                      </a:r>
                      <a:endParaRPr lang="sl-SI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6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40 </a:t>
                      </a:r>
                      <a:endParaRPr lang="sl-SI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7543430"/>
                  </a:ext>
                </a:extLst>
              </a:tr>
              <a:tr h="2425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800" i="1" dirty="0">
                          <a:solidFill>
                            <a:srgbClr val="00638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Majoneza</a:t>
                      </a:r>
                      <a:endParaRPr lang="sl-SI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600" dirty="0">
                          <a:solidFill>
                            <a:srgbClr val="00638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80 </a:t>
                      </a:r>
                      <a:endParaRPr lang="sl-SI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7546334"/>
                  </a:ext>
                </a:extLst>
              </a:tr>
              <a:tr h="2425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800" i="1" dirty="0">
                          <a:solidFill>
                            <a:srgbClr val="00638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Lešniki</a:t>
                      </a:r>
                      <a:endParaRPr lang="sl-SI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600" dirty="0">
                          <a:solidFill>
                            <a:srgbClr val="00638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63,5 </a:t>
                      </a:r>
                      <a:endParaRPr lang="sl-SI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828304"/>
                  </a:ext>
                </a:extLst>
              </a:tr>
              <a:tr h="2425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800" i="1" dirty="0">
                          <a:solidFill>
                            <a:srgbClr val="00638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Polenta (instant)</a:t>
                      </a:r>
                      <a:endParaRPr lang="sl-SI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600" dirty="0">
                          <a:solidFill>
                            <a:srgbClr val="00638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0,6 </a:t>
                      </a:r>
                      <a:endParaRPr lang="sl-SI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9785194"/>
                  </a:ext>
                </a:extLst>
              </a:tr>
              <a:tr h="2425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800" i="1" dirty="0">
                          <a:solidFill>
                            <a:srgbClr val="00638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Jajčne testenine</a:t>
                      </a:r>
                      <a:endParaRPr lang="sl-SI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600" dirty="0">
                          <a:solidFill>
                            <a:srgbClr val="00638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2 </a:t>
                      </a:r>
                      <a:endParaRPr lang="sl-SI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8047125"/>
                  </a:ext>
                </a:extLst>
              </a:tr>
              <a:tr h="2425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800" i="1" dirty="0">
                          <a:solidFill>
                            <a:srgbClr val="00638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Čokolada (jedilna)</a:t>
                      </a:r>
                      <a:endParaRPr lang="sl-SI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600" dirty="0">
                          <a:solidFill>
                            <a:srgbClr val="00638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20 </a:t>
                      </a:r>
                      <a:endParaRPr lang="sl-SI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5693798"/>
                  </a:ext>
                </a:extLst>
              </a:tr>
              <a:tr h="25938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800" i="1" dirty="0">
                          <a:solidFill>
                            <a:srgbClr val="00638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Jabolka</a:t>
                      </a:r>
                      <a:endParaRPr lang="sl-SI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600" dirty="0">
                          <a:solidFill>
                            <a:srgbClr val="00638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0,4 </a:t>
                      </a:r>
                      <a:endParaRPr lang="sl-SI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0648531"/>
                  </a:ext>
                </a:extLst>
              </a:tr>
              <a:tr h="2425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800" i="1" dirty="0">
                          <a:solidFill>
                            <a:srgbClr val="00638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Glavnata solata</a:t>
                      </a:r>
                      <a:endParaRPr lang="sl-SI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600" dirty="0">
                          <a:solidFill>
                            <a:srgbClr val="00638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0,3 </a:t>
                      </a:r>
                      <a:endParaRPr lang="sl-SI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9119280"/>
                  </a:ext>
                </a:extLst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184976" y="511832"/>
            <a:ext cx="258148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200" b="1" i="0" u="none" strike="noStrike" cap="none" normalizeH="0" baseline="0" dirty="0" smtClean="0">
                <a:ln>
                  <a:noFill/>
                </a:ln>
                <a:solidFill>
                  <a:srgbClr val="6391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Vsebnost maščob v nekaterih živilih (na 100 g živila)</a:t>
            </a:r>
            <a:endParaRPr kumimoji="0" lang="sl-SI" altLang="sl-SI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351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6BE02A4-FFD0-4D72-B632-6E8E52F00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Naloga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1DF7FF4-8FF3-473E-87E7-92BBAAEC0B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sz="3200" dirty="0"/>
              <a:t>Izdelaj zapiske v obliki miselnega vzorca v zvezek</a:t>
            </a:r>
            <a:r>
              <a:rPr lang="sl-SI" sz="3200" dirty="0" smtClean="0"/>
              <a:t>.</a:t>
            </a:r>
          </a:p>
          <a:p>
            <a:r>
              <a:rPr lang="sl-SI" sz="3200" dirty="0" smtClean="0"/>
              <a:t>Sliko prilepi v spletno učilnico. Dobimo se ob 9.30 da si ogledamo slike.</a:t>
            </a:r>
            <a:endParaRPr lang="sl-SI" sz="3200" dirty="0"/>
          </a:p>
          <a:p>
            <a:endParaRPr lang="sl-SI" sz="3200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083839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2DCD0FF-EFA1-4E60-9209-086A3DFC3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chemeClr val="bg1"/>
                </a:solidFill>
              </a:rPr>
              <a:t>Pomen za telo</a:t>
            </a:r>
            <a:br>
              <a:rPr lang="sl-SI" dirty="0">
                <a:solidFill>
                  <a:schemeClr val="bg1"/>
                </a:solidFill>
              </a:rPr>
            </a:b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CF27D90-93AB-4EEC-BD2D-289C93551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9029" y="1845734"/>
            <a:ext cx="3572539" cy="4023360"/>
          </a:xfrm>
        </p:spPr>
        <p:txBody>
          <a:bodyPr/>
          <a:lstStyle/>
          <a:p>
            <a:r>
              <a:rPr lang="sl-SI" dirty="0">
                <a:solidFill>
                  <a:schemeClr val="bg1"/>
                </a:solidFill>
              </a:rPr>
              <a:t>Dajejo energijo---olje gori, je gorivo</a:t>
            </a:r>
          </a:p>
          <a:p>
            <a:r>
              <a:rPr lang="sl-SI" dirty="0">
                <a:solidFill>
                  <a:schemeClr val="bg1"/>
                </a:solidFill>
              </a:rPr>
              <a:t>Varujejo notranje organe in telo-</a:t>
            </a:r>
            <a:br>
              <a:rPr lang="sl-SI" dirty="0">
                <a:solidFill>
                  <a:schemeClr val="bg1"/>
                </a:solidFill>
              </a:rPr>
            </a:br>
            <a:r>
              <a:rPr lang="sl-SI" dirty="0">
                <a:solidFill>
                  <a:schemeClr val="bg1"/>
                </a:solidFill>
              </a:rPr>
              <a:t/>
            </a:r>
            <a:br>
              <a:rPr lang="sl-SI" dirty="0">
                <a:solidFill>
                  <a:schemeClr val="bg1"/>
                </a:solidFill>
              </a:rPr>
            </a:br>
            <a:r>
              <a:rPr lang="sl-SI" dirty="0">
                <a:solidFill>
                  <a:schemeClr val="bg1"/>
                </a:solidFill>
              </a:rPr>
              <a:t/>
            </a:r>
            <a:br>
              <a:rPr lang="sl-SI" dirty="0">
                <a:solidFill>
                  <a:schemeClr val="bg1"/>
                </a:solidFill>
              </a:rPr>
            </a:br>
            <a:r>
              <a:rPr lang="sl-SI" dirty="0">
                <a:solidFill>
                  <a:schemeClr val="bg1"/>
                </a:solidFill>
              </a:rPr>
              <a:t>     </a:t>
            </a:r>
            <a:br>
              <a:rPr lang="sl-SI" dirty="0">
                <a:solidFill>
                  <a:schemeClr val="bg1"/>
                </a:solidFill>
              </a:rPr>
            </a:br>
            <a:r>
              <a:rPr lang="sl-SI" dirty="0">
                <a:solidFill>
                  <a:schemeClr val="bg1"/>
                </a:solidFill>
              </a:rPr>
              <a:t>so vir vitaminov in hormonov</a:t>
            </a:r>
          </a:p>
          <a:p>
            <a:endParaRPr lang="sl-SI" dirty="0">
              <a:solidFill>
                <a:schemeClr val="bg1"/>
              </a:solidFill>
            </a:endParaRPr>
          </a:p>
          <a:p>
            <a:endParaRPr lang="sl-SI" dirty="0">
              <a:solidFill>
                <a:schemeClr val="bg1"/>
              </a:solidFill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58E5A2F-DF3F-4E38-B6CA-1F009CB57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9477798" y="2447841"/>
            <a:ext cx="2311796" cy="1537345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CCFD2E26-E429-4F8E-B21B-564FFD3C7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8953500" y="3985186"/>
            <a:ext cx="3111969" cy="2037359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BCDC1C04-1C5E-4F47-B9F3-1D40EE2DC6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8850130" y="286603"/>
            <a:ext cx="3056039" cy="2037359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E97C1178-EE79-434E-B2EF-7BEAF827B7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319674" y="1212633"/>
            <a:ext cx="2950978" cy="1929065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B329B8AA-30BA-4A6A-A955-71567F7C28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tretch>
            <a:fillRect/>
          </a:stretch>
        </p:blipFill>
        <p:spPr>
          <a:xfrm>
            <a:off x="226150" y="3268133"/>
            <a:ext cx="4569134" cy="2744861"/>
          </a:xfrm>
          <a:prstGeom prst="rect">
            <a:avLst/>
          </a:prstGeom>
        </p:spPr>
      </p:pic>
      <p:sp>
        <p:nvSpPr>
          <p:cNvPr id="17" name="Puščica: levo 16">
            <a:extLst>
              <a:ext uri="{FF2B5EF4-FFF2-40B4-BE49-F238E27FC236}">
                <a16:creationId xmlns:a16="http://schemas.microsoft.com/office/drawing/2014/main" id="{70CF45FA-2471-44D8-A4A7-98084BED4C70}"/>
              </a:ext>
            </a:extLst>
          </p:cNvPr>
          <p:cNvSpPr/>
          <p:nvPr/>
        </p:nvSpPr>
        <p:spPr>
          <a:xfrm>
            <a:off x="3426745" y="1863691"/>
            <a:ext cx="1127385" cy="3339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9" name="Puščica: črtice desno 18">
            <a:extLst>
              <a:ext uri="{FF2B5EF4-FFF2-40B4-BE49-F238E27FC236}">
                <a16:creationId xmlns:a16="http://schemas.microsoft.com/office/drawing/2014/main" id="{CC3E0B6B-6333-4782-8150-9F5FA426BA04}"/>
              </a:ext>
            </a:extLst>
          </p:cNvPr>
          <p:cNvSpPr/>
          <p:nvPr/>
        </p:nvSpPr>
        <p:spPr>
          <a:xfrm>
            <a:off x="7839786" y="2925409"/>
            <a:ext cx="1133988" cy="474527"/>
          </a:xfrm>
          <a:prstGeom prst="striped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026" name="Picture 2" descr="Maxximum Portal : Četverica A, D E in K">
            <a:extLst>
              <a:ext uri="{FF2B5EF4-FFF2-40B4-BE49-F238E27FC236}">
                <a16:creationId xmlns:a16="http://schemas.microsoft.com/office/drawing/2014/main" id="{800DF881-DC1E-4321-AE55-1CCE29778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088" y="4241865"/>
            <a:ext cx="3000375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261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2DCD0FF-EFA1-4E60-9209-086A3DFC3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chemeClr val="bg1"/>
                </a:solidFill>
              </a:rPr>
              <a:t>Pomen za telo</a:t>
            </a:r>
            <a:br>
              <a:rPr lang="sl-SI" dirty="0">
                <a:solidFill>
                  <a:schemeClr val="bg1"/>
                </a:solidFill>
              </a:rPr>
            </a:b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CF27D90-93AB-4EEC-BD2D-289C93551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9029" y="1845734"/>
            <a:ext cx="3572539" cy="4023360"/>
          </a:xfrm>
        </p:spPr>
        <p:txBody>
          <a:bodyPr/>
          <a:lstStyle/>
          <a:p>
            <a:r>
              <a:rPr lang="sl-SI" dirty="0">
                <a:solidFill>
                  <a:schemeClr val="bg1"/>
                </a:solidFill>
              </a:rPr>
              <a:t>Dajejo energijo---olje gori, je gorivo</a:t>
            </a:r>
          </a:p>
          <a:p>
            <a:r>
              <a:rPr lang="sl-SI" dirty="0">
                <a:solidFill>
                  <a:schemeClr val="bg1"/>
                </a:solidFill>
              </a:rPr>
              <a:t>1gram=9 kalorij (Kcal) ali</a:t>
            </a:r>
          </a:p>
          <a:p>
            <a:r>
              <a:rPr lang="sl-SI" dirty="0">
                <a:solidFill>
                  <a:schemeClr val="bg1"/>
                </a:solidFill>
              </a:rPr>
              <a:t>39 kilodžulov (KJ)</a:t>
            </a:r>
          </a:p>
          <a:p>
            <a:r>
              <a:rPr lang="sl-SI" dirty="0">
                <a:solidFill>
                  <a:schemeClr val="bg1"/>
                </a:solidFill>
              </a:rPr>
              <a:t/>
            </a:r>
            <a:br>
              <a:rPr lang="sl-SI" dirty="0">
                <a:solidFill>
                  <a:schemeClr val="bg1"/>
                </a:solidFill>
              </a:rPr>
            </a:br>
            <a:r>
              <a:rPr lang="sl-SI" dirty="0">
                <a:solidFill>
                  <a:schemeClr val="bg1"/>
                </a:solidFill>
              </a:rPr>
              <a:t/>
            </a:r>
            <a:br>
              <a:rPr lang="sl-SI" dirty="0">
                <a:solidFill>
                  <a:schemeClr val="bg1"/>
                </a:solidFill>
              </a:rPr>
            </a:br>
            <a:r>
              <a:rPr lang="sl-SI" dirty="0">
                <a:solidFill>
                  <a:schemeClr val="bg1"/>
                </a:solidFill>
              </a:rPr>
              <a:t/>
            </a:r>
            <a:br>
              <a:rPr lang="sl-SI" dirty="0">
                <a:solidFill>
                  <a:schemeClr val="bg1"/>
                </a:solidFill>
              </a:rPr>
            </a:br>
            <a:r>
              <a:rPr lang="sl-SI" dirty="0">
                <a:solidFill>
                  <a:schemeClr val="bg1"/>
                </a:solidFill>
              </a:rPr>
              <a:t>     </a:t>
            </a:r>
            <a:br>
              <a:rPr lang="sl-SI" dirty="0">
                <a:solidFill>
                  <a:schemeClr val="bg1"/>
                </a:solidFill>
              </a:rPr>
            </a:br>
            <a:endParaRPr lang="sl-SI" dirty="0">
              <a:solidFill>
                <a:schemeClr val="bg1"/>
              </a:solidFill>
            </a:endParaRP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E97C1178-EE79-434E-B2EF-7BEAF827B7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319674" y="1212633"/>
            <a:ext cx="2950978" cy="1929065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B329B8AA-30BA-4A6A-A955-71567F7C2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226150" y="3268133"/>
            <a:ext cx="4569134" cy="2744861"/>
          </a:xfrm>
          <a:prstGeom prst="rect">
            <a:avLst/>
          </a:prstGeom>
        </p:spPr>
      </p:pic>
      <p:sp>
        <p:nvSpPr>
          <p:cNvPr id="17" name="Puščica: levo 16">
            <a:extLst>
              <a:ext uri="{FF2B5EF4-FFF2-40B4-BE49-F238E27FC236}">
                <a16:creationId xmlns:a16="http://schemas.microsoft.com/office/drawing/2014/main" id="{70CF45FA-2471-44D8-A4A7-98084BED4C70}"/>
              </a:ext>
            </a:extLst>
          </p:cNvPr>
          <p:cNvSpPr/>
          <p:nvPr/>
        </p:nvSpPr>
        <p:spPr>
          <a:xfrm>
            <a:off x="3426745" y="1863691"/>
            <a:ext cx="1127385" cy="3339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86057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2DCD0FF-EFA1-4E60-9209-086A3DFC3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chemeClr val="bg1"/>
                </a:solidFill>
              </a:rPr>
              <a:t>Pomen za telo</a:t>
            </a:r>
            <a:br>
              <a:rPr lang="sl-SI" dirty="0">
                <a:solidFill>
                  <a:schemeClr val="bg1"/>
                </a:solidFill>
              </a:rPr>
            </a:b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CF27D90-93AB-4EEC-BD2D-289C93551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9029" y="1845734"/>
            <a:ext cx="3572539" cy="4023360"/>
          </a:xfrm>
        </p:spPr>
        <p:txBody>
          <a:bodyPr/>
          <a:lstStyle/>
          <a:p>
            <a:r>
              <a:rPr lang="sl-SI" dirty="0">
                <a:solidFill>
                  <a:schemeClr val="bg1"/>
                </a:solidFill>
              </a:rPr>
              <a:t>Varujejo notranje organe in telo-</a:t>
            </a:r>
            <a:br>
              <a:rPr lang="sl-SI" dirty="0">
                <a:solidFill>
                  <a:schemeClr val="bg1"/>
                </a:solidFill>
              </a:rPr>
            </a:br>
            <a:r>
              <a:rPr lang="sl-SI" dirty="0">
                <a:solidFill>
                  <a:schemeClr val="bg1"/>
                </a:solidFill>
              </a:rPr>
              <a:t/>
            </a:r>
            <a:br>
              <a:rPr lang="sl-SI" dirty="0">
                <a:solidFill>
                  <a:schemeClr val="bg1"/>
                </a:solidFill>
              </a:rPr>
            </a:br>
            <a:r>
              <a:rPr lang="sl-SI" dirty="0">
                <a:solidFill>
                  <a:schemeClr val="bg1"/>
                </a:solidFill>
              </a:rPr>
              <a:t/>
            </a:r>
            <a:br>
              <a:rPr lang="sl-SI" dirty="0">
                <a:solidFill>
                  <a:schemeClr val="bg1"/>
                </a:solidFill>
              </a:rPr>
            </a:br>
            <a:r>
              <a:rPr lang="sl-SI" dirty="0">
                <a:solidFill>
                  <a:schemeClr val="bg1"/>
                </a:solidFill>
              </a:rPr>
              <a:t>     </a:t>
            </a:r>
            <a:br>
              <a:rPr lang="sl-SI" dirty="0">
                <a:solidFill>
                  <a:schemeClr val="bg1"/>
                </a:solidFill>
              </a:rPr>
            </a:br>
            <a:endParaRPr lang="sl-SI" dirty="0">
              <a:solidFill>
                <a:schemeClr val="bg1"/>
              </a:solidFill>
            </a:endParaRPr>
          </a:p>
          <a:p>
            <a:endParaRPr lang="sl-SI" dirty="0">
              <a:solidFill>
                <a:schemeClr val="bg1"/>
              </a:solidFill>
            </a:endParaRPr>
          </a:p>
          <a:p>
            <a:endParaRPr lang="sl-SI" dirty="0">
              <a:solidFill>
                <a:schemeClr val="bg1"/>
              </a:solidFill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58E5A2F-DF3F-4E38-B6CA-1F009CB57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9100529" y="2393999"/>
            <a:ext cx="2311796" cy="1537345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CCFD2E26-E429-4F8E-B21B-564FFD3C7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8953500" y="3985186"/>
            <a:ext cx="3111969" cy="2037359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BCDC1C04-1C5E-4F47-B9F3-1D40EE2DC6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8850130" y="286603"/>
            <a:ext cx="3056039" cy="2037359"/>
          </a:xfrm>
          <a:prstGeom prst="rect">
            <a:avLst/>
          </a:prstGeom>
        </p:spPr>
      </p:pic>
      <p:sp>
        <p:nvSpPr>
          <p:cNvPr id="19" name="Puščica: črtice desno 18">
            <a:extLst>
              <a:ext uri="{FF2B5EF4-FFF2-40B4-BE49-F238E27FC236}">
                <a16:creationId xmlns:a16="http://schemas.microsoft.com/office/drawing/2014/main" id="{CC3E0B6B-6333-4782-8150-9F5FA426BA04}"/>
              </a:ext>
            </a:extLst>
          </p:cNvPr>
          <p:cNvSpPr/>
          <p:nvPr/>
        </p:nvSpPr>
        <p:spPr>
          <a:xfrm>
            <a:off x="7839786" y="2925409"/>
            <a:ext cx="1133988" cy="474527"/>
          </a:xfrm>
          <a:prstGeom prst="striped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59514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2DCD0FF-EFA1-4E60-9209-086A3DFC3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chemeClr val="bg1"/>
                </a:solidFill>
              </a:rPr>
              <a:t>Pomen za telo</a:t>
            </a:r>
            <a:br>
              <a:rPr lang="sl-SI" dirty="0">
                <a:solidFill>
                  <a:schemeClr val="bg1"/>
                </a:solidFill>
              </a:rPr>
            </a:b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CF27D90-93AB-4EEC-BD2D-289C93551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9029" y="1845734"/>
            <a:ext cx="3572539" cy="4023360"/>
          </a:xfrm>
        </p:spPr>
        <p:txBody>
          <a:bodyPr/>
          <a:lstStyle/>
          <a:p>
            <a:r>
              <a:rPr lang="sl-SI" dirty="0">
                <a:solidFill>
                  <a:schemeClr val="bg1"/>
                </a:solidFill>
              </a:rPr>
              <a:t/>
            </a:r>
            <a:br>
              <a:rPr lang="sl-SI" dirty="0">
                <a:solidFill>
                  <a:schemeClr val="bg1"/>
                </a:solidFill>
              </a:rPr>
            </a:br>
            <a:r>
              <a:rPr lang="sl-SI" dirty="0">
                <a:solidFill>
                  <a:schemeClr val="bg1"/>
                </a:solidFill>
              </a:rPr>
              <a:t>so vir vitaminov in hormonov</a:t>
            </a:r>
          </a:p>
          <a:p>
            <a:r>
              <a:rPr lang="sl-SI" dirty="0">
                <a:solidFill>
                  <a:schemeClr val="bg1"/>
                </a:solidFill>
              </a:rPr>
              <a:t>ADEK =DEKA </a:t>
            </a:r>
            <a:r>
              <a:rPr lang="sl-SI" strike="sngStrike" dirty="0">
                <a:solidFill>
                  <a:schemeClr val="bg1"/>
                </a:solidFill>
              </a:rPr>
              <a:t>gram</a:t>
            </a:r>
          </a:p>
          <a:p>
            <a:endParaRPr lang="sl-SI" dirty="0">
              <a:solidFill>
                <a:schemeClr val="bg1"/>
              </a:solidFill>
            </a:endParaRPr>
          </a:p>
          <a:p>
            <a:endParaRPr lang="sl-SI" dirty="0">
              <a:solidFill>
                <a:schemeClr val="bg1"/>
              </a:solidFill>
            </a:endParaRPr>
          </a:p>
        </p:txBody>
      </p:sp>
      <p:pic>
        <p:nvPicPr>
          <p:cNvPr id="1026" name="Picture 2" descr="Maxximum Portal : Četverica A, D E in K">
            <a:extLst>
              <a:ext uri="{FF2B5EF4-FFF2-40B4-BE49-F238E27FC236}">
                <a16:creationId xmlns:a16="http://schemas.microsoft.com/office/drawing/2014/main" id="{800DF881-DC1E-4321-AE55-1CCE29778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480" y="3682776"/>
            <a:ext cx="4700252" cy="238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9009AE1C-B041-4914-80CA-7E24CFD83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8618573" y="787794"/>
            <a:ext cx="3173819" cy="211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09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724867D-A4A0-4D54-8653-E587FD127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b="1" i="0" dirty="0">
                <a:solidFill>
                  <a:srgbClr val="2B333F"/>
                </a:solidFill>
                <a:effectLst/>
                <a:latin typeface="Montserrat" panose="00000500000000000000" pitchFamily="2" charset="-18"/>
              </a:rPr>
              <a:t>Vse maščobe niso enake</a:t>
            </a:r>
            <a:endParaRPr lang="sl-SI" dirty="0"/>
          </a:p>
        </p:txBody>
      </p:sp>
      <p:sp>
        <p:nvSpPr>
          <p:cNvPr id="9" name="Oblak 8">
            <a:extLst>
              <a:ext uri="{FF2B5EF4-FFF2-40B4-BE49-F238E27FC236}">
                <a16:creationId xmlns:a16="http://schemas.microsoft.com/office/drawing/2014/main" id="{7B79BCCB-A902-4C6F-84CE-87DECE344C2E}"/>
              </a:ext>
            </a:extLst>
          </p:cNvPr>
          <p:cNvSpPr/>
          <p:nvPr/>
        </p:nvSpPr>
        <p:spPr>
          <a:xfrm>
            <a:off x="1452069" y="1979004"/>
            <a:ext cx="4168640" cy="1217428"/>
          </a:xfrm>
          <a:prstGeom prst="cloud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TRANSMAŠČOBE</a:t>
            </a:r>
          </a:p>
        </p:txBody>
      </p:sp>
      <p:sp>
        <p:nvSpPr>
          <p:cNvPr id="27" name="Oblak 26">
            <a:extLst>
              <a:ext uri="{FF2B5EF4-FFF2-40B4-BE49-F238E27FC236}">
                <a16:creationId xmlns:a16="http://schemas.microsoft.com/office/drawing/2014/main" id="{90EDAFA0-32D6-4DA8-AC26-CD00A7C50F7A}"/>
              </a:ext>
            </a:extLst>
          </p:cNvPr>
          <p:cNvSpPr/>
          <p:nvPr/>
        </p:nvSpPr>
        <p:spPr>
          <a:xfrm>
            <a:off x="7341829" y="1845734"/>
            <a:ext cx="4168640" cy="121742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NASIČENE=TRDNE MAŠČOBE</a:t>
            </a:r>
          </a:p>
        </p:txBody>
      </p:sp>
      <p:sp>
        <p:nvSpPr>
          <p:cNvPr id="29" name="Oblak 28">
            <a:extLst>
              <a:ext uri="{FF2B5EF4-FFF2-40B4-BE49-F238E27FC236}">
                <a16:creationId xmlns:a16="http://schemas.microsoft.com/office/drawing/2014/main" id="{CF755174-22D2-4AB0-BD8B-A792CE10ADFE}"/>
              </a:ext>
            </a:extLst>
          </p:cNvPr>
          <p:cNvSpPr/>
          <p:nvPr/>
        </p:nvSpPr>
        <p:spPr>
          <a:xfrm>
            <a:off x="4011680" y="4547616"/>
            <a:ext cx="4168640" cy="1217428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NENASIČENE=TEKOČE MAŠČOBE</a:t>
            </a:r>
          </a:p>
        </p:txBody>
      </p:sp>
    </p:spTree>
    <p:extLst>
      <p:ext uri="{BB962C8B-B14F-4D97-AF65-F5344CB8AC3E}">
        <p14:creationId xmlns:p14="http://schemas.microsoft.com/office/powerpoint/2010/main" val="3292107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EFCDE466-C650-49D8-803A-BD4D83547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6209" y="474663"/>
            <a:ext cx="10058400" cy="5702853"/>
          </a:xfrm>
          <a:prstGeom prst="cloud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TRANSMAŠČOBE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574AAB6C-D57A-4E51-8E7D-C8B5C0084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7239000" y="1043462"/>
            <a:ext cx="4762500" cy="3571875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EB9DFBF9-65A5-4068-B47D-744F0C5D67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58350" y="3192735"/>
            <a:ext cx="4109613" cy="2814918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044CEC94-3EB6-45D1-B5EB-6A42EC8781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-301182" y="-49961"/>
            <a:ext cx="3373991" cy="2186846"/>
          </a:xfrm>
          <a:prstGeom prst="rect">
            <a:avLst/>
          </a:prstGeom>
        </p:spPr>
      </p:pic>
      <p:pic>
        <p:nvPicPr>
          <p:cNvPr id="1026" name="Picture 2" descr="Pri ponovnem segrevanju rastlinskih olj se izloča toksin HNE - vsi-zdrav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809" y="0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295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lak 8">
            <a:extLst>
              <a:ext uri="{FF2B5EF4-FFF2-40B4-BE49-F238E27FC236}">
                <a16:creationId xmlns:a16="http://schemas.microsoft.com/office/drawing/2014/main" id="{B36D6AC9-61A4-4A9C-9713-AC475A21AAD8}"/>
              </a:ext>
            </a:extLst>
          </p:cNvPr>
          <p:cNvSpPr/>
          <p:nvPr/>
        </p:nvSpPr>
        <p:spPr>
          <a:xfrm>
            <a:off x="1158261" y="0"/>
            <a:ext cx="10603271" cy="550367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/>
              <a:t>NASIČENE=TRDNE MAŠČOBE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3810ECBD-1DE8-4261-9E7A-71BE6EEA09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6858693" y="3261751"/>
            <a:ext cx="4566177" cy="3241986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92D1076F-6054-4EDE-9347-87CA9B2D5F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-117840" y="3337359"/>
            <a:ext cx="5124450" cy="2076450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DCCE7139-9762-4A11-AFBA-9626D52DED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9141782" y="166126"/>
            <a:ext cx="2867025" cy="3095625"/>
          </a:xfrm>
          <a:prstGeom prst="rect">
            <a:avLst/>
          </a:prstGeom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B6808C86-FD0B-40CA-8E38-379FF12245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4229412" y="255659"/>
            <a:ext cx="1188720" cy="893064"/>
          </a:xfrm>
          <a:prstGeom prst="rect">
            <a:avLst/>
          </a:prstGeom>
        </p:spPr>
      </p:pic>
      <p:pic>
        <p:nvPicPr>
          <p:cNvPr id="23" name="Slika 22">
            <a:extLst>
              <a:ext uri="{FF2B5EF4-FFF2-40B4-BE49-F238E27FC236}">
                <a16:creationId xmlns:a16="http://schemas.microsoft.com/office/drawing/2014/main" id="{B2AC63D5-6128-431D-9FBB-87E5004684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tretch>
            <a:fillRect/>
          </a:stretch>
        </p:blipFill>
        <p:spPr>
          <a:xfrm>
            <a:off x="-117840" y="-115936"/>
            <a:ext cx="3930090" cy="3226811"/>
          </a:xfrm>
          <a:prstGeom prst="rect">
            <a:avLst/>
          </a:prstGeom>
        </p:spPr>
      </p:pic>
      <p:sp>
        <p:nvSpPr>
          <p:cNvPr id="24" name="PoljeZBesedilom 23">
            <a:extLst>
              <a:ext uri="{FF2B5EF4-FFF2-40B4-BE49-F238E27FC236}">
                <a16:creationId xmlns:a16="http://schemas.microsoft.com/office/drawing/2014/main" id="{41669CE3-F707-48BF-AF2B-7DB8F88B941F}"/>
              </a:ext>
            </a:extLst>
          </p:cNvPr>
          <p:cNvSpPr txBox="1"/>
          <p:nvPr/>
        </p:nvSpPr>
        <p:spPr>
          <a:xfrm>
            <a:off x="3076500" y="7000800"/>
            <a:ext cx="7239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>
                <a:hlinkClick r:id="rId11" tooltip="https://fanaticcook.com/2015/07/24/new-study-reducing-saturated-fat-lowered-cholesterol-improved-blood-pressure/"/>
              </a:rPr>
              <a:t>Ta fotografija</a:t>
            </a:r>
            <a:r>
              <a:rPr lang="sl-SI" sz="900"/>
              <a:t> avtorja Neznan avtor je licencirana pod imenom </a:t>
            </a:r>
            <a:r>
              <a:rPr lang="sl-SI" sz="900">
                <a:hlinkClick r:id="rId12" tooltip="https://creativecommons.org/licenses/by-nc-sa/3.0/"/>
              </a:rPr>
              <a:t>CC BY-SA-NC</a:t>
            </a:r>
            <a:endParaRPr lang="sl-SI" sz="900"/>
          </a:p>
        </p:txBody>
      </p:sp>
    </p:spTree>
    <p:extLst>
      <p:ext uri="{BB962C8B-B14F-4D97-AF65-F5344CB8AC3E}">
        <p14:creationId xmlns:p14="http://schemas.microsoft.com/office/powerpoint/2010/main" val="2615830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lak 3">
            <a:extLst>
              <a:ext uri="{FF2B5EF4-FFF2-40B4-BE49-F238E27FC236}">
                <a16:creationId xmlns:a16="http://schemas.microsoft.com/office/drawing/2014/main" id="{FE44601A-D6FD-4F37-9E7A-73E7DC290156}"/>
              </a:ext>
            </a:extLst>
          </p:cNvPr>
          <p:cNvSpPr/>
          <p:nvPr/>
        </p:nvSpPr>
        <p:spPr>
          <a:xfrm>
            <a:off x="365760" y="1108710"/>
            <a:ext cx="11407140" cy="4656334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/>
              <a:t>NENASIČENE=TEKOČE MAŠČOBE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067EC5E7-8919-4E64-96C1-6E8C95D3D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7441907" y="3454737"/>
            <a:ext cx="4072849" cy="2713536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41FAAECF-3163-4127-9B2A-65230099C804}"/>
              </a:ext>
            </a:extLst>
          </p:cNvPr>
          <p:cNvSpPr txBox="1"/>
          <p:nvPr/>
        </p:nvSpPr>
        <p:spPr>
          <a:xfrm>
            <a:off x="949283" y="6858000"/>
            <a:ext cx="102934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>
                <a:hlinkClick r:id="rId3" tooltip="https://www.weightymatters.ca/2018/11/yes-current-evidence-still-suggests.html"/>
              </a:rPr>
              <a:t>Ta fotografija</a:t>
            </a:r>
            <a:r>
              <a:rPr lang="sl-SI" sz="900"/>
              <a:t> avtorja Neznan avtor je licencirana pod imenom </a:t>
            </a:r>
            <a:r>
              <a:rPr lang="sl-SI" sz="900">
                <a:hlinkClick r:id="rId4" tooltip="https://creativecommons.org/licenses/by-nc-nd/3.0/"/>
              </a:rPr>
              <a:t>CC BY-NC-ND</a:t>
            </a:r>
            <a:endParaRPr lang="sl-SI" sz="900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E633737E-8FB0-4F9C-9A69-29BD6FEE23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4187724" y="-136144"/>
            <a:ext cx="4416552" cy="2944368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A1C51049-AEA2-457C-8F7F-6CC07A5941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8702262" y="688866"/>
            <a:ext cx="3657600" cy="2672080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2C743C09-3A9C-4F1F-95B3-5CD2629DE3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263007" y="156266"/>
            <a:ext cx="3226732" cy="235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867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219</TotalTime>
  <Words>335</Words>
  <Application>Microsoft Office PowerPoint</Application>
  <PresentationFormat>Širokozaslonsko</PresentationFormat>
  <Paragraphs>70</Paragraphs>
  <Slides>12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Montserrat</vt:lpstr>
      <vt:lpstr>Times New Roman</vt:lpstr>
      <vt:lpstr>Retrospektiva</vt:lpstr>
      <vt:lpstr>MAŠČOBE</vt:lpstr>
      <vt:lpstr>Pomen za telo </vt:lpstr>
      <vt:lpstr>Pomen za telo </vt:lpstr>
      <vt:lpstr>Pomen za telo </vt:lpstr>
      <vt:lpstr>Pomen za telo </vt:lpstr>
      <vt:lpstr>Vse maščobe niso enake</vt:lpstr>
      <vt:lpstr>PowerPointova predstavitev</vt:lpstr>
      <vt:lpstr>PowerPointova predstavitev</vt:lpstr>
      <vt:lpstr>PowerPointova predstavitev</vt:lpstr>
      <vt:lpstr>Omega 3 maščobe     (morske) omega 6 maščobe    (olja) </vt:lpstr>
      <vt:lpstr>PowerPointova predstavitev</vt:lpstr>
      <vt:lpstr>Naloga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BELJAKOVINE =PROTEINI</dc:title>
  <dc:creator>Vera Frank</dc:creator>
  <cp:lastModifiedBy>Uporabnik</cp:lastModifiedBy>
  <cp:revision>7</cp:revision>
  <dcterms:created xsi:type="dcterms:W3CDTF">2021-10-06T19:05:56Z</dcterms:created>
  <dcterms:modified xsi:type="dcterms:W3CDTF">2021-11-10T11:07:04Z</dcterms:modified>
</cp:coreProperties>
</file>