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  <p:sldId id="263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otni trikotni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o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rostoro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rostoro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en konek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F845184-80ED-4EEE-94E2-90517B34E3EE}" type="datetimeFigureOut">
              <a:rPr lang="sl-SI" smtClean="0"/>
              <a:pPr/>
              <a:t>7. 03. 2021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7. 03. 2021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7. 03. 2021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7. 03. 2021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7. 03. 2021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Škarnic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Škarnic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7. 03. 2021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7. 03. 2021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7. 03. 2021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7. 03. 2021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F845184-80ED-4EEE-94E2-90517B34E3EE}" type="datetimeFigureOut">
              <a:rPr lang="sl-SI" smtClean="0"/>
              <a:pPr/>
              <a:t>7. 03. 2021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F845184-80ED-4EEE-94E2-90517B34E3EE}" type="datetimeFigureOut">
              <a:rPr lang="sl-SI" smtClean="0"/>
              <a:pPr/>
              <a:t>7. 03. 2021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rostoročno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otni trikotni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aven konek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karnic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Škarnic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očno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ročno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kotni trikotni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aven konek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F845184-80ED-4EEE-94E2-90517B34E3EE}" type="datetimeFigureOut">
              <a:rPr lang="sl-SI" smtClean="0"/>
              <a:pPr/>
              <a:t>7. 03. 2021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ar02.png"/>
          <p:cNvPicPr>
            <a:picLocks noChangeAspect="1"/>
          </p:cNvPicPr>
          <p:nvPr/>
        </p:nvPicPr>
        <p:blipFill>
          <a:blip r:embed="rId2"/>
          <a:srcRect l="2418" r="3261"/>
          <a:stretch>
            <a:fillRect/>
          </a:stretch>
        </p:blipFill>
        <p:spPr>
          <a:xfrm>
            <a:off x="285720" y="214290"/>
            <a:ext cx="4786346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85786" y="5028239"/>
            <a:ext cx="7772400" cy="1829761"/>
          </a:xfrm>
        </p:spPr>
        <p:txBody>
          <a:bodyPr/>
          <a:lstStyle/>
          <a:p>
            <a:r>
              <a:rPr lang="sl-SI" dirty="0" smtClean="0">
                <a:solidFill>
                  <a:schemeClr val="bg1"/>
                </a:solidFill>
              </a:rPr>
              <a:t>Posledice širjenja rimskega imperija</a:t>
            </a:r>
            <a:endParaRPr lang="sl-SI" dirty="0">
              <a:solidFill>
                <a:schemeClr val="bg1"/>
              </a:solidFill>
            </a:endParaRPr>
          </a:p>
        </p:txBody>
      </p:sp>
      <p:pic>
        <p:nvPicPr>
          <p:cNvPr id="5" name="Slika 4" descr="rimljan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80" y="214290"/>
            <a:ext cx="3714776" cy="40005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 zmagi nad Kartažani imajo Rimljani province: AFRIKA, SICILIJA, SARDINIJA in KORZIKA, </a:t>
            </a:r>
            <a:r>
              <a:rPr lang="sl-SI" dirty="0" err="1" smtClean="0"/>
              <a:t>HISPANIJA</a:t>
            </a:r>
            <a:r>
              <a:rPr lang="sl-SI" dirty="0" smtClean="0"/>
              <a:t> (današnja Španija).</a:t>
            </a:r>
          </a:p>
          <a:p>
            <a:endParaRPr lang="sl-SI" dirty="0" smtClean="0"/>
          </a:p>
          <a:p>
            <a:r>
              <a:rPr lang="sl-SI" dirty="0" smtClean="0"/>
              <a:t>Pred vojno s Kartagino so Rimljani osvojili celoten APENINSKI POLOTOK in ustanovili KOLONIJE.</a:t>
            </a:r>
          </a:p>
          <a:p>
            <a:pPr>
              <a:buNone/>
            </a:pPr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>
                <a:solidFill>
                  <a:srgbClr val="FF0000"/>
                </a:solidFill>
              </a:rPr>
              <a:t>RIMSKA OSVAJANJA</a:t>
            </a:r>
            <a:endParaRPr lang="sl-SI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 severu Italije v </a:t>
            </a:r>
            <a:r>
              <a:rPr lang="sl-SI" dirty="0" smtClean="0">
                <a:solidFill>
                  <a:srgbClr val="FF0000"/>
                </a:solidFill>
              </a:rPr>
              <a:t>Padski nižini</a:t>
            </a:r>
            <a:r>
              <a:rPr lang="sl-SI" dirty="0" smtClean="0"/>
              <a:t> premagajo </a:t>
            </a:r>
          </a:p>
          <a:p>
            <a:pPr>
              <a:buNone/>
            </a:pPr>
            <a:r>
              <a:rPr lang="sl-SI" dirty="0" smtClean="0"/>
              <a:t>Galce - nastane provinca </a:t>
            </a:r>
            <a:r>
              <a:rPr lang="sl-SI" dirty="0" smtClean="0">
                <a:solidFill>
                  <a:srgbClr val="FF0000"/>
                </a:solidFill>
              </a:rPr>
              <a:t>GALIJA</a:t>
            </a:r>
            <a:r>
              <a:rPr lang="sl-SI" dirty="0" smtClean="0"/>
              <a:t>.</a:t>
            </a:r>
          </a:p>
          <a:p>
            <a:pPr>
              <a:buNone/>
            </a:pPr>
            <a:endParaRPr lang="sl-SI" dirty="0" smtClean="0"/>
          </a:p>
          <a:p>
            <a:r>
              <a:rPr lang="sl-SI" dirty="0" smtClean="0"/>
              <a:t>Zanima jih </a:t>
            </a:r>
            <a:r>
              <a:rPr lang="sl-SI" dirty="0" smtClean="0">
                <a:solidFill>
                  <a:srgbClr val="FF0000"/>
                </a:solidFill>
              </a:rPr>
              <a:t>Balkan</a:t>
            </a:r>
            <a:r>
              <a:rPr lang="sl-SI" dirty="0" smtClean="0"/>
              <a:t>, kjer so doma Iliri. Podredijo si območja na vzhodu, kjer domujejo Kelti in druga plemena.</a:t>
            </a:r>
          </a:p>
          <a:p>
            <a:endParaRPr lang="sl-SI" dirty="0" smtClean="0"/>
          </a:p>
          <a:p>
            <a:r>
              <a:rPr lang="sl-SI" dirty="0" smtClean="0"/>
              <a:t>Leta 146 pred našim štetjem si podredijo </a:t>
            </a:r>
            <a:r>
              <a:rPr lang="sl-SI" dirty="0" smtClean="0">
                <a:solidFill>
                  <a:srgbClr val="FF0000"/>
                </a:solidFill>
              </a:rPr>
              <a:t>Makedonijo</a:t>
            </a:r>
            <a:r>
              <a:rPr lang="sl-SI" dirty="0" smtClean="0"/>
              <a:t> in </a:t>
            </a:r>
            <a:r>
              <a:rPr lang="sl-SI" dirty="0" smtClean="0">
                <a:solidFill>
                  <a:srgbClr val="FF0000"/>
                </a:solidFill>
              </a:rPr>
              <a:t>Grčijo</a:t>
            </a:r>
            <a:r>
              <a:rPr lang="sl-SI" dirty="0" smtClean="0"/>
              <a:t> – nastane provinca </a:t>
            </a:r>
            <a:r>
              <a:rPr lang="sl-SI" dirty="0" smtClean="0">
                <a:solidFill>
                  <a:srgbClr val="FF0000"/>
                </a:solidFill>
              </a:rPr>
              <a:t>AHAJA</a:t>
            </a:r>
            <a:r>
              <a:rPr lang="sl-SI" dirty="0" smtClean="0"/>
              <a:t>.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solidFill>
                  <a:srgbClr val="FF0000"/>
                </a:solidFill>
              </a:rPr>
              <a:t>1) Osvajanja po punskih vojnah</a:t>
            </a:r>
            <a:endParaRPr lang="sl-SI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650125"/>
          </a:xfrm>
        </p:spPr>
        <p:txBody>
          <a:bodyPr/>
          <a:lstStyle/>
          <a:p>
            <a:r>
              <a:rPr lang="sl-SI" dirty="0" smtClean="0"/>
              <a:t>Leta 30 si podredijo</a:t>
            </a:r>
            <a:r>
              <a:rPr lang="sl-SI" dirty="0" smtClean="0">
                <a:solidFill>
                  <a:srgbClr val="FF0000"/>
                </a:solidFill>
              </a:rPr>
              <a:t> Egipt</a:t>
            </a:r>
            <a:r>
              <a:rPr lang="sl-SI" dirty="0" smtClean="0"/>
              <a:t>, ki postane nova provinca. </a:t>
            </a:r>
          </a:p>
          <a:p>
            <a:endParaRPr lang="sl-SI" dirty="0" smtClean="0"/>
          </a:p>
          <a:p>
            <a:r>
              <a:rPr lang="sl-SI" dirty="0" smtClean="0"/>
              <a:t>V 1. stoletju našega štetja je Rim že imperij oziroma svetovna država.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grada vsebine 3" descr="KISH10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355066"/>
            <a:ext cx="7429552" cy="640839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714348" y="1481328"/>
            <a:ext cx="7972452" cy="4733754"/>
          </a:xfrm>
        </p:spPr>
        <p:txBody>
          <a:bodyPr>
            <a:normAutofit lnSpcReduction="10000"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Rimljani</a:t>
            </a:r>
            <a:r>
              <a:rPr lang="sl-SI" dirty="0" smtClean="0"/>
              <a:t> so nova ozemlja razdelili na KOLONIJE in na PROVINCE.</a:t>
            </a:r>
            <a:endParaRPr lang="sl-SI" dirty="0" smtClean="0">
              <a:solidFill>
                <a:srgbClr val="C00000"/>
              </a:solidFill>
            </a:endParaRPr>
          </a:p>
          <a:p>
            <a:endParaRPr lang="sl-SI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sl-SI" dirty="0" smtClean="0">
                <a:solidFill>
                  <a:srgbClr val="C00000"/>
                </a:solidFill>
              </a:rPr>
              <a:t>2.1) KOLONIJE</a:t>
            </a:r>
          </a:p>
          <a:p>
            <a:pPr>
              <a:buNone/>
            </a:pPr>
            <a:endParaRPr lang="sl-SI" dirty="0" smtClean="0">
              <a:solidFill>
                <a:srgbClr val="C00000"/>
              </a:solidFill>
            </a:endParaRPr>
          </a:p>
          <a:p>
            <a:r>
              <a:rPr lang="sl-SI" dirty="0" smtClean="0">
                <a:solidFill>
                  <a:srgbClr val="C00000"/>
                </a:solidFill>
              </a:rPr>
              <a:t>KOLONIJA </a:t>
            </a:r>
            <a:r>
              <a:rPr lang="sl-SI" dirty="0" smtClean="0"/>
              <a:t>- prvotno rimska vojaška postojanka na </a:t>
            </a:r>
            <a:r>
              <a:rPr lang="sl-SI" dirty="0" err="1" smtClean="0"/>
              <a:t>novoosvojenih</a:t>
            </a:r>
            <a:r>
              <a:rPr lang="sl-SI" dirty="0" smtClean="0"/>
              <a:t> ozemljih, ustanovljena za njihovo obrambo.</a:t>
            </a:r>
          </a:p>
          <a:p>
            <a:endParaRPr lang="sl-SI" dirty="0" smtClean="0">
              <a:solidFill>
                <a:srgbClr val="C00000"/>
              </a:solidFill>
            </a:endParaRPr>
          </a:p>
          <a:p>
            <a:r>
              <a:rPr lang="sl-SI" dirty="0" smtClean="0"/>
              <a:t>Kolonije so do konca punskih vojn imele obrambno oziroma vojaško vlogo.</a:t>
            </a:r>
          </a:p>
          <a:p>
            <a:endParaRPr lang="sl-SI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sl-SI" dirty="0" smtClean="0">
              <a:solidFill>
                <a:srgbClr val="C00000"/>
              </a:solidFill>
            </a:endParaRPr>
          </a:p>
          <a:p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solidFill>
                  <a:srgbClr val="FF0000"/>
                </a:solidFill>
              </a:rPr>
              <a:t>2) Odnos Rima do osvojenih ozemelj</a:t>
            </a:r>
            <a:endParaRPr lang="sl-SI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2"/>
          <p:cNvSpPr>
            <a:spLocks noGrp="1"/>
          </p:cNvSpPr>
          <p:nvPr>
            <p:ph idx="1"/>
          </p:nvPr>
        </p:nvSpPr>
        <p:spPr>
          <a:xfrm>
            <a:off x="457200" y="214290"/>
            <a:ext cx="8543956" cy="5715040"/>
          </a:xfrm>
        </p:spPr>
        <p:txBody>
          <a:bodyPr>
            <a:normAutofit fontScale="85000" lnSpcReduction="20000"/>
          </a:bodyPr>
          <a:lstStyle/>
          <a:p>
            <a:r>
              <a:rPr lang="sl-SI" dirty="0" smtClean="0"/>
              <a:t>Naziv kolonija se je začel sčasoma uporabljati tudi za rimska mesta z najvišjim statusom.</a:t>
            </a:r>
          </a:p>
          <a:p>
            <a:endParaRPr lang="sl-SI" dirty="0" smtClean="0"/>
          </a:p>
          <a:p>
            <a:pPr>
              <a:buNone/>
            </a:pPr>
            <a:r>
              <a:rPr lang="sl-SI" dirty="0" smtClean="0"/>
              <a:t>Rimljani kolonije razdelijo v tri sloje:</a:t>
            </a:r>
          </a:p>
          <a:p>
            <a:pPr>
              <a:buNone/>
            </a:pPr>
            <a:endParaRPr lang="sl-SI" dirty="0" smtClean="0"/>
          </a:p>
          <a:p>
            <a:r>
              <a:rPr lang="sl-SI" b="1" dirty="0" smtClean="0">
                <a:solidFill>
                  <a:srgbClr val="FF0000"/>
                </a:solidFill>
              </a:rPr>
              <a:t>rimske državljanske kolonije</a:t>
            </a:r>
            <a:r>
              <a:rPr lang="sl-SI" dirty="0" smtClean="0"/>
              <a:t> (prebivalci imajo </a:t>
            </a:r>
          </a:p>
          <a:p>
            <a:pPr>
              <a:buNone/>
            </a:pPr>
            <a:r>
              <a:rPr lang="sl-SI" dirty="0" smtClean="0"/>
              <a:t>vse pravice)</a:t>
            </a:r>
          </a:p>
          <a:p>
            <a:pPr>
              <a:buNone/>
            </a:pPr>
            <a:endParaRPr lang="sl-SI" dirty="0" smtClean="0"/>
          </a:p>
          <a:p>
            <a:r>
              <a:rPr lang="sl-SI" b="1" dirty="0" smtClean="0">
                <a:solidFill>
                  <a:srgbClr val="FF0000"/>
                </a:solidFill>
              </a:rPr>
              <a:t>municipiji</a:t>
            </a:r>
            <a:r>
              <a:rPr lang="sl-SI" dirty="0" smtClean="0"/>
              <a:t> -samoupravna mesta, ki so z Rimom </a:t>
            </a:r>
          </a:p>
          <a:p>
            <a:pPr>
              <a:buNone/>
            </a:pPr>
            <a:r>
              <a:rPr lang="sl-SI" dirty="0" smtClean="0"/>
              <a:t>   trgovala ali sklepala pogodbe </a:t>
            </a:r>
          </a:p>
          <a:p>
            <a:pPr>
              <a:buNone/>
            </a:pPr>
            <a:r>
              <a:rPr lang="sl-SI" dirty="0" smtClean="0"/>
              <a:t>   (prebivalci imajo status </a:t>
            </a:r>
            <a:r>
              <a:rPr lang="sl-SI" dirty="0" err="1" smtClean="0"/>
              <a:t>poldržavljanov</a:t>
            </a:r>
            <a:r>
              <a:rPr lang="sl-SI" dirty="0" smtClean="0"/>
              <a:t>)</a:t>
            </a:r>
          </a:p>
          <a:p>
            <a:pPr>
              <a:buNone/>
            </a:pPr>
            <a:endParaRPr lang="sl-SI" dirty="0" smtClean="0"/>
          </a:p>
          <a:p>
            <a:r>
              <a:rPr lang="sl-SI" b="1" dirty="0" smtClean="0">
                <a:solidFill>
                  <a:srgbClr val="FF0000"/>
                </a:solidFill>
              </a:rPr>
              <a:t>zavezniška mesta</a:t>
            </a:r>
            <a:r>
              <a:rPr lang="sl-SI" dirty="0" smtClean="0"/>
              <a:t> - brez državljanskih pravic, </a:t>
            </a:r>
          </a:p>
          <a:p>
            <a:pPr>
              <a:buNone/>
            </a:pPr>
            <a:r>
              <a:rPr lang="sl-SI" dirty="0" smtClean="0"/>
              <a:t>rimski senat je z njimi sklepal zavezniške pogodbe</a:t>
            </a:r>
          </a:p>
          <a:p>
            <a:endParaRPr lang="sl-SI" dirty="0" smtClean="0"/>
          </a:p>
          <a:p>
            <a:r>
              <a:rPr lang="sl-SI" dirty="0" smtClean="0"/>
              <a:t>Razlikovale so se tudi po </a:t>
            </a:r>
            <a:r>
              <a:rPr lang="sl-SI" dirty="0" smtClean="0">
                <a:solidFill>
                  <a:srgbClr val="FF0000"/>
                </a:solidFill>
              </a:rPr>
              <a:t>velikosti, zakonodaji in veri</a:t>
            </a:r>
            <a:r>
              <a:rPr lang="sl-SI" dirty="0" smtClean="0"/>
              <a:t>.</a:t>
            </a:r>
          </a:p>
          <a:p>
            <a:endParaRPr lang="sl-SI" dirty="0" smtClean="0"/>
          </a:p>
          <a:p>
            <a:endParaRPr lang="sl-SI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85720" y="428600"/>
          <a:ext cx="8643999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2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1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44746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/>
                        <a:t>RIMSKE DRŽAVLJANSKE KOLONIJE</a:t>
                      </a:r>
                      <a:endParaRPr lang="sl-S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/>
                        <a:t>MUNICIPIJI</a:t>
                      </a:r>
                      <a:endParaRPr lang="sl-S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/>
                        <a:t>ZAVEZNIŠKA MESTA</a:t>
                      </a:r>
                      <a:endParaRPr lang="sl-S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746">
                <a:tc>
                  <a:txBody>
                    <a:bodyPr/>
                    <a:lstStyle/>
                    <a:p>
                      <a:r>
                        <a:rPr lang="sl-SI" sz="2400" dirty="0" smtClean="0"/>
                        <a:t>Prebivalci imajo vse pravice.</a:t>
                      </a:r>
                      <a:endParaRPr lang="sl-S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/>
                        <a:t>Prebivalci so </a:t>
                      </a:r>
                      <a:r>
                        <a:rPr lang="sl-SI" sz="2400" dirty="0" err="1" smtClean="0"/>
                        <a:t>poldržavljani</a:t>
                      </a:r>
                      <a:r>
                        <a:rPr lang="sl-SI" sz="2400" dirty="0" smtClean="0"/>
                        <a:t>.</a:t>
                      </a:r>
                      <a:endParaRPr lang="sl-S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/>
                        <a:t>Prebivalci</a:t>
                      </a:r>
                      <a:r>
                        <a:rPr lang="sl-SI" sz="2400" baseline="0" dirty="0" smtClean="0"/>
                        <a:t> nimajo pravic.</a:t>
                      </a:r>
                      <a:endParaRPr lang="sl-S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5223">
                <a:tc>
                  <a:txBody>
                    <a:bodyPr/>
                    <a:lstStyle/>
                    <a:p>
                      <a:endParaRPr lang="sl-SI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/>
                        <a:t>Samoupravna mesta,ki so z Rimom </a:t>
                      </a:r>
                    </a:p>
                    <a:p>
                      <a:r>
                        <a:rPr lang="sl-SI" sz="2400" dirty="0" smtClean="0"/>
                        <a:t>trgovala ali sklepala pogodbe.</a:t>
                      </a:r>
                      <a:endParaRPr lang="sl-S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/>
                        <a:t>Rimski senat je z njimi sklepal</a:t>
                      </a:r>
                      <a:r>
                        <a:rPr lang="sl-SI" sz="2400" baseline="0" dirty="0" smtClean="0"/>
                        <a:t> zavezniške pogodbe.</a:t>
                      </a:r>
                      <a:endParaRPr lang="sl-S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PoljeZBesedilom 4"/>
          <p:cNvSpPr txBox="1"/>
          <p:nvPr/>
        </p:nvSpPr>
        <p:spPr>
          <a:xfrm>
            <a:off x="428596" y="4572008"/>
            <a:ext cx="857256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 smtClean="0"/>
              <a:t>Kolonije se delijo po načelu </a:t>
            </a:r>
            <a:r>
              <a:rPr lang="sl-SI" b="1" dirty="0" smtClean="0">
                <a:solidFill>
                  <a:srgbClr val="FF0000"/>
                </a:solidFill>
              </a:rPr>
              <a:t>DELI IN VLADAJ </a:t>
            </a:r>
            <a:r>
              <a:rPr lang="sl-SI" dirty="0" smtClean="0"/>
              <a:t>– nekaterim so dali več pravic, drugim manj, zato so tekmovale med seboj, bile sprte in se niso nikoli vse skupaj združile proti Rimu.</a:t>
            </a:r>
            <a:endParaRPr lang="sl-S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ekanje">
  <a:themeElements>
    <a:clrScheme name="Stek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tek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tek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</TotalTime>
  <Words>368</Words>
  <Application>Microsoft Office PowerPoint</Application>
  <PresentationFormat>Diaprojekcija na zaslonu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Lucida Sans Unicode</vt:lpstr>
      <vt:lpstr>Verdana</vt:lpstr>
      <vt:lpstr>Wingdings 2</vt:lpstr>
      <vt:lpstr>Wingdings 3</vt:lpstr>
      <vt:lpstr>Stekanje</vt:lpstr>
      <vt:lpstr>Posledice širjenja rimskega imperija</vt:lpstr>
      <vt:lpstr>RIMSKA OSVAJANJA</vt:lpstr>
      <vt:lpstr>1) Osvajanja po punskih vojnah</vt:lpstr>
      <vt:lpstr>PowerPointova predstavitev</vt:lpstr>
      <vt:lpstr>PowerPointova predstavitev</vt:lpstr>
      <vt:lpstr>2) Odnos Rima do osvojenih ozemelj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Posledice širjenja rimskega imperija</dc:title>
  <dc:creator>ivan</dc:creator>
  <cp:lastModifiedBy>ivanc</cp:lastModifiedBy>
  <cp:revision>5</cp:revision>
  <dcterms:created xsi:type="dcterms:W3CDTF">2015-04-22T15:41:30Z</dcterms:created>
  <dcterms:modified xsi:type="dcterms:W3CDTF">2021-03-07T08:16:18Z</dcterms:modified>
</cp:coreProperties>
</file>