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7" r:id="rId10"/>
    <p:sldId id="268" r:id="rId11"/>
    <p:sldId id="266" r:id="rId12"/>
    <p:sldId id="269" r:id="rId13"/>
    <p:sldId id="270" r:id="rId14"/>
    <p:sldId id="271" r:id="rId15"/>
    <p:sldId id="272" r:id="rId16"/>
    <p:sldId id="276" r:id="rId17"/>
    <p:sldId id="275" r:id="rId18"/>
    <p:sldId id="274" r:id="rId19"/>
    <p:sldId id="273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6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253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564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2703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7788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081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4583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3925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2349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264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308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263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556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031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445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7442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6607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333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5F0E4A6-EBB4-4CE4-BC6A-B6F3012822F6}" type="datetimeFigureOut">
              <a:rPr lang="sl-SI" smtClean="0"/>
              <a:t>5. 10. 2021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7644B5F-AD28-4D5F-92C2-25FC0D3EE3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690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sl.wikipedia.org/wiki/Dirkali%C5%A1%C4%8De" TargetMode="External"/><Relationship Id="rId3" Type="http://schemas.openxmlformats.org/officeDocument/2006/relationships/hyperlink" Target="https://sl.wikipedia.org/wiki/Metafora" TargetMode="External"/><Relationship Id="rId7" Type="http://schemas.openxmlformats.org/officeDocument/2006/relationships/hyperlink" Target="https://sl.wikipedia.org/wiki/Gr%C5%A1%C4%8Dina" TargetMode="External"/><Relationship Id="rId2" Type="http://schemas.openxmlformats.org/officeDocument/2006/relationships/hyperlink" Target="https://sl.wikipedia.org/wiki/Besed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.wikipedia.org/wiki/Deoksiribonukleinska_kislina" TargetMode="External"/><Relationship Id="rId5" Type="http://schemas.openxmlformats.org/officeDocument/2006/relationships/hyperlink" Target="https://sl.wikipedia.org/wiki/Zaporedje" TargetMode="External"/><Relationship Id="rId4" Type="http://schemas.openxmlformats.org/officeDocument/2006/relationships/hyperlink" Target="https://sl.wikipedia.org/wiki/%C5%A0tevilo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6juV1acCI" TargetMode="External"/><Relationship Id="rId2" Type="http://schemas.openxmlformats.org/officeDocument/2006/relationships/hyperlink" Target="https://libguides.ukm.um.si/orodja_za_citiranje/citavi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l.wikipedia.org/wiki/Dirkali%C5%A1%C4%8De" TargetMode="External"/><Relationship Id="rId3" Type="http://schemas.openxmlformats.org/officeDocument/2006/relationships/hyperlink" Target="https://sl.wikipedia.org/wiki/Metafora" TargetMode="External"/><Relationship Id="rId7" Type="http://schemas.openxmlformats.org/officeDocument/2006/relationships/hyperlink" Target="https://sl.wikipedia.org/wiki/Gr%C5%A1%C4%8Dina" TargetMode="External"/><Relationship Id="rId2" Type="http://schemas.openxmlformats.org/officeDocument/2006/relationships/hyperlink" Target="https://sl.wikipedia.org/wiki/Besed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.wikipedia.org/wiki/Deoksiribonukleinska_kislina" TargetMode="External"/><Relationship Id="rId5" Type="http://schemas.openxmlformats.org/officeDocument/2006/relationships/hyperlink" Target="https://sl.wikipedia.org/wiki/Zaporedje" TargetMode="External"/><Relationship Id="rId4" Type="http://schemas.openxmlformats.org/officeDocument/2006/relationships/hyperlink" Target="https://sl.wikipedia.org/wiki/%C5%A0tevil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nagpt.weebly.com/uploads/9/5/3/9/95391142/iskanje-evirov-v-cobissgregor.pdf" TargetMode="External"/><Relationship Id="rId2" Type="http://schemas.openxmlformats.org/officeDocument/2006/relationships/hyperlink" Target="https://www.cobiss.s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klj.si/aktualno/item/2130-mcobiss-virtualna-knjiznica-slovenije-na-mobilnih-naprava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k.um.si/Iskanje.php?lang=slv" TargetMode="External"/><Relationship Id="rId7" Type="http://schemas.openxmlformats.org/officeDocument/2006/relationships/hyperlink" Target="https://kulturnik.si/search" TargetMode="External"/><Relationship Id="rId2" Type="http://schemas.openxmlformats.org/officeDocument/2006/relationships/hyperlink" Target="https://www.uni-lj.si/knjiznice/digitalna_knjiznica_(dikul)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.wikisource.org/wiki/Glavna_stran" TargetMode="External"/><Relationship Id="rId5" Type="http://schemas.openxmlformats.org/officeDocument/2006/relationships/hyperlink" Target="http://vodici.pef.uni-lj.si/subjects/guide.php?subject=vis" TargetMode="External"/><Relationship Id="rId4" Type="http://schemas.openxmlformats.org/officeDocument/2006/relationships/hyperlink" Target="https://repozitorij.upr.si/Iskanje.php?lang=sl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ucilnice.arnes.si/course/view.php?id=194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KIZ - 3. letnik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Katarina Jesih Šterbenc</a:t>
            </a:r>
          </a:p>
          <a:p>
            <a:r>
              <a:rPr lang="sl-SI" dirty="0" smtClean="0"/>
              <a:t>Šol. l. </a:t>
            </a:r>
            <a:r>
              <a:rPr lang="sl-SI" dirty="0" smtClean="0"/>
              <a:t>2021/2022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011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851" t="20334" r="21738" b="17447"/>
          <a:stretch/>
        </p:blipFill>
        <p:spPr>
          <a:xfrm>
            <a:off x="1330394" y="166784"/>
            <a:ext cx="9020614" cy="62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516" t="25675" r="22740" b="19583"/>
          <a:stretch/>
        </p:blipFill>
        <p:spPr>
          <a:xfrm>
            <a:off x="1517994" y="841166"/>
            <a:ext cx="8640989" cy="53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352" t="25408" r="23573" b="15043"/>
          <a:stretch/>
        </p:blipFill>
        <p:spPr>
          <a:xfrm>
            <a:off x="1604589" y="708378"/>
            <a:ext cx="7978323" cy="549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850" t="16328" r="22406" b="24656"/>
          <a:stretch/>
        </p:blipFill>
        <p:spPr>
          <a:xfrm>
            <a:off x="1547529" y="521208"/>
            <a:ext cx="8485134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3519" t="25675" r="23240" b="27326"/>
          <a:stretch/>
        </p:blipFill>
        <p:spPr>
          <a:xfrm>
            <a:off x="1227583" y="618517"/>
            <a:ext cx="9552271" cy="527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2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517" t="16061" r="23240" b="23054"/>
          <a:stretch/>
        </p:blipFill>
        <p:spPr>
          <a:xfrm>
            <a:off x="1734312" y="274319"/>
            <a:ext cx="8723376" cy="61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3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851" t="17396" r="22072" b="21719"/>
          <a:stretch/>
        </p:blipFill>
        <p:spPr>
          <a:xfrm>
            <a:off x="1537635" y="170460"/>
            <a:ext cx="8694501" cy="58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3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851" t="19533" r="22406" b="18248"/>
          <a:stretch/>
        </p:blipFill>
        <p:spPr>
          <a:xfrm>
            <a:off x="2084832" y="547924"/>
            <a:ext cx="8174736" cy="580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683" t="21936" r="22740" b="17447"/>
          <a:stretch/>
        </p:blipFill>
        <p:spPr>
          <a:xfrm>
            <a:off x="1362456" y="618517"/>
            <a:ext cx="8503920" cy="57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851" t="25675" r="22239" b="13708"/>
          <a:stretch/>
        </p:blipFill>
        <p:spPr>
          <a:xfrm>
            <a:off x="1014984" y="502919"/>
            <a:ext cx="8787384" cy="59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5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Ledolomilec - palindromi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15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183" t="14192" r="23240" b="24389"/>
          <a:stretch/>
        </p:blipFill>
        <p:spPr>
          <a:xfrm>
            <a:off x="996696" y="493061"/>
            <a:ext cx="8586216" cy="593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683" t="17129" r="21572" b="23054"/>
          <a:stretch/>
        </p:blipFill>
        <p:spPr>
          <a:xfrm>
            <a:off x="1656368" y="618517"/>
            <a:ext cx="8466040" cy="5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683" t="18732" r="22072" b="20651"/>
          <a:stretch/>
        </p:blipFill>
        <p:spPr>
          <a:xfrm>
            <a:off x="1289304" y="393191"/>
            <a:ext cx="8897112" cy="599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683" t="21135" r="23575" b="18248"/>
          <a:stretch/>
        </p:blipFill>
        <p:spPr>
          <a:xfrm>
            <a:off x="1536192" y="310895"/>
            <a:ext cx="8529743" cy="59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351" t="26743" r="23074" b="14242"/>
          <a:stretch/>
        </p:blipFill>
        <p:spPr>
          <a:xfrm>
            <a:off x="1837944" y="328063"/>
            <a:ext cx="8593091" cy="58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9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024" t="30260" r="22704" b="11565"/>
          <a:stretch/>
        </p:blipFill>
        <p:spPr>
          <a:xfrm>
            <a:off x="1051560" y="393192"/>
            <a:ext cx="9241221" cy="607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351" t="18198" r="23241" b="22787"/>
          <a:stretch/>
        </p:blipFill>
        <p:spPr>
          <a:xfrm>
            <a:off x="1133856" y="618517"/>
            <a:ext cx="8644487" cy="58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484633"/>
            <a:ext cx="10364451" cy="859535"/>
          </a:xfrm>
        </p:spPr>
        <p:txBody>
          <a:bodyPr/>
          <a:lstStyle/>
          <a:p>
            <a:r>
              <a:rPr lang="sl-SI" dirty="0" smtClean="0"/>
              <a:t>Viri na spletu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351" t="37156" r="22073" b="6232"/>
          <a:stretch/>
        </p:blipFill>
        <p:spPr>
          <a:xfrm>
            <a:off x="1700784" y="1185947"/>
            <a:ext cx="8430768" cy="536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184" t="25408" r="22907" b="13708"/>
          <a:stretch/>
        </p:blipFill>
        <p:spPr>
          <a:xfrm>
            <a:off x="1463040" y="61895"/>
            <a:ext cx="9208008" cy="63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6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351" t="28612" r="23408" b="10236"/>
          <a:stretch/>
        </p:blipFill>
        <p:spPr>
          <a:xfrm>
            <a:off x="1499616" y="503988"/>
            <a:ext cx="8485633" cy="597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Ledolomilec - palindromi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l-SI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Palindróm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 je 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  <a:hlinkClick r:id="rId2" tooltip="Beseda"/>
              </a:rPr>
              <a:t>beseda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, 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  <a:hlinkClick r:id="rId3" tooltip="Metafora"/>
              </a:rPr>
              <a:t>fraza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, 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  <a:hlinkClick r:id="rId4" tooltip="Število"/>
              </a:rPr>
              <a:t>število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 ali katerokoli 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  <a:hlinkClick r:id="rId5" tooltip="Zaporedje"/>
              </a:rPr>
              <a:t>zaporedje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 enot (npr. zaporedja 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  <a:hlinkClick r:id="rId6" tooltip="Deoksiribonukleinska kislina"/>
              </a:rPr>
              <a:t>DNA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), ki imajo to lastnost, da se berejo z obeh strani enako. Pri tem so lahko presledki tudi drugače postavljeni in se ne upoštevajo. Beseda »palindrom« je 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  <a:hlinkClick r:id="rId7" tooltip="Grščina"/>
              </a:rPr>
              <a:t>starogrškega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 izvora: </a:t>
            </a:r>
            <a:r>
              <a:rPr lang="sl-SI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palin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 - </a:t>
            </a:r>
            <a:r>
              <a:rPr lang="sl-SI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nazaj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 + </a:t>
            </a:r>
            <a:r>
              <a:rPr lang="sl-SI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dromos</a:t>
            </a:r>
            <a:r>
              <a:rPr lang="sl-SI" dirty="0">
                <a:latin typeface="Calibri Light" panose="020F0302020204030204" pitchFamily="34" charset="0"/>
                <a:cs typeface="Calibri Light" panose="020F0302020204030204" pitchFamily="34" charset="0"/>
              </a:rPr>
              <a:t> - </a:t>
            </a:r>
            <a:r>
              <a:rPr lang="sl-SI" i="1" dirty="0">
                <a:latin typeface="Calibri Light" panose="020F0302020204030204" pitchFamily="34" charset="0"/>
                <a:cs typeface="Calibri Light" panose="020F0302020204030204" pitchFamily="34" charset="0"/>
                <a:hlinkClick r:id="rId8" tooltip="Dirkališče"/>
              </a:rPr>
              <a:t>dirkališče</a:t>
            </a:r>
            <a:r>
              <a:rPr lang="sl-SI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402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516" t="17396" r="22239" b="20384"/>
          <a:stretch/>
        </p:blipFill>
        <p:spPr>
          <a:xfrm>
            <a:off x="1243585" y="148945"/>
            <a:ext cx="9025664" cy="62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017" t="20067" r="22072" b="19314"/>
          <a:stretch/>
        </p:blipFill>
        <p:spPr>
          <a:xfrm>
            <a:off x="1045273" y="91440"/>
            <a:ext cx="9323610" cy="63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017" t="22737" r="22740" b="16378"/>
          <a:stretch/>
        </p:blipFill>
        <p:spPr>
          <a:xfrm>
            <a:off x="1120544" y="237745"/>
            <a:ext cx="9317815" cy="64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1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Raziskovalni vodiči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libguides.ukm.um.si/orodja_za_citiranje/citavi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endParaRPr lang="sl-SI" dirty="0" smtClean="0"/>
          </a:p>
          <a:p>
            <a:r>
              <a:rPr lang="sl-SI" dirty="0">
                <a:solidFill>
                  <a:srgbClr val="FF0000"/>
                </a:solidFill>
                <a:hlinkClick r:id="rId3"/>
              </a:rPr>
              <a:t>https://</a:t>
            </a:r>
            <a:r>
              <a:rPr lang="sl-SI" dirty="0" smtClean="0">
                <a:solidFill>
                  <a:srgbClr val="FF0000"/>
                </a:solidFill>
                <a:hlinkClick r:id="rId3"/>
              </a:rPr>
              <a:t>www.youtube.com/watch?v=J16juV1acCI</a:t>
            </a:r>
            <a:endParaRPr lang="sl-SI" dirty="0" smtClean="0">
              <a:solidFill>
                <a:srgbClr val="FF0000"/>
              </a:solidFill>
            </a:endParaRPr>
          </a:p>
          <a:p>
            <a:endParaRPr lang="sl-SI" dirty="0" smtClean="0">
              <a:solidFill>
                <a:srgbClr val="FF0000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4163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Letopis SVŠGUGL – pisanje prispevkov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4912" y="1800046"/>
            <a:ext cx="4703514" cy="4497991"/>
          </a:xfrm>
        </p:spPr>
      </p:pic>
    </p:spTree>
    <p:extLst>
      <p:ext uri="{BB962C8B-B14F-4D97-AF65-F5344CB8AC3E}">
        <p14:creationId xmlns:p14="http://schemas.microsoft.com/office/powerpoint/2010/main" val="33825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b="1" dirty="0"/>
              <a:t>Palindróm</a:t>
            </a:r>
            <a:r>
              <a:rPr lang="sl-SI" dirty="0"/>
              <a:t> je </a:t>
            </a:r>
            <a:r>
              <a:rPr lang="sl-SI" dirty="0">
                <a:hlinkClick r:id="rId2" tooltip="Beseda"/>
              </a:rPr>
              <a:t>beseda</a:t>
            </a:r>
            <a:r>
              <a:rPr lang="sl-SI" dirty="0"/>
              <a:t>, </a:t>
            </a:r>
            <a:r>
              <a:rPr lang="sl-SI" dirty="0">
                <a:hlinkClick r:id="rId3" tooltip="Metafora"/>
              </a:rPr>
              <a:t>fraza</a:t>
            </a:r>
            <a:r>
              <a:rPr lang="sl-SI" dirty="0"/>
              <a:t>, </a:t>
            </a:r>
            <a:r>
              <a:rPr lang="sl-SI" dirty="0">
                <a:hlinkClick r:id="rId4" tooltip="Število"/>
              </a:rPr>
              <a:t>število</a:t>
            </a:r>
            <a:r>
              <a:rPr lang="sl-SI" dirty="0"/>
              <a:t> ali katerokoli </a:t>
            </a:r>
            <a:r>
              <a:rPr lang="sl-SI" dirty="0">
                <a:hlinkClick r:id="rId5" tooltip="Zaporedje"/>
              </a:rPr>
              <a:t>zaporedje</a:t>
            </a:r>
            <a:r>
              <a:rPr lang="sl-SI" dirty="0"/>
              <a:t> enot (npr. zaporedja </a:t>
            </a:r>
            <a:r>
              <a:rPr lang="sl-SI" dirty="0">
                <a:hlinkClick r:id="rId6" tooltip="Deoksiribonukleinska kislina"/>
              </a:rPr>
              <a:t>DNA</a:t>
            </a:r>
            <a:r>
              <a:rPr lang="sl-SI" dirty="0"/>
              <a:t>), ki imajo to lastnost, da se berejo z obeh strani enako. Pri tem so lahko presledki tudi drugače postavljeni in se ne upoštevajo. Beseda »palindrom« je </a:t>
            </a:r>
            <a:r>
              <a:rPr lang="sl-SI" dirty="0">
                <a:hlinkClick r:id="rId7" tooltip="Grščina"/>
              </a:rPr>
              <a:t>starogrškega</a:t>
            </a:r>
            <a:r>
              <a:rPr lang="sl-SI" dirty="0"/>
              <a:t> izvora: </a:t>
            </a:r>
            <a:r>
              <a:rPr lang="sl-SI" dirty="0" err="1"/>
              <a:t>palin</a:t>
            </a:r>
            <a:r>
              <a:rPr lang="sl-SI" dirty="0"/>
              <a:t> - </a:t>
            </a:r>
            <a:r>
              <a:rPr lang="sl-SI" i="1" dirty="0"/>
              <a:t>nazaj</a:t>
            </a:r>
            <a:r>
              <a:rPr lang="sl-SI" dirty="0"/>
              <a:t> + </a:t>
            </a:r>
            <a:r>
              <a:rPr lang="sl-SI" dirty="0" err="1"/>
              <a:t>dromos</a:t>
            </a:r>
            <a:r>
              <a:rPr lang="sl-SI" dirty="0"/>
              <a:t> - </a:t>
            </a:r>
            <a:r>
              <a:rPr lang="sl-SI" i="1" dirty="0">
                <a:hlinkClick r:id="rId8" tooltip="Dirkališče"/>
              </a:rPr>
              <a:t>dirkališče</a:t>
            </a:r>
            <a:r>
              <a:rPr lang="sl-SI" i="1" dirty="0"/>
              <a:t>.</a:t>
            </a:r>
          </a:p>
          <a:p>
            <a:r>
              <a:rPr lang="sl-SI" b="1" dirty="0"/>
              <a:t>Ima las v salami.</a:t>
            </a:r>
          </a:p>
          <a:p>
            <a:r>
              <a:rPr lang="sl-SI" b="1" dirty="0"/>
              <a:t>Jaka zini! Zakaj?</a:t>
            </a:r>
          </a:p>
          <a:p>
            <a:r>
              <a:rPr lang="pl-PL" b="1" dirty="0"/>
              <a:t>A ni sam? Ima sina.</a:t>
            </a:r>
          </a:p>
          <a:p>
            <a:r>
              <a:rPr lang="sv-SE" b="1" dirty="0"/>
              <a:t>Ni nežen, otroku da rad ukor Tone ženin.</a:t>
            </a:r>
            <a:endParaRPr lang="sl-SI" b="1" dirty="0"/>
          </a:p>
          <a:p>
            <a:endParaRPr lang="sl-SI" b="1" dirty="0"/>
          </a:p>
          <a:p>
            <a:r>
              <a:rPr lang="sl-SI" sz="1600" b="1" dirty="0"/>
              <a:t>Vir: http://bos.zrc-sazu.si/palindromi/index.html</a:t>
            </a:r>
            <a:endParaRPr lang="sl-SI" sz="16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34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Century Gothic" panose="020B0502020202020204" pitchFamily="34" charset="0"/>
              </a:rPr>
              <a:t>Kaj bomo letos </a:t>
            </a:r>
            <a:r>
              <a:rPr lang="sl-SI" dirty="0" smtClean="0">
                <a:latin typeface="Century Gothic" panose="020B0502020202020204" pitchFamily="34" charset="0"/>
              </a:rPr>
              <a:t>spoznali, </a:t>
            </a:r>
            <a:r>
              <a:rPr lang="sl-SI" dirty="0" smtClean="0">
                <a:latin typeface="Century Gothic" panose="020B0502020202020204" pitchFamily="34" charset="0"/>
              </a:rPr>
              <a:t>ponovili in poglobili ? </a:t>
            </a:r>
            <a:endParaRPr lang="sl-SI" dirty="0">
              <a:latin typeface="Century Gothic" panose="020B0502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l-SI" dirty="0"/>
              <a:t>COBISS – virtualna knjižnica Slovenije </a:t>
            </a:r>
            <a:r>
              <a:rPr lang="sl-SI" dirty="0">
                <a:hlinkClick r:id="rId2"/>
              </a:rPr>
              <a:t>https://www.cobiss.si/</a:t>
            </a:r>
            <a:endParaRPr lang="sl-SI" dirty="0"/>
          </a:p>
          <a:p>
            <a:pPr marL="0" indent="0">
              <a:buNone/>
            </a:pPr>
            <a:r>
              <a:rPr lang="sl-SI" dirty="0">
                <a:hlinkClick r:id="rId3"/>
              </a:rPr>
              <a:t>http://digitalnagpt.weebly.com/uploads/9/5/3/9/95391142/iskanje-evirov-v-cobissgregor.pdf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M</a:t>
            </a:r>
            <a:r>
              <a:rPr lang="sl-SI" dirty="0" smtClean="0"/>
              <a:t>COBISS </a:t>
            </a:r>
            <a:r>
              <a:rPr lang="sl-SI" dirty="0"/>
              <a:t>- virtualna knjižnica Slovenije na mobilnih napravah </a:t>
            </a:r>
            <a:r>
              <a:rPr lang="sl-SI" dirty="0">
                <a:hlinkClick r:id="rId4"/>
              </a:rPr>
              <a:t>https://www.mklj.si/aktualno/item/2130-mcobiss-virtualna-knjiznica-slovenije-na-mobilnih-napravah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5767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Century Gothic" panose="020B0502020202020204" pitchFamily="34" charset="0"/>
              </a:rPr>
              <a:t>Kaj bomo letos </a:t>
            </a:r>
            <a:r>
              <a:rPr lang="sl-SI" dirty="0" smtClean="0">
                <a:latin typeface="Century Gothic" panose="020B0502020202020204" pitchFamily="34" charset="0"/>
              </a:rPr>
              <a:t>spoznali, </a:t>
            </a:r>
            <a:r>
              <a:rPr lang="sl-SI" dirty="0">
                <a:latin typeface="Century Gothic" panose="020B0502020202020204" pitchFamily="34" charset="0"/>
              </a:rPr>
              <a:t>ponovili in poglobili ?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l-SI" dirty="0"/>
              <a:t>DIKUL - </a:t>
            </a:r>
            <a:r>
              <a:rPr lang="sl-SI" dirty="0">
                <a:hlinkClick r:id="rId2"/>
              </a:rPr>
              <a:t>https://www.uni-lj.si/knjiznice/digitalna_knjiznica_(dikul)/</a:t>
            </a:r>
            <a:endParaRPr lang="sl-SI" dirty="0"/>
          </a:p>
          <a:p>
            <a:r>
              <a:rPr lang="sl-SI" dirty="0"/>
              <a:t>DKUM - </a:t>
            </a:r>
            <a:r>
              <a:rPr lang="sl-SI" dirty="0">
                <a:hlinkClick r:id="rId3"/>
              </a:rPr>
              <a:t>https://dk.um.si/Iskanje.php?lang=slv</a:t>
            </a:r>
            <a:endParaRPr lang="sl-SI" dirty="0"/>
          </a:p>
          <a:p>
            <a:r>
              <a:rPr lang="sl-SI" dirty="0"/>
              <a:t>RUP - </a:t>
            </a:r>
            <a:r>
              <a:rPr lang="sl-SI" dirty="0">
                <a:hlinkClick r:id="rId4"/>
              </a:rPr>
              <a:t>https://repozitorij.upr.si/Iskanje.php?lang=slv</a:t>
            </a:r>
            <a:endParaRPr lang="sl-SI" dirty="0"/>
          </a:p>
          <a:p>
            <a:r>
              <a:rPr lang="sl-SI" dirty="0"/>
              <a:t>Knjižnica UL PEF - </a:t>
            </a:r>
            <a:r>
              <a:rPr lang="sl-SI" dirty="0">
                <a:hlinkClick r:id="rId5"/>
              </a:rPr>
              <a:t>http://vodici.pef.uni-lj.si/subjects/guide.php?subject=vis</a:t>
            </a:r>
            <a:endParaRPr lang="sl-SI" dirty="0"/>
          </a:p>
          <a:p>
            <a:r>
              <a:rPr lang="sl-SI" dirty="0"/>
              <a:t>WIKIVIR - </a:t>
            </a:r>
            <a:r>
              <a:rPr lang="sl-SI" dirty="0">
                <a:hlinkClick r:id="rId6"/>
              </a:rPr>
              <a:t>https://</a:t>
            </a:r>
            <a:r>
              <a:rPr lang="sl-SI" dirty="0" smtClean="0">
                <a:hlinkClick r:id="rId6"/>
              </a:rPr>
              <a:t>sl.wikisource.org/wiki/Glavna_stran</a:t>
            </a:r>
            <a:endParaRPr lang="sl-SI" dirty="0" smtClean="0"/>
          </a:p>
          <a:p>
            <a:r>
              <a:rPr lang="sl-SI" dirty="0"/>
              <a:t>PODATKOVNE ZBIRKA - </a:t>
            </a:r>
            <a:r>
              <a:rPr lang="sl-SI" dirty="0">
                <a:hlinkClick r:id="rId7"/>
              </a:rPr>
              <a:t>https://</a:t>
            </a:r>
            <a:r>
              <a:rPr lang="sl-SI" dirty="0" smtClean="0">
                <a:hlinkClick r:id="rId7"/>
              </a:rPr>
              <a:t>kulturnik.si/search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134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02891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Citiranje in navajanje virov – izdelava </a:t>
            </a:r>
            <a:r>
              <a:rPr lang="sl-SI" smtClean="0"/>
              <a:t>pisne naloge</a:t>
            </a:r>
            <a:br>
              <a:rPr lang="sl-SI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1200" dirty="0" smtClean="0">
                <a:latin typeface="Century Gothic" panose="020B0502020202020204" pitchFamily="34" charset="0"/>
              </a:rPr>
              <a:t>Povzeto po Jelka Kosi in internih navodilih za izdelavo seminarske naloge (</a:t>
            </a:r>
            <a:r>
              <a:rPr lang="sl-SI" sz="1200" dirty="0">
                <a:latin typeface="Century Gothic" panose="020B0502020202020204" pitchFamily="34" charset="0"/>
              </a:rPr>
              <a:t>dostopno  </a:t>
            </a:r>
            <a:r>
              <a:rPr lang="sl-SI" sz="1200" dirty="0" smtClean="0">
                <a:latin typeface="Century Gothic" panose="020B0502020202020204" pitchFamily="34" charset="0"/>
              </a:rPr>
              <a:t>v spletni učilnici Knjižnica na naslovu </a:t>
            </a:r>
            <a:r>
              <a:rPr lang="sl-SI" sz="1200" dirty="0" smtClean="0">
                <a:latin typeface="Century Gothic" panose="020B0502020202020204" pitchFamily="34" charset="0"/>
                <a:hlinkClick r:id="rId2"/>
              </a:rPr>
              <a:t>https</a:t>
            </a:r>
            <a:r>
              <a:rPr lang="sl-SI" sz="1200" dirty="0">
                <a:latin typeface="Century Gothic" panose="020B0502020202020204" pitchFamily="34" charset="0"/>
                <a:hlinkClick r:id="rId2"/>
              </a:rPr>
              <a:t>://</a:t>
            </a:r>
            <a:r>
              <a:rPr lang="sl-SI" sz="1200" dirty="0" smtClean="0">
                <a:latin typeface="Century Gothic" panose="020B0502020202020204" pitchFamily="34" charset="0"/>
                <a:hlinkClick r:id="rId2"/>
              </a:rPr>
              <a:t>ucilnice.arnes.si/course/view.php?id=1948</a:t>
            </a:r>
            <a:r>
              <a:rPr lang="sl-SI" sz="1200" dirty="0" smtClean="0">
                <a:latin typeface="Century Gothic" panose="020B0502020202020204" pitchFamily="34" charset="0"/>
              </a:rPr>
              <a:t> </a:t>
            </a:r>
            <a:endParaRPr lang="sl-SI" dirty="0">
              <a:latin typeface="Century Gothic" panose="020B0502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23018" t="32084" r="25911" b="43082"/>
          <a:stretch/>
        </p:blipFill>
        <p:spPr>
          <a:xfrm>
            <a:off x="2059760" y="2926080"/>
            <a:ext cx="845436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4354" t="24340" r="31919" b="14776"/>
          <a:stretch/>
        </p:blipFill>
        <p:spPr>
          <a:xfrm>
            <a:off x="2029968" y="229226"/>
            <a:ext cx="7434072" cy="64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5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1624" t="28243" r="22203" b="20733"/>
          <a:stretch/>
        </p:blipFill>
        <p:spPr>
          <a:xfrm>
            <a:off x="1181759" y="841248"/>
            <a:ext cx="8939307" cy="507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74</TotalTime>
  <Words>322</Words>
  <Application>Microsoft Office PowerPoint</Application>
  <PresentationFormat>Širokozaslonsko</PresentationFormat>
  <Paragraphs>33</Paragraphs>
  <Slides>34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39" baseType="lpstr">
      <vt:lpstr>Arial</vt:lpstr>
      <vt:lpstr>Calibri Light</vt:lpstr>
      <vt:lpstr>Century Gothic</vt:lpstr>
      <vt:lpstr>Tw Cen MT</vt:lpstr>
      <vt:lpstr>Kapljica</vt:lpstr>
      <vt:lpstr>KIZ - 3. letnik</vt:lpstr>
      <vt:lpstr>Ledolomilec - palindromi</vt:lpstr>
      <vt:lpstr>Ledolomilec - palindromi</vt:lpstr>
      <vt:lpstr>PowerPointova predstavitev</vt:lpstr>
      <vt:lpstr>Kaj bomo letos spoznali, ponovili in poglobili ? </vt:lpstr>
      <vt:lpstr>Kaj bomo letos spoznali, ponovili in poglobili ? </vt:lpstr>
      <vt:lpstr>Citiranje in navajanje virov – izdelava pisne naloge  Povzeto po Jelka Kosi in internih navodilih za izdelavo seminarske naloge (dostopno  v spletni učilnici Knjižnica na naslovu https://ucilnice.arnes.si/course/view.php?id=1948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Viri na spletu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Raziskovalni vodiči</vt:lpstr>
      <vt:lpstr>Letopis SVŠGUGL – pisanje prispevkov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KIZ 3. letnik</dc:title>
  <dc:creator>Tatjana</dc:creator>
  <cp:lastModifiedBy>Tatjana</cp:lastModifiedBy>
  <cp:revision>68</cp:revision>
  <dcterms:created xsi:type="dcterms:W3CDTF">2020-10-06T06:54:41Z</dcterms:created>
  <dcterms:modified xsi:type="dcterms:W3CDTF">2021-10-05T12:15:06Z</dcterms:modified>
</cp:coreProperties>
</file>