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6" r:id="rId1"/>
  </p:sldMasterIdLst>
  <p:sldIdLst>
    <p:sldId id="267" r:id="rId2"/>
    <p:sldId id="259" r:id="rId3"/>
    <p:sldId id="257" r:id="rId4"/>
    <p:sldId id="260" r:id="rId5"/>
    <p:sldId id="261" r:id="rId6"/>
    <p:sldId id="264" r:id="rId7"/>
    <p:sldId id="265" r:id="rId8"/>
    <p:sldId id="266" r:id="rId9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98" d="100"/>
          <a:sy n="98" d="100"/>
        </p:scale>
        <p:origin x="110" y="9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39E3965E-AC41-4711-9D10-E25ABB132D86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645152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F5DC8C3-BA5F-4EED-BB9A-A14272BD82A1}"/>
              </a:ext>
            </a:extLst>
          </p:cNvPr>
          <p:cNvCxnSpPr/>
          <p:nvPr/>
        </p:nvCxnSpPr>
        <p:spPr>
          <a:xfrm>
            <a:off x="1207658" y="4474741"/>
            <a:ext cx="987552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25CCF1-92C0-4AF3-BFAF-4921631915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4DA70-C731-4C70-880D-CCD4705E623C}" type="datetime1">
              <a:rPr lang="en-US" smtClean="0"/>
              <a:t>12/6/2020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1A78A9-3DFF-4937-A9F2-5D8CF495F3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AEB271-5CC0-4759-BC6E-8BE53AB22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11268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D5506EE-1026-4F35-9ACC-BD05BE0F9B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2A279-0833-481D-8C56-F67FD0AC6C50}" type="datetime1">
              <a:rPr lang="en-US" smtClean="0"/>
              <a:t>12/6/2020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7696E5F-8D95-4450-AE52-5438E6EDE2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99B2253-74CC-409E-BEB0-F8EFCFCB56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37132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E1B68A5B-D9FA-424B-A4EB-30E7223836B3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F33D6B0-F070-45C4-A472-19F432BE39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7DA83-5663-4C9C-B9AA-0B40A3DAFF81}" type="datetime1">
              <a:rPr lang="en-US" smtClean="0"/>
              <a:t>12/6/2020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975399F-DAB2-410D-967F-ED17E6F79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F762A46F-6BE5-4D12-9412-5CA7672EA8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27494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54D8B55-9EA8-4B81-8E84-9B93B0A275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1D723-8F53-4F53-90B0-1982A396982E}" type="datetime1">
              <a:rPr lang="en-US" smtClean="0"/>
              <a:t>12/6/2020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62CA021-2578-47CB-822C-BDDFF7223B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4AAB51D-4141-4682-9375-DAFD5FB9DD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32141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585C21A-8B93-4657-B5DF-7EAEAD3BE127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90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663440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459DE2C1-4C52-40A3-8959-27B2C1BEBFF6}"/>
              </a:ext>
            </a:extLst>
          </p:cNvPr>
          <p:cNvCxnSpPr/>
          <p:nvPr/>
        </p:nvCxnSpPr>
        <p:spPr>
          <a:xfrm>
            <a:off x="1207658" y="4485132"/>
            <a:ext cx="987552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AF2E137-EC28-48F8-9198-1F02539029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69AF7-7BEB-44E4-9852-375E34362B5B}" type="datetime1">
              <a:rPr lang="en-US" smtClean="0"/>
              <a:t>12/6/2020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89422CD-6F62-4DD6-89EF-07A60B42D2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69C6AFF8-42B4-4D05-969B-9F5FB33555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19691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2120900"/>
            <a:ext cx="4639736" cy="374819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15944" y="2120900"/>
            <a:ext cx="4639736" cy="374819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782D47D-B0DC-4C40-BCC6-BBBA32584A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AC38D-0552-4C82-B593-E6124DFADBE2}" type="datetime1">
              <a:rPr lang="en-US" smtClean="0"/>
              <a:t>12/6/2020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4690D34E-7EBD-44B2-83CA-4C126A18D7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2AC511A1-9BBD-42DE-92FB-2AF44F8E97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62797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2057400"/>
            <a:ext cx="4639736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958274"/>
            <a:ext cx="4639736" cy="291082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15944" y="2057400"/>
            <a:ext cx="4639736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15944" y="2958273"/>
            <a:ext cx="4639736" cy="291082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AF8A515-AA94-45D1-9223-5C2272618D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F0F1C-5577-4ACB-BB62-DF8F3C494C7E}" type="datetime1">
              <a:rPr lang="en-US" smtClean="0"/>
              <a:t>12/6/2020</a:t>
            </a:fld>
            <a:endParaRPr lang="en-US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D052F5BC-98E0-4D60-AD67-9547738B7D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A38552DC-952E-41EA-AAAF-C2187523C0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63138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7392073F-158F-44A3-8913-917AFFC1BC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5B394-D9F9-4F0C-B15D-605F45CB9E9F}" type="datetime1">
              <a:rPr lang="en-US" smtClean="0"/>
              <a:t>12/6/2020</a:t>
            </a:fld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D72207-24CA-42B7-A975-2F8E41CBA9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D01080F2-251A-4B88-9A62-16F46D724F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43139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8E9C91B-7EAD-4562-AB0E-DFB9663AECE3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4E9223F-721F-47BF-9FD5-0F8D12FF0D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67345-2558-425A-8533-9BFDBCE15005}" type="datetime1">
              <a:rPr lang="en-US" smtClean="0"/>
              <a:t>12/6/2020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5915714-6BBA-4593-8591-4E26F7D58D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E06F857-D2E1-44DD-ABDD-EBB739645B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28949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6D90D66-BCB9-4229-A829-628874352AC0}"/>
              </a:ext>
            </a:extLst>
          </p:cNvPr>
          <p:cNvSpPr/>
          <p:nvPr/>
        </p:nvSpPr>
        <p:spPr>
          <a:xfrm>
            <a:off x="16" y="0"/>
            <a:ext cx="4654296" cy="68580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3466" y="786383"/>
            <a:ext cx="3517567" cy="2093975"/>
          </a:xfrm>
        </p:spPr>
        <p:txBody>
          <a:bodyPr anchor="b">
            <a:normAutofit/>
          </a:bodyPr>
          <a:lstStyle>
            <a:lvl1pPr>
              <a:lnSpc>
                <a:spcPct val="90000"/>
              </a:lnSpc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58984" y="812799"/>
            <a:ext cx="5928344" cy="52947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3465" y="3043050"/>
            <a:ext cx="3517567" cy="3064505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3464" y="6446520"/>
            <a:ext cx="3517568" cy="365125"/>
          </a:xfrm>
        </p:spPr>
        <p:txBody>
          <a:bodyPr/>
          <a:lstStyle>
            <a:lvl1pPr algn="l">
              <a:defRPr/>
            </a:lvl1pPr>
          </a:lstStyle>
          <a:p>
            <a:fld id="{92BEA474-078D-4E9B-9B14-09A87B19DC46}" type="datetime1">
              <a:rPr lang="en-US" smtClean="0"/>
              <a:t>12/6/2020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458983" y="6446520"/>
            <a:ext cx="5334019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78835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A134939-39C0-4522-A125-A13DFDA66490}"/>
              </a:ext>
            </a:extLst>
          </p:cNvPr>
          <p:cNvSpPr/>
          <p:nvPr/>
        </p:nvSpPr>
        <p:spPr>
          <a:xfrm>
            <a:off x="0" y="4578350"/>
            <a:ext cx="12188825" cy="227965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578350"/>
          </a:xfrm>
          <a:solidFill>
            <a:schemeClr val="bg1">
              <a:lumMod val="85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79" y="4799362"/>
            <a:ext cx="10113645" cy="743682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79" y="5715000"/>
            <a:ext cx="10113264" cy="60960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907D986-8816-4272-A432-0437A28A9828}" type="datetime1">
              <a:rPr lang="en-US" smtClean="0"/>
              <a:t>12/6/2020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097279" y="6446838"/>
            <a:ext cx="6818262" cy="365125"/>
          </a:xfrm>
        </p:spPr>
        <p:txBody>
          <a:bodyPr/>
          <a:lstStyle/>
          <a:p>
            <a:pPr algn="l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89455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16A0E3C-60E6-4F39-BC55-5F7C224E1F7C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2108201"/>
            <a:ext cx="10058400" cy="3760891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18426" y="6446838"/>
            <a:ext cx="2584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rgbClr val="FFFFFF"/>
                </a:solidFill>
              </a:defRPr>
            </a:lvl1pPr>
          </a:lstStyle>
          <a:p>
            <a:fld id="{62D6E202-B606-4609-B914-27C9371A1F6D}" type="datetime1">
              <a:rPr lang="en-US" smtClean="0"/>
              <a:t>12/6/2020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97279" y="6446838"/>
            <a:ext cx="68182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93582" y="6446838"/>
            <a:ext cx="7800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C5025DAC-8B93-4160-B017-3A274A5828C0}"/>
              </a:ext>
            </a:extLst>
          </p:cNvPr>
          <p:cNvCxnSpPr/>
          <p:nvPr/>
        </p:nvCxnSpPr>
        <p:spPr>
          <a:xfrm>
            <a:off x="1193532" y="1897380"/>
            <a:ext cx="996696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840317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79" r:id="rId6"/>
    <p:sldLayoutId id="2147483675" r:id="rId7"/>
    <p:sldLayoutId id="2147483676" r:id="rId8"/>
    <p:sldLayoutId id="2147483677" r:id="rId9"/>
    <p:sldLayoutId id="2147483678" r:id="rId10"/>
    <p:sldLayoutId id="2147483680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5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12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12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12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12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12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5" Type="http://schemas.microsoft.com/office/2007/relationships/hdphoto" Target="../media/hdphoto1.wdp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C989F49-1326-4317-96C5-B42012126D1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l-SI" dirty="0"/>
              <a:t>SREDA, 9. december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B29D4DC3-9DE6-411B-93A7-83C10EDBC61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97280" y="5074998"/>
            <a:ext cx="10058400" cy="1143000"/>
          </a:xfrm>
        </p:spPr>
        <p:txBody>
          <a:bodyPr>
            <a:normAutofit/>
          </a:bodyPr>
          <a:lstStyle/>
          <a:p>
            <a:r>
              <a:rPr lang="sl-SI" sz="2000" cap="none" dirty="0"/>
              <a:t>Oglej si PowerPoint projekcijo in prepiši besedilo.</a:t>
            </a:r>
          </a:p>
          <a:p>
            <a:endParaRPr lang="sl-SI" sz="2000" cap="none" dirty="0"/>
          </a:p>
        </p:txBody>
      </p:sp>
    </p:spTree>
    <p:extLst>
      <p:ext uri="{BB962C8B-B14F-4D97-AF65-F5344CB8AC3E}">
        <p14:creationId xmlns:p14="http://schemas.microsoft.com/office/powerpoint/2010/main" val="13508050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sl-SI" dirty="0">
                <a:solidFill>
                  <a:schemeClr val="accent1">
                    <a:lumMod val="75000"/>
                  </a:schemeClr>
                </a:solidFill>
              </a:rPr>
              <a:t>SKUPNE LASTNOSTI KOVIN</a:t>
            </a:r>
          </a:p>
        </p:txBody>
      </p:sp>
      <p:sp>
        <p:nvSpPr>
          <p:cNvPr id="3" name="Ograda vsebine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sl-SI" sz="2400" dirty="0"/>
              <a:t>visoka plastičnost (lahko jih preoblikujemo),</a:t>
            </a:r>
          </a:p>
          <a:p>
            <a:pPr marL="342900" indent="-342900">
              <a:buFont typeface="+mj-lt"/>
              <a:buAutoNum type="arabicPeriod"/>
            </a:pPr>
            <a:r>
              <a:rPr lang="sl-SI" sz="2400" dirty="0"/>
              <a:t>so </a:t>
            </a:r>
            <a:r>
              <a:rPr lang="sl-SI" sz="2400" b="1" dirty="0"/>
              <a:t>trde</a:t>
            </a:r>
            <a:r>
              <a:rPr lang="sl-SI" sz="2400" dirty="0"/>
              <a:t>,</a:t>
            </a:r>
          </a:p>
          <a:p>
            <a:pPr marL="342900" indent="-342900">
              <a:buFont typeface="+mj-lt"/>
              <a:buAutoNum type="arabicPeriod"/>
            </a:pPr>
            <a:r>
              <a:rPr lang="sl-SI" sz="2400" dirty="0"/>
              <a:t>dobro prevajajo </a:t>
            </a:r>
            <a:r>
              <a:rPr lang="sl-SI" sz="2400" b="1" dirty="0"/>
              <a:t>električni tok in toploto</a:t>
            </a:r>
            <a:r>
              <a:rPr lang="sl-SI" sz="2400" dirty="0"/>
              <a:t>,</a:t>
            </a:r>
          </a:p>
          <a:p>
            <a:pPr marL="342900" indent="-342900">
              <a:buFont typeface="+mj-lt"/>
              <a:buAutoNum type="arabicPeriod"/>
            </a:pPr>
            <a:r>
              <a:rPr lang="sl-SI" sz="2400" dirty="0"/>
              <a:t>vse kovine, razen živega srebra, ki je tekoč,</a:t>
            </a:r>
          </a:p>
          <a:p>
            <a:pPr marL="0" indent="0">
              <a:buNone/>
            </a:pPr>
            <a:r>
              <a:rPr lang="sl-SI" sz="2400" dirty="0"/>
              <a:t>     so pri sobni temperaturi v </a:t>
            </a:r>
            <a:r>
              <a:rPr lang="sl-SI" sz="2400" b="1" dirty="0"/>
              <a:t>trdnem agregatnem stanju</a:t>
            </a:r>
            <a:r>
              <a:rPr lang="sl-SI" sz="2400" dirty="0"/>
              <a:t>. </a:t>
            </a:r>
          </a:p>
        </p:txBody>
      </p:sp>
      <p:sp>
        <p:nvSpPr>
          <p:cNvPr id="4" name="Zaobljen pravokotni oblaček 3"/>
          <p:cNvSpPr/>
          <p:nvPr/>
        </p:nvSpPr>
        <p:spPr>
          <a:xfrm>
            <a:off x="8106180" y="2552977"/>
            <a:ext cx="2520280" cy="648072"/>
          </a:xfrm>
          <a:prstGeom prst="wedgeRoundRectCallout">
            <a:avLst>
              <a:gd name="adj1" fmla="val 51181"/>
              <a:gd name="adj2" fmla="val -76458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/>
              <a:t>Prepiši, kar je na prosojnici.</a:t>
            </a:r>
          </a:p>
        </p:txBody>
      </p:sp>
      <p:pic>
        <p:nvPicPr>
          <p:cNvPr id="5" name="Picture 1" descr="Rezultat iskanja slik za teacher"/>
          <p:cNvPicPr/>
          <p:nvPr/>
        </p:nvPicPr>
        <p:blipFill>
          <a:blip r:embed="rId2" cstate="print">
            <a:lum contrast="1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93600" l="0" r="98889">
                        <a14:foregroundMark x1="18333" y1="47600" x2="18333" y2="47600"/>
                        <a14:foregroundMark x1="23333" y1="50400" x2="15000" y2="48800"/>
                        <a14:foregroundMark x1="15000" y1="48800" x2="15000" y2="48800"/>
                        <a14:foregroundMark x1="20556" y1="44400" x2="20556" y2="44400"/>
                      </a14:backgroundRemoval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 bwMode="auto">
          <a:xfrm>
            <a:off x="10850164" y="2128983"/>
            <a:ext cx="844689" cy="11134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A8E9C91B-7EAD-4562-AB0E-DFB9663AEC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1497DE5-0939-4D1D-9350-0C5E1B209C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CCC70ED-6C63-4537-B7EB-51990D6C0A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8724" y="457200"/>
            <a:ext cx="11274552" cy="59436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B76E24C1-2968-40DC-A36E-F6B85F0F07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22732" y="521208"/>
            <a:ext cx="11146536" cy="5815584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Ograda vsebine 8" descr="DELITEV.JPG">
            <a:extLst>
              <a:ext uri="{FF2B5EF4-FFF2-40B4-BE49-F238E27FC236}">
                <a16:creationId xmlns:a16="http://schemas.microsoft.com/office/drawing/2014/main" id="{9D127FFD-EA09-463D-AAE2-0CD9F29BEF46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7173" y="914712"/>
            <a:ext cx="7098208" cy="5039728"/>
          </a:xfrm>
          <a:prstGeom prst="rect">
            <a:avLst/>
          </a:prstGeom>
        </p:spPr>
      </p:pic>
      <p:sp>
        <p:nvSpPr>
          <p:cNvPr id="17" name="Zaobljen pravokotni oblaček 3">
            <a:extLst>
              <a:ext uri="{FF2B5EF4-FFF2-40B4-BE49-F238E27FC236}">
                <a16:creationId xmlns:a16="http://schemas.microsoft.com/office/drawing/2014/main" id="{83213061-5237-49C4-8D80-81164C69CC5F}"/>
              </a:ext>
            </a:extLst>
          </p:cNvPr>
          <p:cNvSpPr/>
          <p:nvPr/>
        </p:nvSpPr>
        <p:spPr>
          <a:xfrm>
            <a:off x="8547385" y="664375"/>
            <a:ext cx="2520280" cy="1216135"/>
          </a:xfrm>
          <a:prstGeom prst="wedgeRoundRectCallout">
            <a:avLst>
              <a:gd name="adj1" fmla="val 37465"/>
              <a:gd name="adj2" fmla="val 103262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/>
              <a:t>PREPIŠI!</a:t>
            </a:r>
          </a:p>
        </p:txBody>
      </p:sp>
      <p:pic>
        <p:nvPicPr>
          <p:cNvPr id="19" name="Picture 1" descr="Rezultat iskanja slik za teacher">
            <a:extLst>
              <a:ext uri="{FF2B5EF4-FFF2-40B4-BE49-F238E27FC236}">
                <a16:creationId xmlns:a16="http://schemas.microsoft.com/office/drawing/2014/main" id="{E01B6954-57E8-43E1-AE73-73F1BEFA44D7}"/>
              </a:ext>
            </a:extLst>
          </p:cNvPr>
          <p:cNvPicPr/>
          <p:nvPr/>
        </p:nvPicPr>
        <p:blipFill>
          <a:blip r:embed="rId3" cstate="print">
            <a:lum contrast="10000"/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93600" l="0" r="98889">
                        <a14:foregroundMark x1="18333" y1="47600" x2="18333" y2="47600"/>
                        <a14:foregroundMark x1="23333" y1="50400" x2="15000" y2="48800"/>
                        <a14:foregroundMark x1="15000" y1="48800" x2="15000" y2="48800"/>
                        <a14:foregroundMark x1="20556" y1="44400" x2="20556" y2="44400"/>
                      </a14:backgroundRemoval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 bwMode="auto">
          <a:xfrm>
            <a:off x="10270273" y="2337710"/>
            <a:ext cx="1191963" cy="16665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" name="Oval 19">
            <a:extLst>
              <a:ext uri="{FF2B5EF4-FFF2-40B4-BE49-F238E27FC236}">
                <a16:creationId xmlns:a16="http://schemas.microsoft.com/office/drawing/2014/main" id="{E6E20B23-5245-4E10-81E8-F5CE82D900CA}"/>
              </a:ext>
            </a:extLst>
          </p:cNvPr>
          <p:cNvSpPr/>
          <p:nvPr/>
        </p:nvSpPr>
        <p:spPr>
          <a:xfrm>
            <a:off x="997527" y="1219200"/>
            <a:ext cx="2909455" cy="22098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3462080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3" name="Rectangle 72">
            <a:extLst>
              <a:ext uri="{FF2B5EF4-FFF2-40B4-BE49-F238E27FC236}">
                <a16:creationId xmlns:a16="http://schemas.microsoft.com/office/drawing/2014/main" id="{D40791F6-715D-481A-9C4A-3645AECFD5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3C37FA7-95A5-47DF-A113-781D29FCB8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1128" y="746657"/>
            <a:ext cx="7984507" cy="1450757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800" b="1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LITO ŽELEZO</a:t>
            </a:r>
          </a:p>
        </p:txBody>
      </p:sp>
      <p:cxnSp>
        <p:nvCxnSpPr>
          <p:cNvPr id="75" name="Straight Connector 74">
            <a:extLst>
              <a:ext uri="{FF2B5EF4-FFF2-40B4-BE49-F238E27FC236}">
                <a16:creationId xmlns:a16="http://schemas.microsoft.com/office/drawing/2014/main" id="{740F83A4-FAC4-4867-95A5-BBFD280C7B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976240" y="2267421"/>
            <a:ext cx="603504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43EAFAA9-ADB7-4A5D-BABD-EEC7CE89D332}"/>
              </a:ext>
            </a:extLst>
          </p:cNvPr>
          <p:cNvSpPr txBox="1"/>
          <p:nvPr/>
        </p:nvSpPr>
        <p:spPr>
          <a:xfrm>
            <a:off x="642257" y="2407436"/>
            <a:ext cx="6432434" cy="3461658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Je </a:t>
            </a:r>
            <a:r>
              <a:rPr lang="en-US" sz="2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pridelano</a:t>
            </a:r>
            <a:r>
              <a:rPr lang="en-US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iz</a:t>
            </a:r>
            <a:r>
              <a:rPr lang="en-US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200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železove</a:t>
            </a:r>
            <a:r>
              <a:rPr lang="en-US" sz="22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rude </a:t>
            </a:r>
            <a:r>
              <a:rPr lang="en-US" sz="2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tako</a:t>
            </a:r>
            <a:r>
              <a:rPr lang="en-US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da </a:t>
            </a:r>
            <a:r>
              <a:rPr lang="sl-SI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rudo talijo </a:t>
            </a:r>
            <a:r>
              <a:rPr lang="en-US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v </a:t>
            </a:r>
            <a:r>
              <a:rPr lang="en-US" sz="2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velik</a:t>
            </a:r>
            <a:r>
              <a:rPr lang="sl-SI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ih</a:t>
            </a:r>
            <a:r>
              <a:rPr lang="en-US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in </a:t>
            </a:r>
            <a:r>
              <a:rPr lang="en-US" sz="2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vroč</a:t>
            </a:r>
            <a:r>
              <a:rPr lang="sl-SI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ih</a:t>
            </a:r>
            <a:r>
              <a:rPr lang="en-US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peč</a:t>
            </a:r>
            <a:r>
              <a:rPr lang="sl-SI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eh</a:t>
            </a:r>
            <a:r>
              <a:rPr lang="en-US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(od 1000 do 2000 °C</a:t>
            </a:r>
            <a:r>
              <a:rPr lang="sl-SI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).</a:t>
            </a:r>
            <a:endParaRPr lang="en-US" sz="2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Iz</a:t>
            </a:r>
            <a:r>
              <a:rPr lang="en-US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peči</a:t>
            </a:r>
            <a:r>
              <a:rPr lang="en-US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tako</a:t>
            </a:r>
            <a:r>
              <a:rPr lang="en-US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na</a:t>
            </a:r>
            <a:r>
              <a:rPr lang="en-US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eni</a:t>
            </a:r>
            <a:r>
              <a:rPr lang="en-US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strani</a:t>
            </a:r>
            <a:r>
              <a:rPr lang="en-US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izteka</a:t>
            </a:r>
            <a:r>
              <a:rPr lang="en-US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staljeno</a:t>
            </a:r>
            <a:r>
              <a:rPr lang="en-US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železo</a:t>
            </a:r>
            <a:r>
              <a:rPr lang="en-US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en-US" sz="2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na</a:t>
            </a:r>
            <a:r>
              <a:rPr lang="en-US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drugi</a:t>
            </a:r>
            <a:r>
              <a:rPr lang="en-US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pa </a:t>
            </a:r>
            <a:r>
              <a:rPr lang="en-US" sz="2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odpadne</a:t>
            </a:r>
            <a:r>
              <a:rPr lang="en-US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snovi</a:t>
            </a:r>
            <a:r>
              <a:rPr lang="en-US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en-US" sz="2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ki</a:t>
            </a:r>
            <a:r>
              <a:rPr lang="en-US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so bile </a:t>
            </a:r>
            <a:r>
              <a:rPr lang="en-US" sz="2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prisotne</a:t>
            </a:r>
            <a:r>
              <a:rPr lang="en-US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v </a:t>
            </a:r>
            <a:r>
              <a:rPr lang="en-US" sz="2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železovi</a:t>
            </a:r>
            <a:r>
              <a:rPr lang="en-US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rudi</a:t>
            </a:r>
            <a:r>
              <a:rPr lang="en-US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 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Ne da se </a:t>
            </a:r>
            <a:r>
              <a:rPr lang="en-US" sz="2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ga</a:t>
            </a:r>
            <a:r>
              <a:rPr lang="en-US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kovati</a:t>
            </a:r>
            <a:r>
              <a:rPr lang="en-US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en-US" sz="2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valjati</a:t>
            </a:r>
            <a:r>
              <a:rPr lang="en-US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ali</a:t>
            </a:r>
            <a:r>
              <a:rPr lang="en-US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stiskati</a:t>
            </a:r>
            <a:r>
              <a:rPr lang="en-US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</a:t>
            </a:r>
          </a:p>
        </p:txBody>
      </p:sp>
      <p:pic>
        <p:nvPicPr>
          <p:cNvPr id="1028" name="Picture 4" descr="Jeklo v Mežiški dolini kot dediščina in prihodnost">
            <a:extLst>
              <a:ext uri="{FF2B5EF4-FFF2-40B4-BE49-F238E27FC236}">
                <a16:creationId xmlns:a16="http://schemas.microsoft.com/office/drawing/2014/main" id="{A565DA44-EC53-4C9C-898C-D4891143BAF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3" b="1660"/>
          <a:stretch/>
        </p:blipFill>
        <p:spPr bwMode="auto">
          <a:xfrm>
            <a:off x="8534022" y="3963839"/>
            <a:ext cx="3454777" cy="22592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LONEC lito železo 5.3 l v spletni trgovini • Lesnina XXXL">
            <a:extLst>
              <a:ext uri="{FF2B5EF4-FFF2-40B4-BE49-F238E27FC236}">
                <a16:creationId xmlns:a16="http://schemas.microsoft.com/office/drawing/2014/main" id="{77DF1A6B-DA96-445F-979F-74B4530E5692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93" r="2264" b="-4"/>
          <a:stretch/>
        </p:blipFill>
        <p:spPr bwMode="auto">
          <a:xfrm>
            <a:off x="8626763" y="1360324"/>
            <a:ext cx="3454777" cy="22592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7" name="Rectangle 76">
            <a:extLst>
              <a:ext uri="{FF2B5EF4-FFF2-40B4-BE49-F238E27FC236}">
                <a16:creationId xmlns:a16="http://schemas.microsoft.com/office/drawing/2014/main" id="{811CBAFA-D7E0-40A7-BB94-2C05304B40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6400800"/>
            <a:ext cx="12192000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Zaobljen pravokotni oblaček 3">
            <a:extLst>
              <a:ext uri="{FF2B5EF4-FFF2-40B4-BE49-F238E27FC236}">
                <a16:creationId xmlns:a16="http://schemas.microsoft.com/office/drawing/2014/main" id="{01408ACE-0386-4E87-9CBE-7F53EC6C6DE8}"/>
              </a:ext>
            </a:extLst>
          </p:cNvPr>
          <p:cNvSpPr/>
          <p:nvPr/>
        </p:nvSpPr>
        <p:spPr>
          <a:xfrm>
            <a:off x="8106180" y="570105"/>
            <a:ext cx="2520280" cy="648072"/>
          </a:xfrm>
          <a:prstGeom prst="wedgeRoundRectCallout">
            <a:avLst>
              <a:gd name="adj1" fmla="val 51181"/>
              <a:gd name="adj2" fmla="val -76458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/>
              <a:t>Prepiši, kar je na prosojnici.</a:t>
            </a:r>
          </a:p>
        </p:txBody>
      </p:sp>
      <p:pic>
        <p:nvPicPr>
          <p:cNvPr id="18" name="Picture 1" descr="Rezultat iskanja slik za teacher">
            <a:extLst>
              <a:ext uri="{FF2B5EF4-FFF2-40B4-BE49-F238E27FC236}">
                <a16:creationId xmlns:a16="http://schemas.microsoft.com/office/drawing/2014/main" id="{1205A45E-1863-4AD6-9247-D8F67CC5A45C}"/>
              </a:ext>
            </a:extLst>
          </p:cNvPr>
          <p:cNvPicPr/>
          <p:nvPr/>
        </p:nvPicPr>
        <p:blipFill>
          <a:blip r:embed="rId4" cstate="print">
            <a:lum contrast="10000"/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0" b="93600" l="0" r="98889">
                        <a14:foregroundMark x1="18333" y1="47600" x2="18333" y2="47600"/>
                        <a14:foregroundMark x1="23333" y1="50400" x2="15000" y2="48800"/>
                        <a14:foregroundMark x1="15000" y1="48800" x2="15000" y2="48800"/>
                        <a14:foregroundMark x1="20556" y1="44400" x2="20556" y2="44400"/>
                      </a14:backgroundRemoval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 bwMode="auto">
          <a:xfrm>
            <a:off x="10850164" y="146111"/>
            <a:ext cx="844689" cy="11134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6912919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4E83F4-768A-41E5-9557-BFD6061063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JEKLO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BACF57-EA2E-437B-B7E5-53AE64FD8E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sl-SI" dirty="0"/>
              <a:t> </a:t>
            </a:r>
            <a:r>
              <a:rPr lang="sl-SI" sz="2000" dirty="0"/>
              <a:t>Je železova zlitina. Poleg železa vsebuje še do 2,11% ogljika.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sl-SI" sz="2000" dirty="0"/>
              <a:t> Lahko ga preoblikujemo.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sl-SI" sz="2000" dirty="0"/>
              <a:t>Je trdnejše od čistega železa.</a:t>
            </a:r>
          </a:p>
          <a:p>
            <a:endParaRPr lang="sl-SI" dirty="0"/>
          </a:p>
          <a:p>
            <a:endParaRPr lang="sl-SI" dirty="0"/>
          </a:p>
        </p:txBody>
      </p:sp>
      <p:pic>
        <p:nvPicPr>
          <p:cNvPr id="3074" name="Picture 2" descr="Valjana in kovana jekla – Kovan d.o.o.">
            <a:extLst>
              <a:ext uri="{FF2B5EF4-FFF2-40B4-BE49-F238E27FC236}">
                <a16:creationId xmlns:a16="http://schemas.microsoft.com/office/drawing/2014/main" id="{E9C4B767-9460-4860-9D70-3D135BD472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43884" y="2734733"/>
            <a:ext cx="7248525" cy="3505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Zaobljen pravokotni oblaček 3">
            <a:extLst>
              <a:ext uri="{FF2B5EF4-FFF2-40B4-BE49-F238E27FC236}">
                <a16:creationId xmlns:a16="http://schemas.microsoft.com/office/drawing/2014/main" id="{F6439A36-EDAA-45A1-8D68-EC3CC682C3E0}"/>
              </a:ext>
            </a:extLst>
          </p:cNvPr>
          <p:cNvSpPr/>
          <p:nvPr/>
        </p:nvSpPr>
        <p:spPr>
          <a:xfrm>
            <a:off x="8106180" y="570105"/>
            <a:ext cx="2520280" cy="648072"/>
          </a:xfrm>
          <a:prstGeom prst="wedgeRoundRectCallout">
            <a:avLst>
              <a:gd name="adj1" fmla="val 51181"/>
              <a:gd name="adj2" fmla="val -76458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/>
              <a:t>Prepiši, kar je na prosojnici.</a:t>
            </a:r>
          </a:p>
        </p:txBody>
      </p:sp>
      <p:pic>
        <p:nvPicPr>
          <p:cNvPr id="10" name="Picture 1" descr="Rezultat iskanja slik za teacher">
            <a:extLst>
              <a:ext uri="{FF2B5EF4-FFF2-40B4-BE49-F238E27FC236}">
                <a16:creationId xmlns:a16="http://schemas.microsoft.com/office/drawing/2014/main" id="{372F5C18-3E5A-40BB-8317-58C626018E9E}"/>
              </a:ext>
            </a:extLst>
          </p:cNvPr>
          <p:cNvPicPr/>
          <p:nvPr/>
        </p:nvPicPr>
        <p:blipFill>
          <a:blip r:embed="rId3" cstate="print">
            <a:lum contrast="10000"/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93600" l="0" r="98889">
                        <a14:foregroundMark x1="18333" y1="47600" x2="18333" y2="47600"/>
                        <a14:foregroundMark x1="23333" y1="50400" x2="15000" y2="48800"/>
                        <a14:foregroundMark x1="15000" y1="48800" x2="15000" y2="48800"/>
                        <a14:foregroundMark x1="20556" y1="44400" x2="20556" y2="44400"/>
                      </a14:backgroundRemoval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 bwMode="auto">
          <a:xfrm>
            <a:off x="10850164" y="146111"/>
            <a:ext cx="844689" cy="11134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1651408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45F8C42B-FD30-43F4-ABA2-D476C6CD98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04646" y="415636"/>
            <a:ext cx="5385907" cy="1286541"/>
          </a:xfrm>
          <a:custGeom>
            <a:avLst/>
            <a:gdLst>
              <a:gd name="connsiteX0" fmla="*/ 0 w 5385907"/>
              <a:gd name="connsiteY0" fmla="*/ 0 h 1286541"/>
              <a:gd name="connsiteX1" fmla="*/ 673238 w 5385907"/>
              <a:gd name="connsiteY1" fmla="*/ 0 h 1286541"/>
              <a:gd name="connsiteX2" fmla="*/ 1292618 w 5385907"/>
              <a:gd name="connsiteY2" fmla="*/ 0 h 1286541"/>
              <a:gd name="connsiteX3" fmla="*/ 1965856 w 5385907"/>
              <a:gd name="connsiteY3" fmla="*/ 0 h 1286541"/>
              <a:gd name="connsiteX4" fmla="*/ 2531376 w 5385907"/>
              <a:gd name="connsiteY4" fmla="*/ 0 h 1286541"/>
              <a:gd name="connsiteX5" fmla="*/ 3258474 w 5385907"/>
              <a:gd name="connsiteY5" fmla="*/ 0 h 1286541"/>
              <a:gd name="connsiteX6" fmla="*/ 3985571 w 5385907"/>
              <a:gd name="connsiteY6" fmla="*/ 0 h 1286541"/>
              <a:gd name="connsiteX7" fmla="*/ 4712669 w 5385907"/>
              <a:gd name="connsiteY7" fmla="*/ 0 h 1286541"/>
              <a:gd name="connsiteX8" fmla="*/ 5385907 w 5385907"/>
              <a:gd name="connsiteY8" fmla="*/ 0 h 1286541"/>
              <a:gd name="connsiteX9" fmla="*/ 5385907 w 5385907"/>
              <a:gd name="connsiteY9" fmla="*/ 656136 h 1286541"/>
              <a:gd name="connsiteX10" fmla="*/ 5385907 w 5385907"/>
              <a:gd name="connsiteY10" fmla="*/ 1286541 h 1286541"/>
              <a:gd name="connsiteX11" fmla="*/ 4604950 w 5385907"/>
              <a:gd name="connsiteY11" fmla="*/ 1286541 h 1286541"/>
              <a:gd name="connsiteX12" fmla="*/ 3931712 w 5385907"/>
              <a:gd name="connsiteY12" fmla="*/ 1286541 h 1286541"/>
              <a:gd name="connsiteX13" fmla="*/ 3150756 w 5385907"/>
              <a:gd name="connsiteY13" fmla="*/ 1286541 h 1286541"/>
              <a:gd name="connsiteX14" fmla="*/ 2369799 w 5385907"/>
              <a:gd name="connsiteY14" fmla="*/ 1286541 h 1286541"/>
              <a:gd name="connsiteX15" fmla="*/ 1588843 w 5385907"/>
              <a:gd name="connsiteY15" fmla="*/ 1286541 h 1286541"/>
              <a:gd name="connsiteX16" fmla="*/ 861745 w 5385907"/>
              <a:gd name="connsiteY16" fmla="*/ 1286541 h 1286541"/>
              <a:gd name="connsiteX17" fmla="*/ 0 w 5385907"/>
              <a:gd name="connsiteY17" fmla="*/ 1286541 h 1286541"/>
              <a:gd name="connsiteX18" fmla="*/ 0 w 5385907"/>
              <a:gd name="connsiteY18" fmla="*/ 617540 h 1286541"/>
              <a:gd name="connsiteX19" fmla="*/ 0 w 5385907"/>
              <a:gd name="connsiteY19" fmla="*/ 0 h 12865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5385907" h="1286541" fill="none" extrusionOk="0">
                <a:moveTo>
                  <a:pt x="0" y="0"/>
                </a:moveTo>
                <a:cubicBezTo>
                  <a:pt x="196457" y="-9055"/>
                  <a:pt x="469469" y="33526"/>
                  <a:pt x="673238" y="0"/>
                </a:cubicBezTo>
                <a:cubicBezTo>
                  <a:pt x="877007" y="-33526"/>
                  <a:pt x="1167305" y="-28279"/>
                  <a:pt x="1292618" y="0"/>
                </a:cubicBezTo>
                <a:cubicBezTo>
                  <a:pt x="1417931" y="28279"/>
                  <a:pt x="1705014" y="-24140"/>
                  <a:pt x="1965856" y="0"/>
                </a:cubicBezTo>
                <a:cubicBezTo>
                  <a:pt x="2226698" y="24140"/>
                  <a:pt x="2417127" y="6366"/>
                  <a:pt x="2531376" y="0"/>
                </a:cubicBezTo>
                <a:cubicBezTo>
                  <a:pt x="2645625" y="-6366"/>
                  <a:pt x="3050038" y="31857"/>
                  <a:pt x="3258474" y="0"/>
                </a:cubicBezTo>
                <a:cubicBezTo>
                  <a:pt x="3466910" y="-31857"/>
                  <a:pt x="3647060" y="-30114"/>
                  <a:pt x="3985571" y="0"/>
                </a:cubicBezTo>
                <a:cubicBezTo>
                  <a:pt x="4324082" y="30114"/>
                  <a:pt x="4556004" y="28025"/>
                  <a:pt x="4712669" y="0"/>
                </a:cubicBezTo>
                <a:cubicBezTo>
                  <a:pt x="4869334" y="-28025"/>
                  <a:pt x="5121768" y="702"/>
                  <a:pt x="5385907" y="0"/>
                </a:cubicBezTo>
                <a:cubicBezTo>
                  <a:pt x="5397446" y="281974"/>
                  <a:pt x="5406633" y="372760"/>
                  <a:pt x="5385907" y="656136"/>
                </a:cubicBezTo>
                <a:cubicBezTo>
                  <a:pt x="5365181" y="939512"/>
                  <a:pt x="5368629" y="1020453"/>
                  <a:pt x="5385907" y="1286541"/>
                </a:cubicBezTo>
                <a:cubicBezTo>
                  <a:pt x="5038980" y="1269619"/>
                  <a:pt x="4924625" y="1321631"/>
                  <a:pt x="4604950" y="1286541"/>
                </a:cubicBezTo>
                <a:cubicBezTo>
                  <a:pt x="4285275" y="1251451"/>
                  <a:pt x="4105132" y="1302277"/>
                  <a:pt x="3931712" y="1286541"/>
                </a:cubicBezTo>
                <a:cubicBezTo>
                  <a:pt x="3758292" y="1270805"/>
                  <a:pt x="3321733" y="1315795"/>
                  <a:pt x="3150756" y="1286541"/>
                </a:cubicBezTo>
                <a:cubicBezTo>
                  <a:pt x="2979779" y="1257287"/>
                  <a:pt x="2671738" y="1278592"/>
                  <a:pt x="2369799" y="1286541"/>
                </a:cubicBezTo>
                <a:cubicBezTo>
                  <a:pt x="2067860" y="1294490"/>
                  <a:pt x="1841449" y="1288624"/>
                  <a:pt x="1588843" y="1286541"/>
                </a:cubicBezTo>
                <a:cubicBezTo>
                  <a:pt x="1336237" y="1284458"/>
                  <a:pt x="1109220" y="1308372"/>
                  <a:pt x="861745" y="1286541"/>
                </a:cubicBezTo>
                <a:cubicBezTo>
                  <a:pt x="614270" y="1264710"/>
                  <a:pt x="354703" y="1323714"/>
                  <a:pt x="0" y="1286541"/>
                </a:cubicBezTo>
                <a:cubicBezTo>
                  <a:pt x="33373" y="961900"/>
                  <a:pt x="7" y="903180"/>
                  <a:pt x="0" y="617540"/>
                </a:cubicBezTo>
                <a:cubicBezTo>
                  <a:pt x="-7" y="331900"/>
                  <a:pt x="-1796" y="235566"/>
                  <a:pt x="0" y="0"/>
                </a:cubicBezTo>
                <a:close/>
              </a:path>
              <a:path w="5385907" h="1286541" stroke="0" extrusionOk="0">
                <a:moveTo>
                  <a:pt x="0" y="0"/>
                </a:moveTo>
                <a:cubicBezTo>
                  <a:pt x="303162" y="-13387"/>
                  <a:pt x="441418" y="264"/>
                  <a:pt x="673238" y="0"/>
                </a:cubicBezTo>
                <a:cubicBezTo>
                  <a:pt x="905058" y="-264"/>
                  <a:pt x="1140119" y="3154"/>
                  <a:pt x="1346477" y="0"/>
                </a:cubicBezTo>
                <a:cubicBezTo>
                  <a:pt x="1552835" y="-3154"/>
                  <a:pt x="1901102" y="10409"/>
                  <a:pt x="2073574" y="0"/>
                </a:cubicBezTo>
                <a:cubicBezTo>
                  <a:pt x="2246046" y="-10409"/>
                  <a:pt x="2638026" y="2540"/>
                  <a:pt x="2800672" y="0"/>
                </a:cubicBezTo>
                <a:cubicBezTo>
                  <a:pt x="2963318" y="-2540"/>
                  <a:pt x="3125555" y="205"/>
                  <a:pt x="3420051" y="0"/>
                </a:cubicBezTo>
                <a:cubicBezTo>
                  <a:pt x="3714547" y="-205"/>
                  <a:pt x="3952540" y="-16903"/>
                  <a:pt x="4201007" y="0"/>
                </a:cubicBezTo>
                <a:cubicBezTo>
                  <a:pt x="4449474" y="16903"/>
                  <a:pt x="4502360" y="-15504"/>
                  <a:pt x="4712669" y="0"/>
                </a:cubicBezTo>
                <a:cubicBezTo>
                  <a:pt x="4922978" y="15504"/>
                  <a:pt x="5188896" y="-30396"/>
                  <a:pt x="5385907" y="0"/>
                </a:cubicBezTo>
                <a:cubicBezTo>
                  <a:pt x="5408192" y="214892"/>
                  <a:pt x="5373137" y="455940"/>
                  <a:pt x="5385907" y="643271"/>
                </a:cubicBezTo>
                <a:cubicBezTo>
                  <a:pt x="5398677" y="830602"/>
                  <a:pt x="5358034" y="971370"/>
                  <a:pt x="5385907" y="1286541"/>
                </a:cubicBezTo>
                <a:cubicBezTo>
                  <a:pt x="5060798" y="1261420"/>
                  <a:pt x="4898845" y="1286624"/>
                  <a:pt x="4712669" y="1286541"/>
                </a:cubicBezTo>
                <a:cubicBezTo>
                  <a:pt x="4526493" y="1286458"/>
                  <a:pt x="4423913" y="1264283"/>
                  <a:pt x="4147148" y="1286541"/>
                </a:cubicBezTo>
                <a:cubicBezTo>
                  <a:pt x="3870383" y="1308799"/>
                  <a:pt x="3734085" y="1256053"/>
                  <a:pt x="3473910" y="1286541"/>
                </a:cubicBezTo>
                <a:cubicBezTo>
                  <a:pt x="3213735" y="1317029"/>
                  <a:pt x="3124815" y="1302212"/>
                  <a:pt x="2908390" y="1286541"/>
                </a:cubicBezTo>
                <a:cubicBezTo>
                  <a:pt x="2691965" y="1270870"/>
                  <a:pt x="2491602" y="1279699"/>
                  <a:pt x="2235151" y="1286541"/>
                </a:cubicBezTo>
                <a:cubicBezTo>
                  <a:pt x="1978700" y="1293383"/>
                  <a:pt x="1945243" y="1297865"/>
                  <a:pt x="1723490" y="1286541"/>
                </a:cubicBezTo>
                <a:cubicBezTo>
                  <a:pt x="1501737" y="1275217"/>
                  <a:pt x="1442827" y="1289974"/>
                  <a:pt x="1211829" y="1286541"/>
                </a:cubicBezTo>
                <a:cubicBezTo>
                  <a:pt x="980831" y="1283108"/>
                  <a:pt x="808571" y="1275808"/>
                  <a:pt x="646309" y="1286541"/>
                </a:cubicBezTo>
                <a:cubicBezTo>
                  <a:pt x="484047" y="1297274"/>
                  <a:pt x="145197" y="1290645"/>
                  <a:pt x="0" y="1286541"/>
                </a:cubicBezTo>
                <a:cubicBezTo>
                  <a:pt x="20677" y="1103387"/>
                  <a:pt x="-4126" y="937591"/>
                  <a:pt x="0" y="643271"/>
                </a:cubicBezTo>
                <a:cubicBezTo>
                  <a:pt x="4126" y="348951"/>
                  <a:pt x="-11918" y="205658"/>
                  <a:pt x="0" y="0"/>
                </a:cubicBezTo>
                <a:close/>
              </a:path>
            </a:pathLst>
          </a:custGeom>
          <a:solidFill>
            <a:srgbClr val="00B0F0"/>
          </a:solidFill>
          <a:ln>
            <a:solidFill>
              <a:srgbClr val="002060"/>
            </a:solidFill>
            <a:extLst>
              <a:ext uri="{C807C97D-BFC1-408E-A445-0C87EB9F89A2}">
                <ask:lineSketchStyleProps xmlns:ask="http://schemas.microsoft.com/office/drawing/2018/sketchyshapes" sd="554543328">
                  <ask:type>
                    <ask:lineSketchFreehand/>
                  </ask:type>
                </ask:lineSketchStyleProps>
              </a:ext>
            </a:extLst>
          </a:ln>
        </p:spPr>
        <p:txBody>
          <a:bodyPr>
            <a:normAutofit/>
          </a:bodyPr>
          <a:lstStyle/>
          <a:p>
            <a:pPr algn="ctr"/>
            <a:r>
              <a:rPr lang="sl-SI" sz="4200" b="1" dirty="0">
                <a:solidFill>
                  <a:schemeClr val="tx1"/>
                </a:solidFill>
                <a:cs typeface="Arial" panose="020B0604020202020204" pitchFamily="34" charset="0"/>
              </a:rPr>
              <a:t>DELITEV  JEKEL</a:t>
            </a:r>
            <a:br>
              <a:rPr lang="sl-SI" sz="4200" b="1" dirty="0">
                <a:solidFill>
                  <a:schemeClr val="tx1"/>
                </a:solidFill>
                <a:cs typeface="Arial" panose="020B0604020202020204" pitchFamily="34" charset="0"/>
              </a:rPr>
            </a:br>
            <a:r>
              <a:rPr lang="sl-SI" sz="4200" b="1" dirty="0">
                <a:solidFill>
                  <a:schemeClr val="tx1"/>
                </a:solidFill>
                <a:cs typeface="Arial" panose="020B0604020202020204" pitchFamily="34" charset="0"/>
              </a:rPr>
              <a:t>PO SESTAVI</a:t>
            </a:r>
            <a:endParaRPr lang="sl-SI" sz="4200" dirty="0">
              <a:solidFill>
                <a:schemeClr val="tx1"/>
              </a:solidFill>
              <a:cs typeface="Arial" panose="020B0604020202020204" pitchFamily="34" charset="0"/>
            </a:endParaRPr>
          </a:p>
        </p:txBody>
      </p:sp>
      <p:sp>
        <p:nvSpPr>
          <p:cNvPr id="5" name="Pravokotnik 4">
            <a:extLst>
              <a:ext uri="{FF2B5EF4-FFF2-40B4-BE49-F238E27FC236}">
                <a16:creationId xmlns:a16="http://schemas.microsoft.com/office/drawing/2014/main" id="{0BE64473-24CA-4240-9B43-5BA0745BCF04}"/>
              </a:ext>
            </a:extLst>
          </p:cNvPr>
          <p:cNvSpPr/>
          <p:nvPr/>
        </p:nvSpPr>
        <p:spPr>
          <a:xfrm>
            <a:off x="809456" y="1513243"/>
            <a:ext cx="2016224" cy="720080"/>
          </a:xfrm>
          <a:custGeom>
            <a:avLst/>
            <a:gdLst>
              <a:gd name="connsiteX0" fmla="*/ 0 w 2016224"/>
              <a:gd name="connsiteY0" fmla="*/ 0 h 720080"/>
              <a:gd name="connsiteX1" fmla="*/ 611588 w 2016224"/>
              <a:gd name="connsiteY1" fmla="*/ 0 h 720080"/>
              <a:gd name="connsiteX2" fmla="*/ 1223176 w 2016224"/>
              <a:gd name="connsiteY2" fmla="*/ 0 h 720080"/>
              <a:gd name="connsiteX3" fmla="*/ 2016224 w 2016224"/>
              <a:gd name="connsiteY3" fmla="*/ 0 h 720080"/>
              <a:gd name="connsiteX4" fmla="*/ 2016224 w 2016224"/>
              <a:gd name="connsiteY4" fmla="*/ 338438 h 720080"/>
              <a:gd name="connsiteX5" fmla="*/ 2016224 w 2016224"/>
              <a:gd name="connsiteY5" fmla="*/ 720080 h 720080"/>
              <a:gd name="connsiteX6" fmla="*/ 1303825 w 2016224"/>
              <a:gd name="connsiteY6" fmla="*/ 720080 h 720080"/>
              <a:gd name="connsiteX7" fmla="*/ 672075 w 2016224"/>
              <a:gd name="connsiteY7" fmla="*/ 720080 h 720080"/>
              <a:gd name="connsiteX8" fmla="*/ 0 w 2016224"/>
              <a:gd name="connsiteY8" fmla="*/ 720080 h 720080"/>
              <a:gd name="connsiteX9" fmla="*/ 0 w 2016224"/>
              <a:gd name="connsiteY9" fmla="*/ 360040 h 720080"/>
              <a:gd name="connsiteX10" fmla="*/ 0 w 2016224"/>
              <a:gd name="connsiteY10" fmla="*/ 0 h 7200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016224" h="720080" fill="none" extrusionOk="0">
                <a:moveTo>
                  <a:pt x="0" y="0"/>
                </a:moveTo>
                <a:cubicBezTo>
                  <a:pt x="210977" y="25323"/>
                  <a:pt x="401425" y="-8672"/>
                  <a:pt x="611588" y="0"/>
                </a:cubicBezTo>
                <a:cubicBezTo>
                  <a:pt x="821751" y="8672"/>
                  <a:pt x="1054856" y="16707"/>
                  <a:pt x="1223176" y="0"/>
                </a:cubicBezTo>
                <a:cubicBezTo>
                  <a:pt x="1391496" y="-16707"/>
                  <a:pt x="1829804" y="-6369"/>
                  <a:pt x="2016224" y="0"/>
                </a:cubicBezTo>
                <a:cubicBezTo>
                  <a:pt x="2014494" y="94491"/>
                  <a:pt x="2030805" y="266018"/>
                  <a:pt x="2016224" y="338438"/>
                </a:cubicBezTo>
                <a:cubicBezTo>
                  <a:pt x="2001643" y="410858"/>
                  <a:pt x="2016034" y="611223"/>
                  <a:pt x="2016224" y="720080"/>
                </a:cubicBezTo>
                <a:cubicBezTo>
                  <a:pt x="1693316" y="753630"/>
                  <a:pt x="1597835" y="724014"/>
                  <a:pt x="1303825" y="720080"/>
                </a:cubicBezTo>
                <a:cubicBezTo>
                  <a:pt x="1009815" y="716146"/>
                  <a:pt x="983690" y="703323"/>
                  <a:pt x="672075" y="720080"/>
                </a:cubicBezTo>
                <a:cubicBezTo>
                  <a:pt x="360460" y="736838"/>
                  <a:pt x="147870" y="740436"/>
                  <a:pt x="0" y="720080"/>
                </a:cubicBezTo>
                <a:cubicBezTo>
                  <a:pt x="13975" y="565349"/>
                  <a:pt x="14215" y="459295"/>
                  <a:pt x="0" y="360040"/>
                </a:cubicBezTo>
                <a:cubicBezTo>
                  <a:pt x="-14215" y="260785"/>
                  <a:pt x="1544" y="132749"/>
                  <a:pt x="0" y="0"/>
                </a:cubicBezTo>
                <a:close/>
              </a:path>
              <a:path w="2016224" h="720080" stroke="0" extrusionOk="0">
                <a:moveTo>
                  <a:pt x="0" y="0"/>
                </a:moveTo>
                <a:cubicBezTo>
                  <a:pt x="154017" y="26036"/>
                  <a:pt x="447834" y="-31395"/>
                  <a:pt x="672075" y="0"/>
                </a:cubicBezTo>
                <a:cubicBezTo>
                  <a:pt x="896317" y="31395"/>
                  <a:pt x="1033015" y="11104"/>
                  <a:pt x="1344149" y="0"/>
                </a:cubicBezTo>
                <a:cubicBezTo>
                  <a:pt x="1655283" y="-11104"/>
                  <a:pt x="1681704" y="-2536"/>
                  <a:pt x="2016224" y="0"/>
                </a:cubicBezTo>
                <a:cubicBezTo>
                  <a:pt x="2011261" y="130015"/>
                  <a:pt x="2031188" y="219650"/>
                  <a:pt x="2016224" y="374442"/>
                </a:cubicBezTo>
                <a:cubicBezTo>
                  <a:pt x="2001260" y="529234"/>
                  <a:pt x="2020433" y="575932"/>
                  <a:pt x="2016224" y="720080"/>
                </a:cubicBezTo>
                <a:cubicBezTo>
                  <a:pt x="1745587" y="703079"/>
                  <a:pt x="1584387" y="711453"/>
                  <a:pt x="1384474" y="720080"/>
                </a:cubicBezTo>
                <a:cubicBezTo>
                  <a:pt x="1184561" y="728708"/>
                  <a:pt x="1013295" y="745916"/>
                  <a:pt x="672075" y="720080"/>
                </a:cubicBezTo>
                <a:cubicBezTo>
                  <a:pt x="330855" y="694244"/>
                  <a:pt x="179828" y="704366"/>
                  <a:pt x="0" y="720080"/>
                </a:cubicBezTo>
                <a:cubicBezTo>
                  <a:pt x="15417" y="609686"/>
                  <a:pt x="-5745" y="500287"/>
                  <a:pt x="0" y="367241"/>
                </a:cubicBezTo>
                <a:cubicBezTo>
                  <a:pt x="5745" y="234195"/>
                  <a:pt x="-4474" y="110063"/>
                  <a:pt x="0" y="0"/>
                </a:cubicBezTo>
                <a:close/>
              </a:path>
            </a:pathLst>
          </a:custGeom>
          <a:solidFill>
            <a:srgbClr val="0070C0"/>
          </a:solidFill>
          <a:ln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337647424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2400" b="1" dirty="0">
                <a:solidFill>
                  <a:schemeClr val="tx1"/>
                </a:solidFill>
                <a:latin typeface="+mj-lt"/>
              </a:rPr>
              <a:t>OGLJIKOVA</a:t>
            </a:r>
          </a:p>
        </p:txBody>
      </p:sp>
      <p:cxnSp>
        <p:nvCxnSpPr>
          <p:cNvPr id="6" name="Raven puščični povezovalnik 11">
            <a:extLst>
              <a:ext uri="{FF2B5EF4-FFF2-40B4-BE49-F238E27FC236}">
                <a16:creationId xmlns:a16="http://schemas.microsoft.com/office/drawing/2014/main" id="{BEFA88C8-F48C-40D9-BD81-52DC5A4ED3A8}"/>
              </a:ext>
            </a:extLst>
          </p:cNvPr>
          <p:cNvCxnSpPr/>
          <p:nvPr/>
        </p:nvCxnSpPr>
        <p:spPr>
          <a:xfrm flipH="1">
            <a:off x="2096650" y="899538"/>
            <a:ext cx="1296144" cy="360040"/>
          </a:xfrm>
          <a:prstGeom prst="straightConnector1">
            <a:avLst/>
          </a:prstGeom>
          <a:ln w="57150">
            <a:solidFill>
              <a:schemeClr val="bg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Pravokotnik 4">
            <a:extLst>
              <a:ext uri="{FF2B5EF4-FFF2-40B4-BE49-F238E27FC236}">
                <a16:creationId xmlns:a16="http://schemas.microsoft.com/office/drawing/2014/main" id="{8BD35359-D218-4289-B1A3-1A8D35DC6725}"/>
              </a:ext>
            </a:extLst>
          </p:cNvPr>
          <p:cNvSpPr/>
          <p:nvPr/>
        </p:nvSpPr>
        <p:spPr>
          <a:xfrm>
            <a:off x="9223605" y="2361072"/>
            <a:ext cx="2016224" cy="720080"/>
          </a:xfrm>
          <a:custGeom>
            <a:avLst/>
            <a:gdLst>
              <a:gd name="connsiteX0" fmla="*/ 0 w 2016224"/>
              <a:gd name="connsiteY0" fmla="*/ 0 h 720080"/>
              <a:gd name="connsiteX1" fmla="*/ 611588 w 2016224"/>
              <a:gd name="connsiteY1" fmla="*/ 0 h 720080"/>
              <a:gd name="connsiteX2" fmla="*/ 1223176 w 2016224"/>
              <a:gd name="connsiteY2" fmla="*/ 0 h 720080"/>
              <a:gd name="connsiteX3" fmla="*/ 2016224 w 2016224"/>
              <a:gd name="connsiteY3" fmla="*/ 0 h 720080"/>
              <a:gd name="connsiteX4" fmla="*/ 2016224 w 2016224"/>
              <a:gd name="connsiteY4" fmla="*/ 338438 h 720080"/>
              <a:gd name="connsiteX5" fmla="*/ 2016224 w 2016224"/>
              <a:gd name="connsiteY5" fmla="*/ 720080 h 720080"/>
              <a:gd name="connsiteX6" fmla="*/ 1303825 w 2016224"/>
              <a:gd name="connsiteY6" fmla="*/ 720080 h 720080"/>
              <a:gd name="connsiteX7" fmla="*/ 672075 w 2016224"/>
              <a:gd name="connsiteY7" fmla="*/ 720080 h 720080"/>
              <a:gd name="connsiteX8" fmla="*/ 0 w 2016224"/>
              <a:gd name="connsiteY8" fmla="*/ 720080 h 720080"/>
              <a:gd name="connsiteX9" fmla="*/ 0 w 2016224"/>
              <a:gd name="connsiteY9" fmla="*/ 360040 h 720080"/>
              <a:gd name="connsiteX10" fmla="*/ 0 w 2016224"/>
              <a:gd name="connsiteY10" fmla="*/ 0 h 7200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016224" h="720080" fill="none" extrusionOk="0">
                <a:moveTo>
                  <a:pt x="0" y="0"/>
                </a:moveTo>
                <a:cubicBezTo>
                  <a:pt x="210977" y="25323"/>
                  <a:pt x="401425" y="-8672"/>
                  <a:pt x="611588" y="0"/>
                </a:cubicBezTo>
                <a:cubicBezTo>
                  <a:pt x="821751" y="8672"/>
                  <a:pt x="1054856" y="16707"/>
                  <a:pt x="1223176" y="0"/>
                </a:cubicBezTo>
                <a:cubicBezTo>
                  <a:pt x="1391496" y="-16707"/>
                  <a:pt x="1829804" y="-6369"/>
                  <a:pt x="2016224" y="0"/>
                </a:cubicBezTo>
                <a:cubicBezTo>
                  <a:pt x="2014494" y="94491"/>
                  <a:pt x="2030805" y="266018"/>
                  <a:pt x="2016224" y="338438"/>
                </a:cubicBezTo>
                <a:cubicBezTo>
                  <a:pt x="2001643" y="410858"/>
                  <a:pt x="2016034" y="611223"/>
                  <a:pt x="2016224" y="720080"/>
                </a:cubicBezTo>
                <a:cubicBezTo>
                  <a:pt x="1693316" y="753630"/>
                  <a:pt x="1597835" y="724014"/>
                  <a:pt x="1303825" y="720080"/>
                </a:cubicBezTo>
                <a:cubicBezTo>
                  <a:pt x="1009815" y="716146"/>
                  <a:pt x="983690" y="703323"/>
                  <a:pt x="672075" y="720080"/>
                </a:cubicBezTo>
                <a:cubicBezTo>
                  <a:pt x="360460" y="736838"/>
                  <a:pt x="147870" y="740436"/>
                  <a:pt x="0" y="720080"/>
                </a:cubicBezTo>
                <a:cubicBezTo>
                  <a:pt x="13975" y="565349"/>
                  <a:pt x="14215" y="459295"/>
                  <a:pt x="0" y="360040"/>
                </a:cubicBezTo>
                <a:cubicBezTo>
                  <a:pt x="-14215" y="260785"/>
                  <a:pt x="1544" y="132749"/>
                  <a:pt x="0" y="0"/>
                </a:cubicBezTo>
                <a:close/>
              </a:path>
              <a:path w="2016224" h="720080" stroke="0" extrusionOk="0">
                <a:moveTo>
                  <a:pt x="0" y="0"/>
                </a:moveTo>
                <a:cubicBezTo>
                  <a:pt x="154017" y="26036"/>
                  <a:pt x="447834" y="-31395"/>
                  <a:pt x="672075" y="0"/>
                </a:cubicBezTo>
                <a:cubicBezTo>
                  <a:pt x="896317" y="31395"/>
                  <a:pt x="1033015" y="11104"/>
                  <a:pt x="1344149" y="0"/>
                </a:cubicBezTo>
                <a:cubicBezTo>
                  <a:pt x="1655283" y="-11104"/>
                  <a:pt x="1681704" y="-2536"/>
                  <a:pt x="2016224" y="0"/>
                </a:cubicBezTo>
                <a:cubicBezTo>
                  <a:pt x="2011261" y="130015"/>
                  <a:pt x="2031188" y="219650"/>
                  <a:pt x="2016224" y="374442"/>
                </a:cubicBezTo>
                <a:cubicBezTo>
                  <a:pt x="2001260" y="529234"/>
                  <a:pt x="2020433" y="575932"/>
                  <a:pt x="2016224" y="720080"/>
                </a:cubicBezTo>
                <a:cubicBezTo>
                  <a:pt x="1745587" y="703079"/>
                  <a:pt x="1584387" y="711453"/>
                  <a:pt x="1384474" y="720080"/>
                </a:cubicBezTo>
                <a:cubicBezTo>
                  <a:pt x="1184561" y="728708"/>
                  <a:pt x="1013295" y="745916"/>
                  <a:pt x="672075" y="720080"/>
                </a:cubicBezTo>
                <a:cubicBezTo>
                  <a:pt x="330855" y="694244"/>
                  <a:pt x="179828" y="704366"/>
                  <a:pt x="0" y="720080"/>
                </a:cubicBezTo>
                <a:cubicBezTo>
                  <a:pt x="15417" y="609686"/>
                  <a:pt x="-5745" y="500287"/>
                  <a:pt x="0" y="367241"/>
                </a:cubicBezTo>
                <a:cubicBezTo>
                  <a:pt x="5745" y="234195"/>
                  <a:pt x="-4474" y="110063"/>
                  <a:pt x="0" y="0"/>
                </a:cubicBezTo>
                <a:close/>
              </a:path>
            </a:pathLst>
          </a:custGeom>
          <a:solidFill>
            <a:srgbClr val="0070C0"/>
          </a:solidFill>
          <a:ln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337647424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2400" b="1" dirty="0">
                <a:solidFill>
                  <a:schemeClr val="tx1"/>
                </a:solidFill>
                <a:latin typeface="+mj-lt"/>
              </a:rPr>
              <a:t>LEGIRANA</a:t>
            </a:r>
          </a:p>
        </p:txBody>
      </p:sp>
      <p:sp>
        <p:nvSpPr>
          <p:cNvPr id="9" name="Zaobljen pravokotni oblaček 3">
            <a:extLst>
              <a:ext uri="{FF2B5EF4-FFF2-40B4-BE49-F238E27FC236}">
                <a16:creationId xmlns:a16="http://schemas.microsoft.com/office/drawing/2014/main" id="{EA0DAF83-A1F3-4DDA-AD06-2075F78F8206}"/>
              </a:ext>
            </a:extLst>
          </p:cNvPr>
          <p:cNvSpPr/>
          <p:nvPr/>
        </p:nvSpPr>
        <p:spPr>
          <a:xfrm>
            <a:off x="9406558" y="570105"/>
            <a:ext cx="1219902" cy="648072"/>
          </a:xfrm>
          <a:prstGeom prst="wedgeRoundRectCallout">
            <a:avLst>
              <a:gd name="adj1" fmla="val 51181"/>
              <a:gd name="adj2" fmla="val -76458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/>
              <a:t>Prepiši.</a:t>
            </a:r>
          </a:p>
        </p:txBody>
      </p:sp>
      <p:pic>
        <p:nvPicPr>
          <p:cNvPr id="11" name="Picture 1" descr="Rezultat iskanja slik za teacher">
            <a:extLst>
              <a:ext uri="{FF2B5EF4-FFF2-40B4-BE49-F238E27FC236}">
                <a16:creationId xmlns:a16="http://schemas.microsoft.com/office/drawing/2014/main" id="{3D84CD5A-22F1-44AB-AFA9-2E41281CA51B}"/>
              </a:ext>
            </a:extLst>
          </p:cNvPr>
          <p:cNvPicPr/>
          <p:nvPr/>
        </p:nvPicPr>
        <p:blipFill>
          <a:blip r:embed="rId2" cstate="print">
            <a:lum contrast="1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93600" l="0" r="98889">
                        <a14:foregroundMark x1="18333" y1="47600" x2="18333" y2="47600"/>
                        <a14:foregroundMark x1="23333" y1="50400" x2="15000" y2="48800"/>
                        <a14:foregroundMark x1="15000" y1="48800" x2="15000" y2="48800"/>
                        <a14:foregroundMark x1="20556" y1="44400" x2="20556" y2="44400"/>
                      </a14:backgroundRemoval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 bwMode="auto">
          <a:xfrm>
            <a:off x="10850164" y="146111"/>
            <a:ext cx="844689" cy="11134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2" name="Raven puščični povezovalnik 11">
            <a:extLst>
              <a:ext uri="{FF2B5EF4-FFF2-40B4-BE49-F238E27FC236}">
                <a16:creationId xmlns:a16="http://schemas.microsoft.com/office/drawing/2014/main" id="{F6680A8E-7324-45E1-9113-613FA556E07D}"/>
              </a:ext>
            </a:extLst>
          </p:cNvPr>
          <p:cNvCxnSpPr>
            <a:cxnSpLocks/>
          </p:cNvCxnSpPr>
          <p:nvPr/>
        </p:nvCxnSpPr>
        <p:spPr>
          <a:xfrm>
            <a:off x="8959568" y="1071259"/>
            <a:ext cx="1056941" cy="1036370"/>
          </a:xfrm>
          <a:prstGeom prst="straightConnector1">
            <a:avLst/>
          </a:prstGeom>
          <a:ln w="57150">
            <a:solidFill>
              <a:schemeClr val="bg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9E7DC75A-C050-4CA7-B53E-6745254B9514}"/>
              </a:ext>
            </a:extLst>
          </p:cNvPr>
          <p:cNvSpPr txBox="1"/>
          <p:nvPr/>
        </p:nvSpPr>
        <p:spPr>
          <a:xfrm>
            <a:off x="8890553" y="3668454"/>
            <a:ext cx="3094882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l-SI" sz="1800" dirty="0"/>
              <a:t>Legirne elemente dodajamo železu, da mu s tem spremenimo določene lastnosti. </a:t>
            </a:r>
          </a:p>
          <a:p>
            <a:endParaRPr lang="sl-SI" dirty="0"/>
          </a:p>
          <a:p>
            <a:r>
              <a:rPr lang="sl-SI" dirty="0"/>
              <a:t>npr. </a:t>
            </a:r>
            <a:r>
              <a:rPr lang="sl-SI" sz="1800" dirty="0"/>
              <a:t>krom (Cr) dodajajo k jedilnemu priboru.</a:t>
            </a: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18705A94-627B-46B2-A720-2FE0B7EC6CCC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t="2727" b="1778"/>
          <a:stretch/>
        </p:blipFill>
        <p:spPr>
          <a:xfrm>
            <a:off x="369455" y="2467999"/>
            <a:ext cx="2810575" cy="395194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FDF0F19A-8566-44A0-ADBB-61F622328F3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192485" y="2409563"/>
            <a:ext cx="3521705" cy="384900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9834188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45F8C42B-FD30-43F4-ABA2-D476C6CD98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04646" y="415636"/>
            <a:ext cx="5385907" cy="1286541"/>
          </a:xfrm>
          <a:custGeom>
            <a:avLst/>
            <a:gdLst>
              <a:gd name="connsiteX0" fmla="*/ 0 w 5385907"/>
              <a:gd name="connsiteY0" fmla="*/ 0 h 1286541"/>
              <a:gd name="connsiteX1" fmla="*/ 673238 w 5385907"/>
              <a:gd name="connsiteY1" fmla="*/ 0 h 1286541"/>
              <a:gd name="connsiteX2" fmla="*/ 1292618 w 5385907"/>
              <a:gd name="connsiteY2" fmla="*/ 0 h 1286541"/>
              <a:gd name="connsiteX3" fmla="*/ 1965856 w 5385907"/>
              <a:gd name="connsiteY3" fmla="*/ 0 h 1286541"/>
              <a:gd name="connsiteX4" fmla="*/ 2531376 w 5385907"/>
              <a:gd name="connsiteY4" fmla="*/ 0 h 1286541"/>
              <a:gd name="connsiteX5" fmla="*/ 3258474 w 5385907"/>
              <a:gd name="connsiteY5" fmla="*/ 0 h 1286541"/>
              <a:gd name="connsiteX6" fmla="*/ 3985571 w 5385907"/>
              <a:gd name="connsiteY6" fmla="*/ 0 h 1286541"/>
              <a:gd name="connsiteX7" fmla="*/ 4712669 w 5385907"/>
              <a:gd name="connsiteY7" fmla="*/ 0 h 1286541"/>
              <a:gd name="connsiteX8" fmla="*/ 5385907 w 5385907"/>
              <a:gd name="connsiteY8" fmla="*/ 0 h 1286541"/>
              <a:gd name="connsiteX9" fmla="*/ 5385907 w 5385907"/>
              <a:gd name="connsiteY9" fmla="*/ 656136 h 1286541"/>
              <a:gd name="connsiteX10" fmla="*/ 5385907 w 5385907"/>
              <a:gd name="connsiteY10" fmla="*/ 1286541 h 1286541"/>
              <a:gd name="connsiteX11" fmla="*/ 4604950 w 5385907"/>
              <a:gd name="connsiteY11" fmla="*/ 1286541 h 1286541"/>
              <a:gd name="connsiteX12" fmla="*/ 3931712 w 5385907"/>
              <a:gd name="connsiteY12" fmla="*/ 1286541 h 1286541"/>
              <a:gd name="connsiteX13" fmla="*/ 3150756 w 5385907"/>
              <a:gd name="connsiteY13" fmla="*/ 1286541 h 1286541"/>
              <a:gd name="connsiteX14" fmla="*/ 2369799 w 5385907"/>
              <a:gd name="connsiteY14" fmla="*/ 1286541 h 1286541"/>
              <a:gd name="connsiteX15" fmla="*/ 1588843 w 5385907"/>
              <a:gd name="connsiteY15" fmla="*/ 1286541 h 1286541"/>
              <a:gd name="connsiteX16" fmla="*/ 861745 w 5385907"/>
              <a:gd name="connsiteY16" fmla="*/ 1286541 h 1286541"/>
              <a:gd name="connsiteX17" fmla="*/ 0 w 5385907"/>
              <a:gd name="connsiteY17" fmla="*/ 1286541 h 1286541"/>
              <a:gd name="connsiteX18" fmla="*/ 0 w 5385907"/>
              <a:gd name="connsiteY18" fmla="*/ 617540 h 1286541"/>
              <a:gd name="connsiteX19" fmla="*/ 0 w 5385907"/>
              <a:gd name="connsiteY19" fmla="*/ 0 h 12865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5385907" h="1286541" fill="none" extrusionOk="0">
                <a:moveTo>
                  <a:pt x="0" y="0"/>
                </a:moveTo>
                <a:cubicBezTo>
                  <a:pt x="196457" y="-9055"/>
                  <a:pt x="469469" y="33526"/>
                  <a:pt x="673238" y="0"/>
                </a:cubicBezTo>
                <a:cubicBezTo>
                  <a:pt x="877007" y="-33526"/>
                  <a:pt x="1167305" y="-28279"/>
                  <a:pt x="1292618" y="0"/>
                </a:cubicBezTo>
                <a:cubicBezTo>
                  <a:pt x="1417931" y="28279"/>
                  <a:pt x="1705014" y="-24140"/>
                  <a:pt x="1965856" y="0"/>
                </a:cubicBezTo>
                <a:cubicBezTo>
                  <a:pt x="2226698" y="24140"/>
                  <a:pt x="2417127" y="6366"/>
                  <a:pt x="2531376" y="0"/>
                </a:cubicBezTo>
                <a:cubicBezTo>
                  <a:pt x="2645625" y="-6366"/>
                  <a:pt x="3050038" y="31857"/>
                  <a:pt x="3258474" y="0"/>
                </a:cubicBezTo>
                <a:cubicBezTo>
                  <a:pt x="3466910" y="-31857"/>
                  <a:pt x="3647060" y="-30114"/>
                  <a:pt x="3985571" y="0"/>
                </a:cubicBezTo>
                <a:cubicBezTo>
                  <a:pt x="4324082" y="30114"/>
                  <a:pt x="4556004" y="28025"/>
                  <a:pt x="4712669" y="0"/>
                </a:cubicBezTo>
                <a:cubicBezTo>
                  <a:pt x="4869334" y="-28025"/>
                  <a:pt x="5121768" y="702"/>
                  <a:pt x="5385907" y="0"/>
                </a:cubicBezTo>
                <a:cubicBezTo>
                  <a:pt x="5397446" y="281974"/>
                  <a:pt x="5406633" y="372760"/>
                  <a:pt x="5385907" y="656136"/>
                </a:cubicBezTo>
                <a:cubicBezTo>
                  <a:pt x="5365181" y="939512"/>
                  <a:pt x="5368629" y="1020453"/>
                  <a:pt x="5385907" y="1286541"/>
                </a:cubicBezTo>
                <a:cubicBezTo>
                  <a:pt x="5038980" y="1269619"/>
                  <a:pt x="4924625" y="1321631"/>
                  <a:pt x="4604950" y="1286541"/>
                </a:cubicBezTo>
                <a:cubicBezTo>
                  <a:pt x="4285275" y="1251451"/>
                  <a:pt x="4105132" y="1302277"/>
                  <a:pt x="3931712" y="1286541"/>
                </a:cubicBezTo>
                <a:cubicBezTo>
                  <a:pt x="3758292" y="1270805"/>
                  <a:pt x="3321733" y="1315795"/>
                  <a:pt x="3150756" y="1286541"/>
                </a:cubicBezTo>
                <a:cubicBezTo>
                  <a:pt x="2979779" y="1257287"/>
                  <a:pt x="2671738" y="1278592"/>
                  <a:pt x="2369799" y="1286541"/>
                </a:cubicBezTo>
                <a:cubicBezTo>
                  <a:pt x="2067860" y="1294490"/>
                  <a:pt x="1841449" y="1288624"/>
                  <a:pt x="1588843" y="1286541"/>
                </a:cubicBezTo>
                <a:cubicBezTo>
                  <a:pt x="1336237" y="1284458"/>
                  <a:pt x="1109220" y="1308372"/>
                  <a:pt x="861745" y="1286541"/>
                </a:cubicBezTo>
                <a:cubicBezTo>
                  <a:pt x="614270" y="1264710"/>
                  <a:pt x="354703" y="1323714"/>
                  <a:pt x="0" y="1286541"/>
                </a:cubicBezTo>
                <a:cubicBezTo>
                  <a:pt x="33373" y="961900"/>
                  <a:pt x="7" y="903180"/>
                  <a:pt x="0" y="617540"/>
                </a:cubicBezTo>
                <a:cubicBezTo>
                  <a:pt x="-7" y="331900"/>
                  <a:pt x="-1796" y="235566"/>
                  <a:pt x="0" y="0"/>
                </a:cubicBezTo>
                <a:close/>
              </a:path>
              <a:path w="5385907" h="1286541" stroke="0" extrusionOk="0">
                <a:moveTo>
                  <a:pt x="0" y="0"/>
                </a:moveTo>
                <a:cubicBezTo>
                  <a:pt x="303162" y="-13387"/>
                  <a:pt x="441418" y="264"/>
                  <a:pt x="673238" y="0"/>
                </a:cubicBezTo>
                <a:cubicBezTo>
                  <a:pt x="905058" y="-264"/>
                  <a:pt x="1140119" y="3154"/>
                  <a:pt x="1346477" y="0"/>
                </a:cubicBezTo>
                <a:cubicBezTo>
                  <a:pt x="1552835" y="-3154"/>
                  <a:pt x="1901102" y="10409"/>
                  <a:pt x="2073574" y="0"/>
                </a:cubicBezTo>
                <a:cubicBezTo>
                  <a:pt x="2246046" y="-10409"/>
                  <a:pt x="2638026" y="2540"/>
                  <a:pt x="2800672" y="0"/>
                </a:cubicBezTo>
                <a:cubicBezTo>
                  <a:pt x="2963318" y="-2540"/>
                  <a:pt x="3125555" y="205"/>
                  <a:pt x="3420051" y="0"/>
                </a:cubicBezTo>
                <a:cubicBezTo>
                  <a:pt x="3714547" y="-205"/>
                  <a:pt x="3952540" y="-16903"/>
                  <a:pt x="4201007" y="0"/>
                </a:cubicBezTo>
                <a:cubicBezTo>
                  <a:pt x="4449474" y="16903"/>
                  <a:pt x="4502360" y="-15504"/>
                  <a:pt x="4712669" y="0"/>
                </a:cubicBezTo>
                <a:cubicBezTo>
                  <a:pt x="4922978" y="15504"/>
                  <a:pt x="5188896" y="-30396"/>
                  <a:pt x="5385907" y="0"/>
                </a:cubicBezTo>
                <a:cubicBezTo>
                  <a:pt x="5408192" y="214892"/>
                  <a:pt x="5373137" y="455940"/>
                  <a:pt x="5385907" y="643271"/>
                </a:cubicBezTo>
                <a:cubicBezTo>
                  <a:pt x="5398677" y="830602"/>
                  <a:pt x="5358034" y="971370"/>
                  <a:pt x="5385907" y="1286541"/>
                </a:cubicBezTo>
                <a:cubicBezTo>
                  <a:pt x="5060798" y="1261420"/>
                  <a:pt x="4898845" y="1286624"/>
                  <a:pt x="4712669" y="1286541"/>
                </a:cubicBezTo>
                <a:cubicBezTo>
                  <a:pt x="4526493" y="1286458"/>
                  <a:pt x="4423913" y="1264283"/>
                  <a:pt x="4147148" y="1286541"/>
                </a:cubicBezTo>
                <a:cubicBezTo>
                  <a:pt x="3870383" y="1308799"/>
                  <a:pt x="3734085" y="1256053"/>
                  <a:pt x="3473910" y="1286541"/>
                </a:cubicBezTo>
                <a:cubicBezTo>
                  <a:pt x="3213735" y="1317029"/>
                  <a:pt x="3124815" y="1302212"/>
                  <a:pt x="2908390" y="1286541"/>
                </a:cubicBezTo>
                <a:cubicBezTo>
                  <a:pt x="2691965" y="1270870"/>
                  <a:pt x="2491602" y="1279699"/>
                  <a:pt x="2235151" y="1286541"/>
                </a:cubicBezTo>
                <a:cubicBezTo>
                  <a:pt x="1978700" y="1293383"/>
                  <a:pt x="1945243" y="1297865"/>
                  <a:pt x="1723490" y="1286541"/>
                </a:cubicBezTo>
                <a:cubicBezTo>
                  <a:pt x="1501737" y="1275217"/>
                  <a:pt x="1442827" y="1289974"/>
                  <a:pt x="1211829" y="1286541"/>
                </a:cubicBezTo>
                <a:cubicBezTo>
                  <a:pt x="980831" y="1283108"/>
                  <a:pt x="808571" y="1275808"/>
                  <a:pt x="646309" y="1286541"/>
                </a:cubicBezTo>
                <a:cubicBezTo>
                  <a:pt x="484047" y="1297274"/>
                  <a:pt x="145197" y="1290645"/>
                  <a:pt x="0" y="1286541"/>
                </a:cubicBezTo>
                <a:cubicBezTo>
                  <a:pt x="20677" y="1103387"/>
                  <a:pt x="-4126" y="937591"/>
                  <a:pt x="0" y="643271"/>
                </a:cubicBezTo>
                <a:cubicBezTo>
                  <a:pt x="4126" y="348951"/>
                  <a:pt x="-11918" y="205658"/>
                  <a:pt x="0" y="0"/>
                </a:cubicBezTo>
                <a:close/>
              </a:path>
            </a:pathLst>
          </a:custGeom>
          <a:solidFill>
            <a:srgbClr val="92D050"/>
          </a:solidFill>
          <a:ln>
            <a:solidFill>
              <a:srgbClr val="002060"/>
            </a:solidFill>
            <a:extLst>
              <a:ext uri="{C807C97D-BFC1-408E-A445-0C87EB9F89A2}">
                <ask:lineSketchStyleProps xmlns:ask="http://schemas.microsoft.com/office/drawing/2018/sketchyshapes" sd="554543328">
                  <ask:type>
                    <ask:lineSketchFreehand/>
                  </ask:type>
                </ask:lineSketchStyleProps>
              </a:ext>
            </a:extLst>
          </a:ln>
        </p:spPr>
        <p:txBody>
          <a:bodyPr>
            <a:normAutofit/>
          </a:bodyPr>
          <a:lstStyle/>
          <a:p>
            <a:pPr algn="ctr"/>
            <a:r>
              <a:rPr lang="sl-SI" sz="4200" b="1" dirty="0">
                <a:solidFill>
                  <a:schemeClr val="tx1"/>
                </a:solidFill>
                <a:cs typeface="Arial" panose="020B0604020202020204" pitchFamily="34" charset="0"/>
              </a:rPr>
              <a:t>DELITEV  JEKEL</a:t>
            </a:r>
            <a:br>
              <a:rPr lang="sl-SI" sz="4200" b="1" dirty="0">
                <a:solidFill>
                  <a:schemeClr val="tx1"/>
                </a:solidFill>
                <a:cs typeface="Arial" panose="020B0604020202020204" pitchFamily="34" charset="0"/>
              </a:rPr>
            </a:br>
            <a:r>
              <a:rPr lang="sl-SI" sz="4200" b="1" dirty="0">
                <a:solidFill>
                  <a:schemeClr val="tx1"/>
                </a:solidFill>
                <a:cs typeface="Arial" panose="020B0604020202020204" pitchFamily="34" charset="0"/>
              </a:rPr>
              <a:t>PO UPORABI</a:t>
            </a:r>
            <a:endParaRPr lang="sl-SI" sz="4200" dirty="0">
              <a:solidFill>
                <a:schemeClr val="tx1"/>
              </a:solidFill>
              <a:cs typeface="Arial" panose="020B0604020202020204" pitchFamily="34" charset="0"/>
            </a:endParaRPr>
          </a:p>
        </p:txBody>
      </p:sp>
      <p:sp>
        <p:nvSpPr>
          <p:cNvPr id="5" name="Pravokotnik 4">
            <a:extLst>
              <a:ext uri="{FF2B5EF4-FFF2-40B4-BE49-F238E27FC236}">
                <a16:creationId xmlns:a16="http://schemas.microsoft.com/office/drawing/2014/main" id="{0BE64473-24CA-4240-9B43-5BA0745BCF04}"/>
              </a:ext>
            </a:extLst>
          </p:cNvPr>
          <p:cNvSpPr/>
          <p:nvPr/>
        </p:nvSpPr>
        <p:spPr>
          <a:xfrm>
            <a:off x="1323662" y="2133600"/>
            <a:ext cx="2918362" cy="720080"/>
          </a:xfrm>
          <a:custGeom>
            <a:avLst/>
            <a:gdLst>
              <a:gd name="connsiteX0" fmla="*/ 0 w 2918362"/>
              <a:gd name="connsiteY0" fmla="*/ 0 h 720080"/>
              <a:gd name="connsiteX1" fmla="*/ 612856 w 2918362"/>
              <a:gd name="connsiteY1" fmla="*/ 0 h 720080"/>
              <a:gd name="connsiteX2" fmla="*/ 1196528 w 2918362"/>
              <a:gd name="connsiteY2" fmla="*/ 0 h 720080"/>
              <a:gd name="connsiteX3" fmla="*/ 1780201 w 2918362"/>
              <a:gd name="connsiteY3" fmla="*/ 0 h 720080"/>
              <a:gd name="connsiteX4" fmla="*/ 2918362 w 2918362"/>
              <a:gd name="connsiteY4" fmla="*/ 0 h 720080"/>
              <a:gd name="connsiteX5" fmla="*/ 2918362 w 2918362"/>
              <a:gd name="connsiteY5" fmla="*/ 360040 h 720080"/>
              <a:gd name="connsiteX6" fmla="*/ 2918362 w 2918362"/>
              <a:gd name="connsiteY6" fmla="*/ 720080 h 720080"/>
              <a:gd name="connsiteX7" fmla="*/ 2276322 w 2918362"/>
              <a:gd name="connsiteY7" fmla="*/ 720080 h 720080"/>
              <a:gd name="connsiteX8" fmla="*/ 1634283 w 2918362"/>
              <a:gd name="connsiteY8" fmla="*/ 720080 h 720080"/>
              <a:gd name="connsiteX9" fmla="*/ 1138161 w 2918362"/>
              <a:gd name="connsiteY9" fmla="*/ 720080 h 720080"/>
              <a:gd name="connsiteX10" fmla="*/ 583672 w 2918362"/>
              <a:gd name="connsiteY10" fmla="*/ 720080 h 720080"/>
              <a:gd name="connsiteX11" fmla="*/ 0 w 2918362"/>
              <a:gd name="connsiteY11" fmla="*/ 720080 h 720080"/>
              <a:gd name="connsiteX12" fmla="*/ 0 w 2918362"/>
              <a:gd name="connsiteY12" fmla="*/ 367241 h 720080"/>
              <a:gd name="connsiteX13" fmla="*/ 0 w 2918362"/>
              <a:gd name="connsiteY13" fmla="*/ 0 h 7200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2918362" h="720080" fill="none" extrusionOk="0">
                <a:moveTo>
                  <a:pt x="0" y="0"/>
                </a:moveTo>
                <a:cubicBezTo>
                  <a:pt x="136193" y="14113"/>
                  <a:pt x="487691" y="-24064"/>
                  <a:pt x="612856" y="0"/>
                </a:cubicBezTo>
                <a:cubicBezTo>
                  <a:pt x="738021" y="24064"/>
                  <a:pt x="982727" y="8522"/>
                  <a:pt x="1196528" y="0"/>
                </a:cubicBezTo>
                <a:cubicBezTo>
                  <a:pt x="1410329" y="-8522"/>
                  <a:pt x="1584361" y="2653"/>
                  <a:pt x="1780201" y="0"/>
                </a:cubicBezTo>
                <a:cubicBezTo>
                  <a:pt x="1976041" y="-2653"/>
                  <a:pt x="2493871" y="-51814"/>
                  <a:pt x="2918362" y="0"/>
                </a:cubicBezTo>
                <a:cubicBezTo>
                  <a:pt x="2934097" y="117872"/>
                  <a:pt x="2934653" y="261656"/>
                  <a:pt x="2918362" y="360040"/>
                </a:cubicBezTo>
                <a:cubicBezTo>
                  <a:pt x="2902071" y="458424"/>
                  <a:pt x="2901521" y="563071"/>
                  <a:pt x="2918362" y="720080"/>
                </a:cubicBezTo>
                <a:cubicBezTo>
                  <a:pt x="2686888" y="698518"/>
                  <a:pt x="2411329" y="735322"/>
                  <a:pt x="2276322" y="720080"/>
                </a:cubicBezTo>
                <a:cubicBezTo>
                  <a:pt x="2141315" y="704838"/>
                  <a:pt x="1889974" y="707180"/>
                  <a:pt x="1634283" y="720080"/>
                </a:cubicBezTo>
                <a:cubicBezTo>
                  <a:pt x="1378592" y="732980"/>
                  <a:pt x="1264694" y="721272"/>
                  <a:pt x="1138161" y="720080"/>
                </a:cubicBezTo>
                <a:cubicBezTo>
                  <a:pt x="1011628" y="718888"/>
                  <a:pt x="816094" y="736324"/>
                  <a:pt x="583672" y="720080"/>
                </a:cubicBezTo>
                <a:cubicBezTo>
                  <a:pt x="351250" y="703836"/>
                  <a:pt x="118951" y="740788"/>
                  <a:pt x="0" y="720080"/>
                </a:cubicBezTo>
                <a:cubicBezTo>
                  <a:pt x="1045" y="558122"/>
                  <a:pt x="5654" y="530225"/>
                  <a:pt x="0" y="367241"/>
                </a:cubicBezTo>
                <a:cubicBezTo>
                  <a:pt x="-5654" y="204257"/>
                  <a:pt x="11774" y="171210"/>
                  <a:pt x="0" y="0"/>
                </a:cubicBezTo>
                <a:close/>
              </a:path>
              <a:path w="2918362" h="720080" stroke="0" extrusionOk="0">
                <a:moveTo>
                  <a:pt x="0" y="0"/>
                </a:moveTo>
                <a:cubicBezTo>
                  <a:pt x="217787" y="7144"/>
                  <a:pt x="423384" y="19140"/>
                  <a:pt x="583672" y="0"/>
                </a:cubicBezTo>
                <a:cubicBezTo>
                  <a:pt x="743960" y="-19140"/>
                  <a:pt x="1021056" y="2217"/>
                  <a:pt x="1167345" y="0"/>
                </a:cubicBezTo>
                <a:cubicBezTo>
                  <a:pt x="1313634" y="-2217"/>
                  <a:pt x="1584226" y="-8733"/>
                  <a:pt x="1692650" y="0"/>
                </a:cubicBezTo>
                <a:cubicBezTo>
                  <a:pt x="1801074" y="8733"/>
                  <a:pt x="2144817" y="-20606"/>
                  <a:pt x="2334690" y="0"/>
                </a:cubicBezTo>
                <a:cubicBezTo>
                  <a:pt x="2524563" y="20606"/>
                  <a:pt x="2645576" y="15713"/>
                  <a:pt x="2918362" y="0"/>
                </a:cubicBezTo>
                <a:cubicBezTo>
                  <a:pt x="2902505" y="168691"/>
                  <a:pt x="2924987" y="279737"/>
                  <a:pt x="2918362" y="360040"/>
                </a:cubicBezTo>
                <a:cubicBezTo>
                  <a:pt x="2911737" y="440343"/>
                  <a:pt x="2923627" y="572148"/>
                  <a:pt x="2918362" y="720080"/>
                </a:cubicBezTo>
                <a:cubicBezTo>
                  <a:pt x="2776353" y="718275"/>
                  <a:pt x="2554332" y="707699"/>
                  <a:pt x="2334690" y="720080"/>
                </a:cubicBezTo>
                <a:cubicBezTo>
                  <a:pt x="2115048" y="732461"/>
                  <a:pt x="1964558" y="741740"/>
                  <a:pt x="1780201" y="720080"/>
                </a:cubicBezTo>
                <a:cubicBezTo>
                  <a:pt x="1595844" y="698420"/>
                  <a:pt x="1398085" y="747589"/>
                  <a:pt x="1138161" y="720080"/>
                </a:cubicBezTo>
                <a:cubicBezTo>
                  <a:pt x="878237" y="692571"/>
                  <a:pt x="769566" y="724030"/>
                  <a:pt x="583672" y="720080"/>
                </a:cubicBezTo>
                <a:cubicBezTo>
                  <a:pt x="397778" y="716130"/>
                  <a:pt x="123502" y="698975"/>
                  <a:pt x="0" y="720080"/>
                </a:cubicBezTo>
                <a:cubicBezTo>
                  <a:pt x="-13714" y="561822"/>
                  <a:pt x="7238" y="460789"/>
                  <a:pt x="0" y="345638"/>
                </a:cubicBezTo>
                <a:cubicBezTo>
                  <a:pt x="-7238" y="230487"/>
                  <a:pt x="8612" y="135395"/>
                  <a:pt x="0" y="0"/>
                </a:cubicBezTo>
                <a:close/>
              </a:path>
            </a:pathLst>
          </a:custGeom>
          <a:solidFill>
            <a:srgbClr val="00B050"/>
          </a:solidFill>
          <a:ln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337647424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2400" b="1" dirty="0">
                <a:solidFill>
                  <a:schemeClr val="tx1"/>
                </a:solidFill>
                <a:latin typeface="+mj-lt"/>
              </a:rPr>
              <a:t>KONSTUKCIJSKA</a:t>
            </a:r>
          </a:p>
        </p:txBody>
      </p:sp>
      <p:cxnSp>
        <p:nvCxnSpPr>
          <p:cNvPr id="6" name="Raven puščični povezovalnik 11">
            <a:extLst>
              <a:ext uri="{FF2B5EF4-FFF2-40B4-BE49-F238E27FC236}">
                <a16:creationId xmlns:a16="http://schemas.microsoft.com/office/drawing/2014/main" id="{BEFA88C8-F48C-40D9-BD81-52DC5A4ED3A8}"/>
              </a:ext>
            </a:extLst>
          </p:cNvPr>
          <p:cNvCxnSpPr>
            <a:cxnSpLocks/>
          </p:cNvCxnSpPr>
          <p:nvPr/>
        </p:nvCxnSpPr>
        <p:spPr>
          <a:xfrm flipH="1">
            <a:off x="2484582" y="1068203"/>
            <a:ext cx="908212" cy="804070"/>
          </a:xfrm>
          <a:prstGeom prst="straightConnector1">
            <a:avLst/>
          </a:prstGeom>
          <a:ln w="57150">
            <a:solidFill>
              <a:schemeClr val="bg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Pravokotnik 4">
            <a:extLst>
              <a:ext uri="{FF2B5EF4-FFF2-40B4-BE49-F238E27FC236}">
                <a16:creationId xmlns:a16="http://schemas.microsoft.com/office/drawing/2014/main" id="{8BD35359-D218-4289-B1A3-1A8D35DC6725}"/>
              </a:ext>
            </a:extLst>
          </p:cNvPr>
          <p:cNvSpPr/>
          <p:nvPr/>
        </p:nvSpPr>
        <p:spPr>
          <a:xfrm>
            <a:off x="8330499" y="2064349"/>
            <a:ext cx="2016224" cy="720080"/>
          </a:xfrm>
          <a:custGeom>
            <a:avLst/>
            <a:gdLst>
              <a:gd name="connsiteX0" fmla="*/ 0 w 2016224"/>
              <a:gd name="connsiteY0" fmla="*/ 0 h 720080"/>
              <a:gd name="connsiteX1" fmla="*/ 611588 w 2016224"/>
              <a:gd name="connsiteY1" fmla="*/ 0 h 720080"/>
              <a:gd name="connsiteX2" fmla="*/ 1223176 w 2016224"/>
              <a:gd name="connsiteY2" fmla="*/ 0 h 720080"/>
              <a:gd name="connsiteX3" fmla="*/ 2016224 w 2016224"/>
              <a:gd name="connsiteY3" fmla="*/ 0 h 720080"/>
              <a:gd name="connsiteX4" fmla="*/ 2016224 w 2016224"/>
              <a:gd name="connsiteY4" fmla="*/ 338438 h 720080"/>
              <a:gd name="connsiteX5" fmla="*/ 2016224 w 2016224"/>
              <a:gd name="connsiteY5" fmla="*/ 720080 h 720080"/>
              <a:gd name="connsiteX6" fmla="*/ 1303825 w 2016224"/>
              <a:gd name="connsiteY6" fmla="*/ 720080 h 720080"/>
              <a:gd name="connsiteX7" fmla="*/ 672075 w 2016224"/>
              <a:gd name="connsiteY7" fmla="*/ 720080 h 720080"/>
              <a:gd name="connsiteX8" fmla="*/ 0 w 2016224"/>
              <a:gd name="connsiteY8" fmla="*/ 720080 h 720080"/>
              <a:gd name="connsiteX9" fmla="*/ 0 w 2016224"/>
              <a:gd name="connsiteY9" fmla="*/ 360040 h 720080"/>
              <a:gd name="connsiteX10" fmla="*/ 0 w 2016224"/>
              <a:gd name="connsiteY10" fmla="*/ 0 h 7200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016224" h="720080" fill="none" extrusionOk="0">
                <a:moveTo>
                  <a:pt x="0" y="0"/>
                </a:moveTo>
                <a:cubicBezTo>
                  <a:pt x="210977" y="25323"/>
                  <a:pt x="401425" y="-8672"/>
                  <a:pt x="611588" y="0"/>
                </a:cubicBezTo>
                <a:cubicBezTo>
                  <a:pt x="821751" y="8672"/>
                  <a:pt x="1054856" y="16707"/>
                  <a:pt x="1223176" y="0"/>
                </a:cubicBezTo>
                <a:cubicBezTo>
                  <a:pt x="1391496" y="-16707"/>
                  <a:pt x="1829804" y="-6369"/>
                  <a:pt x="2016224" y="0"/>
                </a:cubicBezTo>
                <a:cubicBezTo>
                  <a:pt x="2014494" y="94491"/>
                  <a:pt x="2030805" y="266018"/>
                  <a:pt x="2016224" y="338438"/>
                </a:cubicBezTo>
                <a:cubicBezTo>
                  <a:pt x="2001643" y="410858"/>
                  <a:pt x="2016034" y="611223"/>
                  <a:pt x="2016224" y="720080"/>
                </a:cubicBezTo>
                <a:cubicBezTo>
                  <a:pt x="1693316" y="753630"/>
                  <a:pt x="1597835" y="724014"/>
                  <a:pt x="1303825" y="720080"/>
                </a:cubicBezTo>
                <a:cubicBezTo>
                  <a:pt x="1009815" y="716146"/>
                  <a:pt x="983690" y="703323"/>
                  <a:pt x="672075" y="720080"/>
                </a:cubicBezTo>
                <a:cubicBezTo>
                  <a:pt x="360460" y="736838"/>
                  <a:pt x="147870" y="740436"/>
                  <a:pt x="0" y="720080"/>
                </a:cubicBezTo>
                <a:cubicBezTo>
                  <a:pt x="13975" y="565349"/>
                  <a:pt x="14215" y="459295"/>
                  <a:pt x="0" y="360040"/>
                </a:cubicBezTo>
                <a:cubicBezTo>
                  <a:pt x="-14215" y="260785"/>
                  <a:pt x="1544" y="132749"/>
                  <a:pt x="0" y="0"/>
                </a:cubicBezTo>
                <a:close/>
              </a:path>
              <a:path w="2016224" h="720080" stroke="0" extrusionOk="0">
                <a:moveTo>
                  <a:pt x="0" y="0"/>
                </a:moveTo>
                <a:cubicBezTo>
                  <a:pt x="154017" y="26036"/>
                  <a:pt x="447834" y="-31395"/>
                  <a:pt x="672075" y="0"/>
                </a:cubicBezTo>
                <a:cubicBezTo>
                  <a:pt x="896317" y="31395"/>
                  <a:pt x="1033015" y="11104"/>
                  <a:pt x="1344149" y="0"/>
                </a:cubicBezTo>
                <a:cubicBezTo>
                  <a:pt x="1655283" y="-11104"/>
                  <a:pt x="1681704" y="-2536"/>
                  <a:pt x="2016224" y="0"/>
                </a:cubicBezTo>
                <a:cubicBezTo>
                  <a:pt x="2011261" y="130015"/>
                  <a:pt x="2031188" y="219650"/>
                  <a:pt x="2016224" y="374442"/>
                </a:cubicBezTo>
                <a:cubicBezTo>
                  <a:pt x="2001260" y="529234"/>
                  <a:pt x="2020433" y="575932"/>
                  <a:pt x="2016224" y="720080"/>
                </a:cubicBezTo>
                <a:cubicBezTo>
                  <a:pt x="1745587" y="703079"/>
                  <a:pt x="1584387" y="711453"/>
                  <a:pt x="1384474" y="720080"/>
                </a:cubicBezTo>
                <a:cubicBezTo>
                  <a:pt x="1184561" y="728708"/>
                  <a:pt x="1013295" y="745916"/>
                  <a:pt x="672075" y="720080"/>
                </a:cubicBezTo>
                <a:cubicBezTo>
                  <a:pt x="330855" y="694244"/>
                  <a:pt x="179828" y="704366"/>
                  <a:pt x="0" y="720080"/>
                </a:cubicBezTo>
                <a:cubicBezTo>
                  <a:pt x="15417" y="609686"/>
                  <a:pt x="-5745" y="500287"/>
                  <a:pt x="0" y="367241"/>
                </a:cubicBezTo>
                <a:cubicBezTo>
                  <a:pt x="5745" y="234195"/>
                  <a:pt x="-4474" y="110063"/>
                  <a:pt x="0" y="0"/>
                </a:cubicBezTo>
                <a:close/>
              </a:path>
            </a:pathLst>
          </a:custGeom>
          <a:solidFill>
            <a:srgbClr val="00B050"/>
          </a:solidFill>
          <a:ln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337647424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2400" b="1" dirty="0">
                <a:solidFill>
                  <a:schemeClr val="tx1"/>
                </a:solidFill>
                <a:latin typeface="+mj-lt"/>
              </a:rPr>
              <a:t>ORODNA</a:t>
            </a:r>
          </a:p>
        </p:txBody>
      </p:sp>
      <p:sp>
        <p:nvSpPr>
          <p:cNvPr id="9" name="Zaobljen pravokotni oblaček 3">
            <a:extLst>
              <a:ext uri="{FF2B5EF4-FFF2-40B4-BE49-F238E27FC236}">
                <a16:creationId xmlns:a16="http://schemas.microsoft.com/office/drawing/2014/main" id="{EA0DAF83-A1F3-4DDA-AD06-2075F78F8206}"/>
              </a:ext>
            </a:extLst>
          </p:cNvPr>
          <p:cNvSpPr/>
          <p:nvPr/>
        </p:nvSpPr>
        <p:spPr>
          <a:xfrm>
            <a:off x="9406558" y="570105"/>
            <a:ext cx="1219902" cy="648072"/>
          </a:xfrm>
          <a:prstGeom prst="wedgeRoundRectCallout">
            <a:avLst>
              <a:gd name="adj1" fmla="val 51181"/>
              <a:gd name="adj2" fmla="val -76458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/>
              <a:t>Prepiši.</a:t>
            </a:r>
          </a:p>
        </p:txBody>
      </p:sp>
      <p:pic>
        <p:nvPicPr>
          <p:cNvPr id="11" name="Picture 1" descr="Rezultat iskanja slik za teacher">
            <a:extLst>
              <a:ext uri="{FF2B5EF4-FFF2-40B4-BE49-F238E27FC236}">
                <a16:creationId xmlns:a16="http://schemas.microsoft.com/office/drawing/2014/main" id="{3D84CD5A-22F1-44AB-AFA9-2E41281CA51B}"/>
              </a:ext>
            </a:extLst>
          </p:cNvPr>
          <p:cNvPicPr/>
          <p:nvPr/>
        </p:nvPicPr>
        <p:blipFill>
          <a:blip r:embed="rId2" cstate="print">
            <a:lum contrast="1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93600" l="0" r="98889">
                        <a14:foregroundMark x1="18333" y1="47600" x2="18333" y2="47600"/>
                        <a14:foregroundMark x1="23333" y1="50400" x2="15000" y2="48800"/>
                        <a14:foregroundMark x1="15000" y1="48800" x2="15000" y2="48800"/>
                        <a14:foregroundMark x1="20556" y1="44400" x2="20556" y2="44400"/>
                      </a14:backgroundRemoval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 bwMode="auto">
          <a:xfrm>
            <a:off x="10850164" y="146111"/>
            <a:ext cx="844689" cy="11134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2" name="Raven puščični povezovalnik 11">
            <a:extLst>
              <a:ext uri="{FF2B5EF4-FFF2-40B4-BE49-F238E27FC236}">
                <a16:creationId xmlns:a16="http://schemas.microsoft.com/office/drawing/2014/main" id="{F6680A8E-7324-45E1-9113-613FA556E07D}"/>
              </a:ext>
            </a:extLst>
          </p:cNvPr>
          <p:cNvCxnSpPr>
            <a:cxnSpLocks/>
          </p:cNvCxnSpPr>
          <p:nvPr/>
        </p:nvCxnSpPr>
        <p:spPr>
          <a:xfrm>
            <a:off x="9002405" y="1219479"/>
            <a:ext cx="806613" cy="652794"/>
          </a:xfrm>
          <a:prstGeom prst="straightConnector1">
            <a:avLst/>
          </a:prstGeom>
          <a:ln w="57150">
            <a:solidFill>
              <a:schemeClr val="bg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>
            <a:extLst>
              <a:ext uri="{FF2B5EF4-FFF2-40B4-BE49-F238E27FC236}">
                <a16:creationId xmlns:a16="http://schemas.microsoft.com/office/drawing/2014/main" id="{C2ED69F2-4B78-4E2D-A3DE-43300ED8AB4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06339" y="3825754"/>
            <a:ext cx="5019675" cy="299085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0A43E909-AB09-4D75-B577-04C82DB67C3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91111" y="3630601"/>
            <a:ext cx="5029200" cy="298132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A50E6C2E-B12F-498B-9F0B-7311C38490D1}"/>
              </a:ext>
            </a:extLst>
          </p:cNvPr>
          <p:cNvSpPr txBox="1"/>
          <p:nvPr/>
        </p:nvSpPr>
        <p:spPr>
          <a:xfrm>
            <a:off x="684135" y="2984270"/>
            <a:ext cx="514187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l-SI" dirty="0"/>
              <a:t>Če železu zmanjšujemo količino ogljika in drugih primesi dobimo </a:t>
            </a:r>
            <a:r>
              <a:rPr lang="sl-SI" b="1" dirty="0"/>
              <a:t>konstrukcijsko jeklo</a:t>
            </a:r>
            <a:r>
              <a:rPr lang="sl-SI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82500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45F8C42B-FD30-43F4-ABA2-D476C6CD98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29298" y="2549236"/>
            <a:ext cx="3726411" cy="1347965"/>
          </a:xfrm>
          <a:custGeom>
            <a:avLst/>
            <a:gdLst>
              <a:gd name="connsiteX0" fmla="*/ 0 w 3726411"/>
              <a:gd name="connsiteY0" fmla="*/ 0 h 1347965"/>
              <a:gd name="connsiteX1" fmla="*/ 546540 w 3726411"/>
              <a:gd name="connsiteY1" fmla="*/ 0 h 1347965"/>
              <a:gd name="connsiteX2" fmla="*/ 1242137 w 3726411"/>
              <a:gd name="connsiteY2" fmla="*/ 0 h 1347965"/>
              <a:gd name="connsiteX3" fmla="*/ 1825941 w 3726411"/>
              <a:gd name="connsiteY3" fmla="*/ 0 h 1347965"/>
              <a:gd name="connsiteX4" fmla="*/ 2484274 w 3726411"/>
              <a:gd name="connsiteY4" fmla="*/ 0 h 1347965"/>
              <a:gd name="connsiteX5" fmla="*/ 3105342 w 3726411"/>
              <a:gd name="connsiteY5" fmla="*/ 0 h 1347965"/>
              <a:gd name="connsiteX6" fmla="*/ 3726411 w 3726411"/>
              <a:gd name="connsiteY6" fmla="*/ 0 h 1347965"/>
              <a:gd name="connsiteX7" fmla="*/ 3726411 w 3726411"/>
              <a:gd name="connsiteY7" fmla="*/ 660503 h 1347965"/>
              <a:gd name="connsiteX8" fmla="*/ 3726411 w 3726411"/>
              <a:gd name="connsiteY8" fmla="*/ 1347965 h 1347965"/>
              <a:gd name="connsiteX9" fmla="*/ 3142607 w 3726411"/>
              <a:gd name="connsiteY9" fmla="*/ 1347965 h 1347965"/>
              <a:gd name="connsiteX10" fmla="*/ 2596066 w 3726411"/>
              <a:gd name="connsiteY10" fmla="*/ 1347965 h 1347965"/>
              <a:gd name="connsiteX11" fmla="*/ 1900470 w 3726411"/>
              <a:gd name="connsiteY11" fmla="*/ 1347965 h 1347965"/>
              <a:gd name="connsiteX12" fmla="*/ 1316665 w 3726411"/>
              <a:gd name="connsiteY12" fmla="*/ 1347965 h 1347965"/>
              <a:gd name="connsiteX13" fmla="*/ 695597 w 3726411"/>
              <a:gd name="connsiteY13" fmla="*/ 1347965 h 1347965"/>
              <a:gd name="connsiteX14" fmla="*/ 0 w 3726411"/>
              <a:gd name="connsiteY14" fmla="*/ 1347965 h 1347965"/>
              <a:gd name="connsiteX15" fmla="*/ 0 w 3726411"/>
              <a:gd name="connsiteY15" fmla="*/ 673983 h 1347965"/>
              <a:gd name="connsiteX16" fmla="*/ 0 w 3726411"/>
              <a:gd name="connsiteY16" fmla="*/ 0 h 13479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3726411" h="1347965" fill="none" extrusionOk="0">
                <a:moveTo>
                  <a:pt x="0" y="0"/>
                </a:moveTo>
                <a:cubicBezTo>
                  <a:pt x="116173" y="-776"/>
                  <a:pt x="368200" y="-24024"/>
                  <a:pt x="546540" y="0"/>
                </a:cubicBezTo>
                <a:cubicBezTo>
                  <a:pt x="724880" y="24024"/>
                  <a:pt x="1099684" y="21700"/>
                  <a:pt x="1242137" y="0"/>
                </a:cubicBezTo>
                <a:cubicBezTo>
                  <a:pt x="1384590" y="-21700"/>
                  <a:pt x="1672069" y="-22387"/>
                  <a:pt x="1825941" y="0"/>
                </a:cubicBezTo>
                <a:cubicBezTo>
                  <a:pt x="1979813" y="22387"/>
                  <a:pt x="2161178" y="9611"/>
                  <a:pt x="2484274" y="0"/>
                </a:cubicBezTo>
                <a:cubicBezTo>
                  <a:pt x="2807370" y="-9611"/>
                  <a:pt x="2903617" y="11024"/>
                  <a:pt x="3105342" y="0"/>
                </a:cubicBezTo>
                <a:cubicBezTo>
                  <a:pt x="3307067" y="-11024"/>
                  <a:pt x="3530931" y="14393"/>
                  <a:pt x="3726411" y="0"/>
                </a:cubicBezTo>
                <a:cubicBezTo>
                  <a:pt x="3713337" y="179683"/>
                  <a:pt x="3730418" y="495687"/>
                  <a:pt x="3726411" y="660503"/>
                </a:cubicBezTo>
                <a:cubicBezTo>
                  <a:pt x="3722404" y="825319"/>
                  <a:pt x="3723864" y="1124407"/>
                  <a:pt x="3726411" y="1347965"/>
                </a:cubicBezTo>
                <a:cubicBezTo>
                  <a:pt x="3557671" y="1325589"/>
                  <a:pt x="3377145" y="1355122"/>
                  <a:pt x="3142607" y="1347965"/>
                </a:cubicBezTo>
                <a:cubicBezTo>
                  <a:pt x="2908069" y="1340808"/>
                  <a:pt x="2848228" y="1356116"/>
                  <a:pt x="2596066" y="1347965"/>
                </a:cubicBezTo>
                <a:cubicBezTo>
                  <a:pt x="2343904" y="1339814"/>
                  <a:pt x="2110050" y="1373173"/>
                  <a:pt x="1900470" y="1347965"/>
                </a:cubicBezTo>
                <a:cubicBezTo>
                  <a:pt x="1690890" y="1322757"/>
                  <a:pt x="1589283" y="1336207"/>
                  <a:pt x="1316665" y="1347965"/>
                </a:cubicBezTo>
                <a:cubicBezTo>
                  <a:pt x="1044048" y="1359723"/>
                  <a:pt x="903968" y="1373221"/>
                  <a:pt x="695597" y="1347965"/>
                </a:cubicBezTo>
                <a:cubicBezTo>
                  <a:pt x="487226" y="1322709"/>
                  <a:pt x="166205" y="1351375"/>
                  <a:pt x="0" y="1347965"/>
                </a:cubicBezTo>
                <a:cubicBezTo>
                  <a:pt x="-17594" y="1050859"/>
                  <a:pt x="-30576" y="980003"/>
                  <a:pt x="0" y="673983"/>
                </a:cubicBezTo>
                <a:cubicBezTo>
                  <a:pt x="30576" y="367963"/>
                  <a:pt x="-10446" y="176275"/>
                  <a:pt x="0" y="0"/>
                </a:cubicBezTo>
                <a:close/>
              </a:path>
              <a:path w="3726411" h="1347965" stroke="0" extrusionOk="0">
                <a:moveTo>
                  <a:pt x="0" y="0"/>
                </a:moveTo>
                <a:cubicBezTo>
                  <a:pt x="208469" y="-24430"/>
                  <a:pt x="324057" y="-20395"/>
                  <a:pt x="621069" y="0"/>
                </a:cubicBezTo>
                <a:cubicBezTo>
                  <a:pt x="918081" y="20395"/>
                  <a:pt x="975272" y="27398"/>
                  <a:pt x="1242137" y="0"/>
                </a:cubicBezTo>
                <a:cubicBezTo>
                  <a:pt x="1509002" y="-27398"/>
                  <a:pt x="1624069" y="26157"/>
                  <a:pt x="1900470" y="0"/>
                </a:cubicBezTo>
                <a:cubicBezTo>
                  <a:pt x="2176871" y="-26157"/>
                  <a:pt x="2265685" y="-31122"/>
                  <a:pt x="2558802" y="0"/>
                </a:cubicBezTo>
                <a:cubicBezTo>
                  <a:pt x="2851919" y="31122"/>
                  <a:pt x="3006029" y="-19141"/>
                  <a:pt x="3142607" y="0"/>
                </a:cubicBezTo>
                <a:cubicBezTo>
                  <a:pt x="3279185" y="19141"/>
                  <a:pt x="3464104" y="-3273"/>
                  <a:pt x="3726411" y="0"/>
                </a:cubicBezTo>
                <a:cubicBezTo>
                  <a:pt x="3727861" y="157000"/>
                  <a:pt x="3735942" y="411368"/>
                  <a:pt x="3726411" y="633544"/>
                </a:cubicBezTo>
                <a:cubicBezTo>
                  <a:pt x="3716880" y="855720"/>
                  <a:pt x="3748071" y="1089799"/>
                  <a:pt x="3726411" y="1347965"/>
                </a:cubicBezTo>
                <a:cubicBezTo>
                  <a:pt x="3511225" y="1375723"/>
                  <a:pt x="3320042" y="1341787"/>
                  <a:pt x="3068078" y="1347965"/>
                </a:cubicBezTo>
                <a:cubicBezTo>
                  <a:pt x="2816114" y="1354143"/>
                  <a:pt x="2692737" y="1358202"/>
                  <a:pt x="2409746" y="1347965"/>
                </a:cubicBezTo>
                <a:cubicBezTo>
                  <a:pt x="2126755" y="1337728"/>
                  <a:pt x="1964491" y="1314104"/>
                  <a:pt x="1714149" y="1347965"/>
                </a:cubicBezTo>
                <a:cubicBezTo>
                  <a:pt x="1463807" y="1381826"/>
                  <a:pt x="1372283" y="1360226"/>
                  <a:pt x="1167609" y="1347965"/>
                </a:cubicBezTo>
                <a:cubicBezTo>
                  <a:pt x="962935" y="1335704"/>
                  <a:pt x="675514" y="1377538"/>
                  <a:pt x="546540" y="1347965"/>
                </a:cubicBezTo>
                <a:cubicBezTo>
                  <a:pt x="417566" y="1318392"/>
                  <a:pt x="212381" y="1343081"/>
                  <a:pt x="0" y="1347965"/>
                </a:cubicBezTo>
                <a:cubicBezTo>
                  <a:pt x="-9445" y="1060725"/>
                  <a:pt x="10628" y="844380"/>
                  <a:pt x="0" y="673983"/>
                </a:cubicBezTo>
                <a:cubicBezTo>
                  <a:pt x="-10628" y="503586"/>
                  <a:pt x="-31861" y="320925"/>
                  <a:pt x="0" y="0"/>
                </a:cubicBezTo>
                <a:close/>
              </a:path>
            </a:pathLst>
          </a:custGeom>
          <a:solidFill>
            <a:srgbClr val="FFC000"/>
          </a:solidFill>
          <a:ln>
            <a:solidFill>
              <a:srgbClr val="002060"/>
            </a:solidFill>
            <a:extLst>
              <a:ext uri="{C807C97D-BFC1-408E-A445-0C87EB9F89A2}">
                <ask:lineSketchStyleProps xmlns:ask="http://schemas.microsoft.com/office/drawing/2018/sketchyshapes" sd="554543328">
                  <ask:type>
                    <ask:lineSketchFreehand/>
                  </ask:type>
                </ask:lineSketchStyleProps>
              </a:ext>
            </a:extLst>
          </a:ln>
        </p:spPr>
        <p:txBody>
          <a:bodyPr>
            <a:normAutofit/>
          </a:bodyPr>
          <a:lstStyle/>
          <a:p>
            <a:pPr algn="ctr"/>
            <a:r>
              <a:rPr lang="sl-SI" sz="4200" b="1" dirty="0">
                <a:solidFill>
                  <a:schemeClr val="tx1"/>
                </a:solidFill>
                <a:cs typeface="Arial" panose="020B0604020202020204" pitchFamily="34" charset="0"/>
              </a:rPr>
              <a:t>LASTNOSTI </a:t>
            </a:r>
            <a:br>
              <a:rPr lang="sl-SI" sz="4200" b="1" dirty="0">
                <a:solidFill>
                  <a:schemeClr val="tx1"/>
                </a:solidFill>
                <a:cs typeface="Arial" panose="020B0604020202020204" pitchFamily="34" charset="0"/>
              </a:rPr>
            </a:br>
            <a:r>
              <a:rPr lang="sl-SI" sz="4200" b="1" dirty="0">
                <a:solidFill>
                  <a:schemeClr val="tx1"/>
                </a:solidFill>
                <a:cs typeface="Arial" panose="020B0604020202020204" pitchFamily="34" charset="0"/>
              </a:rPr>
              <a:t>KOVIN</a:t>
            </a:r>
            <a:endParaRPr lang="sl-SI" sz="4200" dirty="0">
              <a:solidFill>
                <a:schemeClr val="tx1"/>
              </a:solidFill>
              <a:cs typeface="Arial" panose="020B0604020202020204" pitchFamily="34" charset="0"/>
            </a:endParaRPr>
          </a:p>
        </p:txBody>
      </p:sp>
      <p:sp>
        <p:nvSpPr>
          <p:cNvPr id="5" name="Pravokotnik 4">
            <a:extLst>
              <a:ext uri="{FF2B5EF4-FFF2-40B4-BE49-F238E27FC236}">
                <a16:creationId xmlns:a16="http://schemas.microsoft.com/office/drawing/2014/main" id="{0BE64473-24CA-4240-9B43-5BA0745BCF04}"/>
              </a:ext>
            </a:extLst>
          </p:cNvPr>
          <p:cNvSpPr/>
          <p:nvPr/>
        </p:nvSpPr>
        <p:spPr>
          <a:xfrm>
            <a:off x="8320346" y="389342"/>
            <a:ext cx="2153690" cy="720080"/>
          </a:xfrm>
          <a:custGeom>
            <a:avLst/>
            <a:gdLst>
              <a:gd name="connsiteX0" fmla="*/ 0 w 2153690"/>
              <a:gd name="connsiteY0" fmla="*/ 0 h 720080"/>
              <a:gd name="connsiteX1" fmla="*/ 581496 w 2153690"/>
              <a:gd name="connsiteY1" fmla="*/ 0 h 720080"/>
              <a:gd name="connsiteX2" fmla="*/ 1055308 w 2153690"/>
              <a:gd name="connsiteY2" fmla="*/ 0 h 720080"/>
              <a:gd name="connsiteX3" fmla="*/ 1636804 w 2153690"/>
              <a:gd name="connsiteY3" fmla="*/ 0 h 720080"/>
              <a:gd name="connsiteX4" fmla="*/ 2153690 w 2153690"/>
              <a:gd name="connsiteY4" fmla="*/ 0 h 720080"/>
              <a:gd name="connsiteX5" fmla="*/ 2153690 w 2153690"/>
              <a:gd name="connsiteY5" fmla="*/ 360040 h 720080"/>
              <a:gd name="connsiteX6" fmla="*/ 2153690 w 2153690"/>
              <a:gd name="connsiteY6" fmla="*/ 720080 h 720080"/>
              <a:gd name="connsiteX7" fmla="*/ 1572194 w 2153690"/>
              <a:gd name="connsiteY7" fmla="*/ 720080 h 720080"/>
              <a:gd name="connsiteX8" fmla="*/ 1033771 w 2153690"/>
              <a:gd name="connsiteY8" fmla="*/ 720080 h 720080"/>
              <a:gd name="connsiteX9" fmla="*/ 473812 w 2153690"/>
              <a:gd name="connsiteY9" fmla="*/ 720080 h 720080"/>
              <a:gd name="connsiteX10" fmla="*/ 0 w 2153690"/>
              <a:gd name="connsiteY10" fmla="*/ 720080 h 720080"/>
              <a:gd name="connsiteX11" fmla="*/ 0 w 2153690"/>
              <a:gd name="connsiteY11" fmla="*/ 381642 h 720080"/>
              <a:gd name="connsiteX12" fmla="*/ 0 w 2153690"/>
              <a:gd name="connsiteY12" fmla="*/ 0 h 7200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153690" h="720080" fill="none" extrusionOk="0">
                <a:moveTo>
                  <a:pt x="0" y="0"/>
                </a:moveTo>
                <a:cubicBezTo>
                  <a:pt x="132330" y="15047"/>
                  <a:pt x="463894" y="-813"/>
                  <a:pt x="581496" y="0"/>
                </a:cubicBezTo>
                <a:cubicBezTo>
                  <a:pt x="699098" y="813"/>
                  <a:pt x="850738" y="8452"/>
                  <a:pt x="1055308" y="0"/>
                </a:cubicBezTo>
                <a:cubicBezTo>
                  <a:pt x="1259878" y="-8452"/>
                  <a:pt x="1450683" y="3264"/>
                  <a:pt x="1636804" y="0"/>
                </a:cubicBezTo>
                <a:cubicBezTo>
                  <a:pt x="1822925" y="-3264"/>
                  <a:pt x="1967400" y="17329"/>
                  <a:pt x="2153690" y="0"/>
                </a:cubicBezTo>
                <a:cubicBezTo>
                  <a:pt x="2141633" y="164635"/>
                  <a:pt x="2158331" y="202495"/>
                  <a:pt x="2153690" y="360040"/>
                </a:cubicBezTo>
                <a:cubicBezTo>
                  <a:pt x="2149049" y="517585"/>
                  <a:pt x="2148327" y="643304"/>
                  <a:pt x="2153690" y="720080"/>
                </a:cubicBezTo>
                <a:cubicBezTo>
                  <a:pt x="1865787" y="694629"/>
                  <a:pt x="1772675" y="705024"/>
                  <a:pt x="1572194" y="720080"/>
                </a:cubicBezTo>
                <a:cubicBezTo>
                  <a:pt x="1371713" y="735136"/>
                  <a:pt x="1158080" y="729455"/>
                  <a:pt x="1033771" y="720080"/>
                </a:cubicBezTo>
                <a:cubicBezTo>
                  <a:pt x="909462" y="710705"/>
                  <a:pt x="699996" y="732990"/>
                  <a:pt x="473812" y="720080"/>
                </a:cubicBezTo>
                <a:cubicBezTo>
                  <a:pt x="247628" y="707170"/>
                  <a:pt x="129800" y="704566"/>
                  <a:pt x="0" y="720080"/>
                </a:cubicBezTo>
                <a:cubicBezTo>
                  <a:pt x="-6021" y="553315"/>
                  <a:pt x="-12866" y="511461"/>
                  <a:pt x="0" y="381642"/>
                </a:cubicBezTo>
                <a:cubicBezTo>
                  <a:pt x="12866" y="251823"/>
                  <a:pt x="14129" y="151907"/>
                  <a:pt x="0" y="0"/>
                </a:cubicBezTo>
                <a:close/>
              </a:path>
              <a:path w="2153690" h="720080" stroke="0" extrusionOk="0">
                <a:moveTo>
                  <a:pt x="0" y="0"/>
                </a:moveTo>
                <a:cubicBezTo>
                  <a:pt x="220147" y="-12560"/>
                  <a:pt x="408636" y="-2933"/>
                  <a:pt x="538423" y="0"/>
                </a:cubicBezTo>
                <a:cubicBezTo>
                  <a:pt x="668210" y="2933"/>
                  <a:pt x="895177" y="2470"/>
                  <a:pt x="1076845" y="0"/>
                </a:cubicBezTo>
                <a:cubicBezTo>
                  <a:pt x="1258513" y="-2470"/>
                  <a:pt x="1407946" y="-22987"/>
                  <a:pt x="1572194" y="0"/>
                </a:cubicBezTo>
                <a:cubicBezTo>
                  <a:pt x="1736442" y="22987"/>
                  <a:pt x="1913971" y="24587"/>
                  <a:pt x="2153690" y="0"/>
                </a:cubicBezTo>
                <a:cubicBezTo>
                  <a:pt x="2168626" y="137254"/>
                  <a:pt x="2164443" y="232952"/>
                  <a:pt x="2153690" y="374442"/>
                </a:cubicBezTo>
                <a:cubicBezTo>
                  <a:pt x="2142937" y="515932"/>
                  <a:pt x="2147351" y="638999"/>
                  <a:pt x="2153690" y="720080"/>
                </a:cubicBezTo>
                <a:cubicBezTo>
                  <a:pt x="1895639" y="711757"/>
                  <a:pt x="1866510" y="720597"/>
                  <a:pt x="1593731" y="720080"/>
                </a:cubicBezTo>
                <a:cubicBezTo>
                  <a:pt x="1320952" y="719563"/>
                  <a:pt x="1331209" y="699926"/>
                  <a:pt x="1076845" y="720080"/>
                </a:cubicBezTo>
                <a:cubicBezTo>
                  <a:pt x="822481" y="740234"/>
                  <a:pt x="795753" y="740524"/>
                  <a:pt x="559959" y="720080"/>
                </a:cubicBezTo>
                <a:cubicBezTo>
                  <a:pt x="324165" y="699636"/>
                  <a:pt x="145556" y="716636"/>
                  <a:pt x="0" y="720080"/>
                </a:cubicBezTo>
                <a:cubicBezTo>
                  <a:pt x="14705" y="584999"/>
                  <a:pt x="14826" y="470267"/>
                  <a:pt x="0" y="367241"/>
                </a:cubicBezTo>
                <a:cubicBezTo>
                  <a:pt x="-14826" y="264215"/>
                  <a:pt x="13603" y="148899"/>
                  <a:pt x="0" y="0"/>
                </a:cubicBezTo>
                <a:close/>
              </a:path>
            </a:pathLst>
          </a:custGeom>
          <a:solidFill>
            <a:srgbClr val="00B050"/>
          </a:solidFill>
          <a:ln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337647424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2400" b="1" dirty="0">
                <a:solidFill>
                  <a:schemeClr val="tx1"/>
                </a:solidFill>
                <a:latin typeface="+mj-lt"/>
              </a:rPr>
              <a:t>FIZIKALNE</a:t>
            </a:r>
          </a:p>
        </p:txBody>
      </p:sp>
      <p:sp>
        <p:nvSpPr>
          <p:cNvPr id="7" name="Pravokotnik 4">
            <a:extLst>
              <a:ext uri="{FF2B5EF4-FFF2-40B4-BE49-F238E27FC236}">
                <a16:creationId xmlns:a16="http://schemas.microsoft.com/office/drawing/2014/main" id="{8BD35359-D218-4289-B1A3-1A8D35DC6725}"/>
              </a:ext>
            </a:extLst>
          </p:cNvPr>
          <p:cNvSpPr/>
          <p:nvPr/>
        </p:nvSpPr>
        <p:spPr>
          <a:xfrm>
            <a:off x="4561878" y="4475963"/>
            <a:ext cx="2016224" cy="720080"/>
          </a:xfrm>
          <a:custGeom>
            <a:avLst/>
            <a:gdLst>
              <a:gd name="connsiteX0" fmla="*/ 0 w 2016224"/>
              <a:gd name="connsiteY0" fmla="*/ 0 h 720080"/>
              <a:gd name="connsiteX1" fmla="*/ 611588 w 2016224"/>
              <a:gd name="connsiteY1" fmla="*/ 0 h 720080"/>
              <a:gd name="connsiteX2" fmla="*/ 1223176 w 2016224"/>
              <a:gd name="connsiteY2" fmla="*/ 0 h 720080"/>
              <a:gd name="connsiteX3" fmla="*/ 2016224 w 2016224"/>
              <a:gd name="connsiteY3" fmla="*/ 0 h 720080"/>
              <a:gd name="connsiteX4" fmla="*/ 2016224 w 2016224"/>
              <a:gd name="connsiteY4" fmla="*/ 338438 h 720080"/>
              <a:gd name="connsiteX5" fmla="*/ 2016224 w 2016224"/>
              <a:gd name="connsiteY5" fmla="*/ 720080 h 720080"/>
              <a:gd name="connsiteX6" fmla="*/ 1303825 w 2016224"/>
              <a:gd name="connsiteY6" fmla="*/ 720080 h 720080"/>
              <a:gd name="connsiteX7" fmla="*/ 672075 w 2016224"/>
              <a:gd name="connsiteY7" fmla="*/ 720080 h 720080"/>
              <a:gd name="connsiteX8" fmla="*/ 0 w 2016224"/>
              <a:gd name="connsiteY8" fmla="*/ 720080 h 720080"/>
              <a:gd name="connsiteX9" fmla="*/ 0 w 2016224"/>
              <a:gd name="connsiteY9" fmla="*/ 360040 h 720080"/>
              <a:gd name="connsiteX10" fmla="*/ 0 w 2016224"/>
              <a:gd name="connsiteY10" fmla="*/ 0 h 7200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016224" h="720080" fill="none" extrusionOk="0">
                <a:moveTo>
                  <a:pt x="0" y="0"/>
                </a:moveTo>
                <a:cubicBezTo>
                  <a:pt x="210977" y="25323"/>
                  <a:pt x="401425" y="-8672"/>
                  <a:pt x="611588" y="0"/>
                </a:cubicBezTo>
                <a:cubicBezTo>
                  <a:pt x="821751" y="8672"/>
                  <a:pt x="1054856" y="16707"/>
                  <a:pt x="1223176" y="0"/>
                </a:cubicBezTo>
                <a:cubicBezTo>
                  <a:pt x="1391496" y="-16707"/>
                  <a:pt x="1829804" y="-6369"/>
                  <a:pt x="2016224" y="0"/>
                </a:cubicBezTo>
                <a:cubicBezTo>
                  <a:pt x="2014494" y="94491"/>
                  <a:pt x="2030805" y="266018"/>
                  <a:pt x="2016224" y="338438"/>
                </a:cubicBezTo>
                <a:cubicBezTo>
                  <a:pt x="2001643" y="410858"/>
                  <a:pt x="2016034" y="611223"/>
                  <a:pt x="2016224" y="720080"/>
                </a:cubicBezTo>
                <a:cubicBezTo>
                  <a:pt x="1693316" y="753630"/>
                  <a:pt x="1597835" y="724014"/>
                  <a:pt x="1303825" y="720080"/>
                </a:cubicBezTo>
                <a:cubicBezTo>
                  <a:pt x="1009815" y="716146"/>
                  <a:pt x="983690" y="703323"/>
                  <a:pt x="672075" y="720080"/>
                </a:cubicBezTo>
                <a:cubicBezTo>
                  <a:pt x="360460" y="736838"/>
                  <a:pt x="147870" y="740436"/>
                  <a:pt x="0" y="720080"/>
                </a:cubicBezTo>
                <a:cubicBezTo>
                  <a:pt x="13975" y="565349"/>
                  <a:pt x="14215" y="459295"/>
                  <a:pt x="0" y="360040"/>
                </a:cubicBezTo>
                <a:cubicBezTo>
                  <a:pt x="-14215" y="260785"/>
                  <a:pt x="1544" y="132749"/>
                  <a:pt x="0" y="0"/>
                </a:cubicBezTo>
                <a:close/>
              </a:path>
              <a:path w="2016224" h="720080" stroke="0" extrusionOk="0">
                <a:moveTo>
                  <a:pt x="0" y="0"/>
                </a:moveTo>
                <a:cubicBezTo>
                  <a:pt x="154017" y="26036"/>
                  <a:pt x="447834" y="-31395"/>
                  <a:pt x="672075" y="0"/>
                </a:cubicBezTo>
                <a:cubicBezTo>
                  <a:pt x="896317" y="31395"/>
                  <a:pt x="1033015" y="11104"/>
                  <a:pt x="1344149" y="0"/>
                </a:cubicBezTo>
                <a:cubicBezTo>
                  <a:pt x="1655283" y="-11104"/>
                  <a:pt x="1681704" y="-2536"/>
                  <a:pt x="2016224" y="0"/>
                </a:cubicBezTo>
                <a:cubicBezTo>
                  <a:pt x="2011261" y="130015"/>
                  <a:pt x="2031188" y="219650"/>
                  <a:pt x="2016224" y="374442"/>
                </a:cubicBezTo>
                <a:cubicBezTo>
                  <a:pt x="2001260" y="529234"/>
                  <a:pt x="2020433" y="575932"/>
                  <a:pt x="2016224" y="720080"/>
                </a:cubicBezTo>
                <a:cubicBezTo>
                  <a:pt x="1745587" y="703079"/>
                  <a:pt x="1584387" y="711453"/>
                  <a:pt x="1384474" y="720080"/>
                </a:cubicBezTo>
                <a:cubicBezTo>
                  <a:pt x="1184561" y="728708"/>
                  <a:pt x="1013295" y="745916"/>
                  <a:pt x="672075" y="720080"/>
                </a:cubicBezTo>
                <a:cubicBezTo>
                  <a:pt x="330855" y="694244"/>
                  <a:pt x="179828" y="704366"/>
                  <a:pt x="0" y="720080"/>
                </a:cubicBezTo>
                <a:cubicBezTo>
                  <a:pt x="15417" y="609686"/>
                  <a:pt x="-5745" y="500287"/>
                  <a:pt x="0" y="367241"/>
                </a:cubicBezTo>
                <a:cubicBezTo>
                  <a:pt x="5745" y="234195"/>
                  <a:pt x="-4474" y="110063"/>
                  <a:pt x="0" y="0"/>
                </a:cubicBez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337647424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2400" b="1" dirty="0">
                <a:solidFill>
                  <a:schemeClr val="tx1"/>
                </a:solidFill>
                <a:latin typeface="+mj-lt"/>
              </a:rPr>
              <a:t>KEMIJSKE</a:t>
            </a:r>
          </a:p>
        </p:txBody>
      </p:sp>
      <p:sp>
        <p:nvSpPr>
          <p:cNvPr id="9" name="Zaobljen pravokotni oblaček 3">
            <a:extLst>
              <a:ext uri="{FF2B5EF4-FFF2-40B4-BE49-F238E27FC236}">
                <a16:creationId xmlns:a16="http://schemas.microsoft.com/office/drawing/2014/main" id="{EA0DAF83-A1F3-4DDA-AD06-2075F78F8206}"/>
              </a:ext>
            </a:extLst>
          </p:cNvPr>
          <p:cNvSpPr/>
          <p:nvPr/>
        </p:nvSpPr>
        <p:spPr>
          <a:xfrm>
            <a:off x="10972098" y="146111"/>
            <a:ext cx="1219902" cy="648072"/>
          </a:xfrm>
          <a:prstGeom prst="wedgeRoundRectCallout">
            <a:avLst>
              <a:gd name="adj1" fmla="val 51181"/>
              <a:gd name="adj2" fmla="val -76458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/>
              <a:t>Prepiši.</a:t>
            </a:r>
          </a:p>
        </p:txBody>
      </p:sp>
      <p:sp>
        <p:nvSpPr>
          <p:cNvPr id="14" name="Pravokotnik 4">
            <a:extLst>
              <a:ext uri="{FF2B5EF4-FFF2-40B4-BE49-F238E27FC236}">
                <a16:creationId xmlns:a16="http://schemas.microsoft.com/office/drawing/2014/main" id="{BF836125-4A27-4A0C-A6DA-AB9353810829}"/>
              </a:ext>
            </a:extLst>
          </p:cNvPr>
          <p:cNvSpPr/>
          <p:nvPr/>
        </p:nvSpPr>
        <p:spPr>
          <a:xfrm>
            <a:off x="1475584" y="546227"/>
            <a:ext cx="2016224" cy="720080"/>
          </a:xfrm>
          <a:custGeom>
            <a:avLst/>
            <a:gdLst>
              <a:gd name="connsiteX0" fmla="*/ 0 w 2016224"/>
              <a:gd name="connsiteY0" fmla="*/ 0 h 720080"/>
              <a:gd name="connsiteX1" fmla="*/ 611588 w 2016224"/>
              <a:gd name="connsiteY1" fmla="*/ 0 h 720080"/>
              <a:gd name="connsiteX2" fmla="*/ 1223176 w 2016224"/>
              <a:gd name="connsiteY2" fmla="*/ 0 h 720080"/>
              <a:gd name="connsiteX3" fmla="*/ 2016224 w 2016224"/>
              <a:gd name="connsiteY3" fmla="*/ 0 h 720080"/>
              <a:gd name="connsiteX4" fmla="*/ 2016224 w 2016224"/>
              <a:gd name="connsiteY4" fmla="*/ 338438 h 720080"/>
              <a:gd name="connsiteX5" fmla="*/ 2016224 w 2016224"/>
              <a:gd name="connsiteY5" fmla="*/ 720080 h 720080"/>
              <a:gd name="connsiteX6" fmla="*/ 1303825 w 2016224"/>
              <a:gd name="connsiteY6" fmla="*/ 720080 h 720080"/>
              <a:gd name="connsiteX7" fmla="*/ 672075 w 2016224"/>
              <a:gd name="connsiteY7" fmla="*/ 720080 h 720080"/>
              <a:gd name="connsiteX8" fmla="*/ 0 w 2016224"/>
              <a:gd name="connsiteY8" fmla="*/ 720080 h 720080"/>
              <a:gd name="connsiteX9" fmla="*/ 0 w 2016224"/>
              <a:gd name="connsiteY9" fmla="*/ 360040 h 720080"/>
              <a:gd name="connsiteX10" fmla="*/ 0 w 2016224"/>
              <a:gd name="connsiteY10" fmla="*/ 0 h 7200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016224" h="720080" fill="none" extrusionOk="0">
                <a:moveTo>
                  <a:pt x="0" y="0"/>
                </a:moveTo>
                <a:cubicBezTo>
                  <a:pt x="210977" y="25323"/>
                  <a:pt x="401425" y="-8672"/>
                  <a:pt x="611588" y="0"/>
                </a:cubicBezTo>
                <a:cubicBezTo>
                  <a:pt x="821751" y="8672"/>
                  <a:pt x="1054856" y="16707"/>
                  <a:pt x="1223176" y="0"/>
                </a:cubicBezTo>
                <a:cubicBezTo>
                  <a:pt x="1391496" y="-16707"/>
                  <a:pt x="1829804" y="-6369"/>
                  <a:pt x="2016224" y="0"/>
                </a:cubicBezTo>
                <a:cubicBezTo>
                  <a:pt x="2014494" y="94491"/>
                  <a:pt x="2030805" y="266018"/>
                  <a:pt x="2016224" y="338438"/>
                </a:cubicBezTo>
                <a:cubicBezTo>
                  <a:pt x="2001643" y="410858"/>
                  <a:pt x="2016034" y="611223"/>
                  <a:pt x="2016224" y="720080"/>
                </a:cubicBezTo>
                <a:cubicBezTo>
                  <a:pt x="1693316" y="753630"/>
                  <a:pt x="1597835" y="724014"/>
                  <a:pt x="1303825" y="720080"/>
                </a:cubicBezTo>
                <a:cubicBezTo>
                  <a:pt x="1009815" y="716146"/>
                  <a:pt x="983690" y="703323"/>
                  <a:pt x="672075" y="720080"/>
                </a:cubicBezTo>
                <a:cubicBezTo>
                  <a:pt x="360460" y="736838"/>
                  <a:pt x="147870" y="740436"/>
                  <a:pt x="0" y="720080"/>
                </a:cubicBezTo>
                <a:cubicBezTo>
                  <a:pt x="13975" y="565349"/>
                  <a:pt x="14215" y="459295"/>
                  <a:pt x="0" y="360040"/>
                </a:cubicBezTo>
                <a:cubicBezTo>
                  <a:pt x="-14215" y="260785"/>
                  <a:pt x="1544" y="132749"/>
                  <a:pt x="0" y="0"/>
                </a:cubicBezTo>
                <a:close/>
              </a:path>
              <a:path w="2016224" h="720080" stroke="0" extrusionOk="0">
                <a:moveTo>
                  <a:pt x="0" y="0"/>
                </a:moveTo>
                <a:cubicBezTo>
                  <a:pt x="154017" y="26036"/>
                  <a:pt x="447834" y="-31395"/>
                  <a:pt x="672075" y="0"/>
                </a:cubicBezTo>
                <a:cubicBezTo>
                  <a:pt x="896317" y="31395"/>
                  <a:pt x="1033015" y="11104"/>
                  <a:pt x="1344149" y="0"/>
                </a:cubicBezTo>
                <a:cubicBezTo>
                  <a:pt x="1655283" y="-11104"/>
                  <a:pt x="1681704" y="-2536"/>
                  <a:pt x="2016224" y="0"/>
                </a:cubicBezTo>
                <a:cubicBezTo>
                  <a:pt x="2011261" y="130015"/>
                  <a:pt x="2031188" y="219650"/>
                  <a:pt x="2016224" y="374442"/>
                </a:cubicBezTo>
                <a:cubicBezTo>
                  <a:pt x="2001260" y="529234"/>
                  <a:pt x="2020433" y="575932"/>
                  <a:pt x="2016224" y="720080"/>
                </a:cubicBezTo>
                <a:cubicBezTo>
                  <a:pt x="1745587" y="703079"/>
                  <a:pt x="1584387" y="711453"/>
                  <a:pt x="1384474" y="720080"/>
                </a:cubicBezTo>
                <a:cubicBezTo>
                  <a:pt x="1184561" y="728708"/>
                  <a:pt x="1013295" y="745916"/>
                  <a:pt x="672075" y="720080"/>
                </a:cubicBezTo>
                <a:cubicBezTo>
                  <a:pt x="330855" y="694244"/>
                  <a:pt x="179828" y="704366"/>
                  <a:pt x="0" y="720080"/>
                </a:cubicBezTo>
                <a:cubicBezTo>
                  <a:pt x="15417" y="609686"/>
                  <a:pt x="-5745" y="500287"/>
                  <a:pt x="0" y="367241"/>
                </a:cubicBezTo>
                <a:cubicBezTo>
                  <a:pt x="5745" y="234195"/>
                  <a:pt x="-4474" y="110063"/>
                  <a:pt x="0" y="0"/>
                </a:cubicBezTo>
                <a:close/>
              </a:path>
            </a:pathLst>
          </a:custGeom>
          <a:solidFill>
            <a:srgbClr val="00B0F0"/>
          </a:solidFill>
          <a:ln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337647424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2400" b="1" dirty="0">
                <a:solidFill>
                  <a:schemeClr val="tx1"/>
                </a:solidFill>
                <a:latin typeface="+mj-lt"/>
              </a:rPr>
              <a:t>MEHANSKE</a:t>
            </a:r>
          </a:p>
        </p:txBody>
      </p:sp>
      <p:sp>
        <p:nvSpPr>
          <p:cNvPr id="15" name="Pravokotnik 4">
            <a:extLst>
              <a:ext uri="{FF2B5EF4-FFF2-40B4-BE49-F238E27FC236}">
                <a16:creationId xmlns:a16="http://schemas.microsoft.com/office/drawing/2014/main" id="{7532FC01-C410-4E5C-8EE5-CCE2FEB146F9}"/>
              </a:ext>
            </a:extLst>
          </p:cNvPr>
          <p:cNvSpPr/>
          <p:nvPr/>
        </p:nvSpPr>
        <p:spPr>
          <a:xfrm>
            <a:off x="8210664" y="4247821"/>
            <a:ext cx="2457335" cy="720080"/>
          </a:xfrm>
          <a:custGeom>
            <a:avLst/>
            <a:gdLst>
              <a:gd name="connsiteX0" fmla="*/ 0 w 2457335"/>
              <a:gd name="connsiteY0" fmla="*/ 0 h 720080"/>
              <a:gd name="connsiteX1" fmla="*/ 663480 w 2457335"/>
              <a:gd name="connsiteY1" fmla="*/ 0 h 720080"/>
              <a:gd name="connsiteX2" fmla="*/ 1204094 w 2457335"/>
              <a:gd name="connsiteY2" fmla="*/ 0 h 720080"/>
              <a:gd name="connsiteX3" fmla="*/ 1867575 w 2457335"/>
              <a:gd name="connsiteY3" fmla="*/ 0 h 720080"/>
              <a:gd name="connsiteX4" fmla="*/ 2457335 w 2457335"/>
              <a:gd name="connsiteY4" fmla="*/ 0 h 720080"/>
              <a:gd name="connsiteX5" fmla="*/ 2457335 w 2457335"/>
              <a:gd name="connsiteY5" fmla="*/ 360040 h 720080"/>
              <a:gd name="connsiteX6" fmla="*/ 2457335 w 2457335"/>
              <a:gd name="connsiteY6" fmla="*/ 720080 h 720080"/>
              <a:gd name="connsiteX7" fmla="*/ 1793855 w 2457335"/>
              <a:gd name="connsiteY7" fmla="*/ 720080 h 720080"/>
              <a:gd name="connsiteX8" fmla="*/ 1179521 w 2457335"/>
              <a:gd name="connsiteY8" fmla="*/ 720080 h 720080"/>
              <a:gd name="connsiteX9" fmla="*/ 540614 w 2457335"/>
              <a:gd name="connsiteY9" fmla="*/ 720080 h 720080"/>
              <a:gd name="connsiteX10" fmla="*/ 0 w 2457335"/>
              <a:gd name="connsiteY10" fmla="*/ 720080 h 720080"/>
              <a:gd name="connsiteX11" fmla="*/ 0 w 2457335"/>
              <a:gd name="connsiteY11" fmla="*/ 381642 h 720080"/>
              <a:gd name="connsiteX12" fmla="*/ 0 w 2457335"/>
              <a:gd name="connsiteY12" fmla="*/ 0 h 7200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457335" h="720080" fill="none" extrusionOk="0">
                <a:moveTo>
                  <a:pt x="0" y="0"/>
                </a:moveTo>
                <a:cubicBezTo>
                  <a:pt x="247935" y="-15186"/>
                  <a:pt x="428509" y="8470"/>
                  <a:pt x="663480" y="0"/>
                </a:cubicBezTo>
                <a:cubicBezTo>
                  <a:pt x="898451" y="-8470"/>
                  <a:pt x="1037235" y="13359"/>
                  <a:pt x="1204094" y="0"/>
                </a:cubicBezTo>
                <a:cubicBezTo>
                  <a:pt x="1370953" y="-13359"/>
                  <a:pt x="1651677" y="-32705"/>
                  <a:pt x="1867575" y="0"/>
                </a:cubicBezTo>
                <a:cubicBezTo>
                  <a:pt x="2083473" y="32705"/>
                  <a:pt x="2301408" y="4733"/>
                  <a:pt x="2457335" y="0"/>
                </a:cubicBezTo>
                <a:cubicBezTo>
                  <a:pt x="2445278" y="164635"/>
                  <a:pt x="2461976" y="202495"/>
                  <a:pt x="2457335" y="360040"/>
                </a:cubicBezTo>
                <a:cubicBezTo>
                  <a:pt x="2452694" y="517585"/>
                  <a:pt x="2451972" y="643304"/>
                  <a:pt x="2457335" y="720080"/>
                </a:cubicBezTo>
                <a:cubicBezTo>
                  <a:pt x="2320391" y="712655"/>
                  <a:pt x="2073491" y="701093"/>
                  <a:pt x="1793855" y="720080"/>
                </a:cubicBezTo>
                <a:cubicBezTo>
                  <a:pt x="1514219" y="739067"/>
                  <a:pt x="1365274" y="734917"/>
                  <a:pt x="1179521" y="720080"/>
                </a:cubicBezTo>
                <a:cubicBezTo>
                  <a:pt x="993768" y="705243"/>
                  <a:pt x="844762" y="749841"/>
                  <a:pt x="540614" y="720080"/>
                </a:cubicBezTo>
                <a:cubicBezTo>
                  <a:pt x="236466" y="690319"/>
                  <a:pt x="141156" y="724053"/>
                  <a:pt x="0" y="720080"/>
                </a:cubicBezTo>
                <a:cubicBezTo>
                  <a:pt x="-6021" y="553315"/>
                  <a:pt x="-12866" y="511461"/>
                  <a:pt x="0" y="381642"/>
                </a:cubicBezTo>
                <a:cubicBezTo>
                  <a:pt x="12866" y="251823"/>
                  <a:pt x="14129" y="151907"/>
                  <a:pt x="0" y="0"/>
                </a:cubicBezTo>
                <a:close/>
              </a:path>
              <a:path w="2457335" h="720080" stroke="0" extrusionOk="0">
                <a:moveTo>
                  <a:pt x="0" y="0"/>
                </a:moveTo>
                <a:cubicBezTo>
                  <a:pt x="254262" y="3811"/>
                  <a:pt x="434683" y="29443"/>
                  <a:pt x="614334" y="0"/>
                </a:cubicBezTo>
                <a:cubicBezTo>
                  <a:pt x="793985" y="-29443"/>
                  <a:pt x="972876" y="-5649"/>
                  <a:pt x="1228668" y="0"/>
                </a:cubicBezTo>
                <a:cubicBezTo>
                  <a:pt x="1484460" y="5649"/>
                  <a:pt x="1629328" y="338"/>
                  <a:pt x="1793855" y="0"/>
                </a:cubicBezTo>
                <a:cubicBezTo>
                  <a:pt x="1958382" y="-338"/>
                  <a:pt x="2309736" y="-2562"/>
                  <a:pt x="2457335" y="0"/>
                </a:cubicBezTo>
                <a:cubicBezTo>
                  <a:pt x="2472271" y="137254"/>
                  <a:pt x="2468088" y="232952"/>
                  <a:pt x="2457335" y="374442"/>
                </a:cubicBezTo>
                <a:cubicBezTo>
                  <a:pt x="2446582" y="515932"/>
                  <a:pt x="2450996" y="638999"/>
                  <a:pt x="2457335" y="720080"/>
                </a:cubicBezTo>
                <a:cubicBezTo>
                  <a:pt x="2190641" y="726010"/>
                  <a:pt x="2124396" y="737337"/>
                  <a:pt x="1818428" y="720080"/>
                </a:cubicBezTo>
                <a:cubicBezTo>
                  <a:pt x="1512460" y="702823"/>
                  <a:pt x="1473151" y="699898"/>
                  <a:pt x="1228668" y="720080"/>
                </a:cubicBezTo>
                <a:cubicBezTo>
                  <a:pt x="984185" y="740262"/>
                  <a:pt x="908910" y="707859"/>
                  <a:pt x="638907" y="720080"/>
                </a:cubicBezTo>
                <a:cubicBezTo>
                  <a:pt x="368904" y="732301"/>
                  <a:pt x="257311" y="717214"/>
                  <a:pt x="0" y="720080"/>
                </a:cubicBezTo>
                <a:cubicBezTo>
                  <a:pt x="14705" y="584999"/>
                  <a:pt x="14826" y="470267"/>
                  <a:pt x="0" y="367241"/>
                </a:cubicBezTo>
                <a:cubicBezTo>
                  <a:pt x="-14826" y="264215"/>
                  <a:pt x="13603" y="148899"/>
                  <a:pt x="0" y="0"/>
                </a:cubicBezTo>
                <a:close/>
              </a:path>
            </a:pathLst>
          </a:custGeom>
          <a:solidFill>
            <a:srgbClr val="FFFF00"/>
          </a:solidFill>
          <a:ln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337647424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2400" b="1" dirty="0">
                <a:solidFill>
                  <a:schemeClr val="tx1"/>
                </a:solidFill>
                <a:latin typeface="+mj-lt"/>
              </a:rPr>
              <a:t>TEHNOLOŠKE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D8E5714-6F52-4D07-961E-4FCF0162BF6B}"/>
              </a:ext>
            </a:extLst>
          </p:cNvPr>
          <p:cNvSpPr txBox="1"/>
          <p:nvPr/>
        </p:nvSpPr>
        <p:spPr>
          <a:xfrm>
            <a:off x="8320346" y="1266307"/>
            <a:ext cx="3069002" cy="871585"/>
          </a:xfrm>
          <a:custGeom>
            <a:avLst/>
            <a:gdLst>
              <a:gd name="connsiteX0" fmla="*/ 0 w 3069002"/>
              <a:gd name="connsiteY0" fmla="*/ 0 h 871585"/>
              <a:gd name="connsiteX1" fmla="*/ 675180 w 3069002"/>
              <a:gd name="connsiteY1" fmla="*/ 0 h 871585"/>
              <a:gd name="connsiteX2" fmla="*/ 1196911 w 3069002"/>
              <a:gd name="connsiteY2" fmla="*/ 0 h 871585"/>
              <a:gd name="connsiteX3" fmla="*/ 1780021 w 3069002"/>
              <a:gd name="connsiteY3" fmla="*/ 0 h 871585"/>
              <a:gd name="connsiteX4" fmla="*/ 2455202 w 3069002"/>
              <a:gd name="connsiteY4" fmla="*/ 0 h 871585"/>
              <a:gd name="connsiteX5" fmla="*/ 3069002 w 3069002"/>
              <a:gd name="connsiteY5" fmla="*/ 0 h 871585"/>
              <a:gd name="connsiteX6" fmla="*/ 3069002 w 3069002"/>
              <a:gd name="connsiteY6" fmla="*/ 427077 h 871585"/>
              <a:gd name="connsiteX7" fmla="*/ 3069002 w 3069002"/>
              <a:gd name="connsiteY7" fmla="*/ 871585 h 871585"/>
              <a:gd name="connsiteX8" fmla="*/ 2516582 w 3069002"/>
              <a:gd name="connsiteY8" fmla="*/ 871585 h 871585"/>
              <a:gd name="connsiteX9" fmla="*/ 1841401 w 3069002"/>
              <a:gd name="connsiteY9" fmla="*/ 871585 h 871585"/>
              <a:gd name="connsiteX10" fmla="*/ 1166221 w 3069002"/>
              <a:gd name="connsiteY10" fmla="*/ 871585 h 871585"/>
              <a:gd name="connsiteX11" fmla="*/ 552420 w 3069002"/>
              <a:gd name="connsiteY11" fmla="*/ 871585 h 871585"/>
              <a:gd name="connsiteX12" fmla="*/ 0 w 3069002"/>
              <a:gd name="connsiteY12" fmla="*/ 871585 h 871585"/>
              <a:gd name="connsiteX13" fmla="*/ 0 w 3069002"/>
              <a:gd name="connsiteY13" fmla="*/ 444508 h 871585"/>
              <a:gd name="connsiteX14" fmla="*/ 0 w 3069002"/>
              <a:gd name="connsiteY14" fmla="*/ 0 h 8715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69002" h="871585" extrusionOk="0">
                <a:moveTo>
                  <a:pt x="0" y="0"/>
                </a:moveTo>
                <a:cubicBezTo>
                  <a:pt x="251042" y="-5713"/>
                  <a:pt x="439034" y="28012"/>
                  <a:pt x="675180" y="0"/>
                </a:cubicBezTo>
                <a:cubicBezTo>
                  <a:pt x="911326" y="-28012"/>
                  <a:pt x="995223" y="-16109"/>
                  <a:pt x="1196911" y="0"/>
                </a:cubicBezTo>
                <a:cubicBezTo>
                  <a:pt x="1398599" y="16109"/>
                  <a:pt x="1551604" y="9879"/>
                  <a:pt x="1780021" y="0"/>
                </a:cubicBezTo>
                <a:cubicBezTo>
                  <a:pt x="2008438" y="-9879"/>
                  <a:pt x="2284195" y="8521"/>
                  <a:pt x="2455202" y="0"/>
                </a:cubicBezTo>
                <a:cubicBezTo>
                  <a:pt x="2626209" y="-8521"/>
                  <a:pt x="2785574" y="-26252"/>
                  <a:pt x="3069002" y="0"/>
                </a:cubicBezTo>
                <a:cubicBezTo>
                  <a:pt x="3059768" y="189040"/>
                  <a:pt x="3089488" y="341058"/>
                  <a:pt x="3069002" y="427077"/>
                </a:cubicBezTo>
                <a:cubicBezTo>
                  <a:pt x="3048516" y="513096"/>
                  <a:pt x="3047714" y="739345"/>
                  <a:pt x="3069002" y="871585"/>
                </a:cubicBezTo>
                <a:cubicBezTo>
                  <a:pt x="2826932" y="853664"/>
                  <a:pt x="2702447" y="859464"/>
                  <a:pt x="2516582" y="871585"/>
                </a:cubicBezTo>
                <a:cubicBezTo>
                  <a:pt x="2330717" y="883706"/>
                  <a:pt x="2028031" y="896548"/>
                  <a:pt x="1841401" y="871585"/>
                </a:cubicBezTo>
                <a:cubicBezTo>
                  <a:pt x="1654771" y="846622"/>
                  <a:pt x="1333420" y="858648"/>
                  <a:pt x="1166221" y="871585"/>
                </a:cubicBezTo>
                <a:cubicBezTo>
                  <a:pt x="999022" y="884522"/>
                  <a:pt x="837999" y="884198"/>
                  <a:pt x="552420" y="871585"/>
                </a:cubicBezTo>
                <a:cubicBezTo>
                  <a:pt x="266841" y="858972"/>
                  <a:pt x="181303" y="898234"/>
                  <a:pt x="0" y="871585"/>
                </a:cubicBezTo>
                <a:cubicBezTo>
                  <a:pt x="-21246" y="730913"/>
                  <a:pt x="1202" y="621927"/>
                  <a:pt x="0" y="444508"/>
                </a:cubicBezTo>
                <a:cubicBezTo>
                  <a:pt x="-1202" y="267089"/>
                  <a:pt x="-10783" y="99557"/>
                  <a:pt x="0" y="0"/>
                </a:cubicBezTo>
                <a:close/>
              </a:path>
            </a:pathLst>
          </a:custGeom>
          <a:noFill/>
          <a:ln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81529333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sl-SI" dirty="0"/>
              <a:t>barva, les, gostota, tališče, električna prevodnost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D4D1E45-E813-4641-9AEC-88C6074F2931}"/>
              </a:ext>
            </a:extLst>
          </p:cNvPr>
          <p:cNvSpPr txBox="1"/>
          <p:nvPr/>
        </p:nvSpPr>
        <p:spPr>
          <a:xfrm>
            <a:off x="4429299" y="5451639"/>
            <a:ext cx="3338484" cy="871585"/>
          </a:xfrm>
          <a:custGeom>
            <a:avLst/>
            <a:gdLst>
              <a:gd name="connsiteX0" fmla="*/ 0 w 3338484"/>
              <a:gd name="connsiteY0" fmla="*/ 0 h 871585"/>
              <a:gd name="connsiteX1" fmla="*/ 567542 w 3338484"/>
              <a:gd name="connsiteY1" fmla="*/ 0 h 871585"/>
              <a:gd name="connsiteX2" fmla="*/ 1135085 w 3338484"/>
              <a:gd name="connsiteY2" fmla="*/ 0 h 871585"/>
              <a:gd name="connsiteX3" fmla="*/ 1802781 w 3338484"/>
              <a:gd name="connsiteY3" fmla="*/ 0 h 871585"/>
              <a:gd name="connsiteX4" fmla="*/ 2370324 w 3338484"/>
              <a:gd name="connsiteY4" fmla="*/ 0 h 871585"/>
              <a:gd name="connsiteX5" fmla="*/ 3338484 w 3338484"/>
              <a:gd name="connsiteY5" fmla="*/ 0 h 871585"/>
              <a:gd name="connsiteX6" fmla="*/ 3338484 w 3338484"/>
              <a:gd name="connsiteY6" fmla="*/ 444508 h 871585"/>
              <a:gd name="connsiteX7" fmla="*/ 3338484 w 3338484"/>
              <a:gd name="connsiteY7" fmla="*/ 871585 h 871585"/>
              <a:gd name="connsiteX8" fmla="*/ 2737557 w 3338484"/>
              <a:gd name="connsiteY8" fmla="*/ 871585 h 871585"/>
              <a:gd name="connsiteX9" fmla="*/ 2170015 w 3338484"/>
              <a:gd name="connsiteY9" fmla="*/ 871585 h 871585"/>
              <a:gd name="connsiteX10" fmla="*/ 1535703 w 3338484"/>
              <a:gd name="connsiteY10" fmla="*/ 871585 h 871585"/>
              <a:gd name="connsiteX11" fmla="*/ 901391 w 3338484"/>
              <a:gd name="connsiteY11" fmla="*/ 871585 h 871585"/>
              <a:gd name="connsiteX12" fmla="*/ 0 w 3338484"/>
              <a:gd name="connsiteY12" fmla="*/ 871585 h 871585"/>
              <a:gd name="connsiteX13" fmla="*/ 0 w 3338484"/>
              <a:gd name="connsiteY13" fmla="*/ 461940 h 871585"/>
              <a:gd name="connsiteX14" fmla="*/ 0 w 3338484"/>
              <a:gd name="connsiteY14" fmla="*/ 0 h 8715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338484" h="871585" extrusionOk="0">
                <a:moveTo>
                  <a:pt x="0" y="0"/>
                </a:moveTo>
                <a:cubicBezTo>
                  <a:pt x="189042" y="-27408"/>
                  <a:pt x="374206" y="-19734"/>
                  <a:pt x="567542" y="0"/>
                </a:cubicBezTo>
                <a:cubicBezTo>
                  <a:pt x="760878" y="19734"/>
                  <a:pt x="1006140" y="-19407"/>
                  <a:pt x="1135085" y="0"/>
                </a:cubicBezTo>
                <a:cubicBezTo>
                  <a:pt x="1264030" y="19407"/>
                  <a:pt x="1629623" y="7428"/>
                  <a:pt x="1802781" y="0"/>
                </a:cubicBezTo>
                <a:cubicBezTo>
                  <a:pt x="1975939" y="-7428"/>
                  <a:pt x="2175708" y="-25813"/>
                  <a:pt x="2370324" y="0"/>
                </a:cubicBezTo>
                <a:cubicBezTo>
                  <a:pt x="2564940" y="25813"/>
                  <a:pt x="2957774" y="-42464"/>
                  <a:pt x="3338484" y="0"/>
                </a:cubicBezTo>
                <a:cubicBezTo>
                  <a:pt x="3333626" y="157892"/>
                  <a:pt x="3354967" y="350460"/>
                  <a:pt x="3338484" y="444508"/>
                </a:cubicBezTo>
                <a:cubicBezTo>
                  <a:pt x="3322001" y="538556"/>
                  <a:pt x="3358995" y="715022"/>
                  <a:pt x="3338484" y="871585"/>
                </a:cubicBezTo>
                <a:cubicBezTo>
                  <a:pt x="3078485" y="854944"/>
                  <a:pt x="2944727" y="852210"/>
                  <a:pt x="2737557" y="871585"/>
                </a:cubicBezTo>
                <a:cubicBezTo>
                  <a:pt x="2530387" y="890960"/>
                  <a:pt x="2425846" y="893475"/>
                  <a:pt x="2170015" y="871585"/>
                </a:cubicBezTo>
                <a:cubicBezTo>
                  <a:pt x="1914184" y="849695"/>
                  <a:pt x="1726256" y="879384"/>
                  <a:pt x="1535703" y="871585"/>
                </a:cubicBezTo>
                <a:cubicBezTo>
                  <a:pt x="1345150" y="863786"/>
                  <a:pt x="1209051" y="886879"/>
                  <a:pt x="901391" y="871585"/>
                </a:cubicBezTo>
                <a:cubicBezTo>
                  <a:pt x="593731" y="856291"/>
                  <a:pt x="394016" y="829355"/>
                  <a:pt x="0" y="871585"/>
                </a:cubicBezTo>
                <a:cubicBezTo>
                  <a:pt x="-6280" y="754312"/>
                  <a:pt x="-2350" y="612657"/>
                  <a:pt x="0" y="461940"/>
                </a:cubicBezTo>
                <a:cubicBezTo>
                  <a:pt x="2350" y="311223"/>
                  <a:pt x="-7002" y="168265"/>
                  <a:pt x="0" y="0"/>
                </a:cubicBezTo>
                <a:close/>
              </a:path>
            </a:pathLst>
          </a:custGeom>
          <a:noFill/>
          <a:ln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122511519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sl-SI" dirty="0"/>
              <a:t>Odpornost proti </a:t>
            </a:r>
          </a:p>
          <a:p>
            <a:pPr>
              <a:lnSpc>
                <a:spcPct val="150000"/>
              </a:lnSpc>
            </a:pPr>
            <a:r>
              <a:rPr lang="sl-SI" dirty="0"/>
              <a:t>KOROZIJI ali OKSIDACIJI („rji“)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080D487A-E36B-41D9-B06A-EBBF01D3B50C}"/>
              </a:ext>
            </a:extLst>
          </p:cNvPr>
          <p:cNvSpPr txBox="1"/>
          <p:nvPr/>
        </p:nvSpPr>
        <p:spPr>
          <a:xfrm>
            <a:off x="545590" y="1471428"/>
            <a:ext cx="3326065" cy="3364575"/>
          </a:xfrm>
          <a:custGeom>
            <a:avLst/>
            <a:gdLst>
              <a:gd name="connsiteX0" fmla="*/ 0 w 3326065"/>
              <a:gd name="connsiteY0" fmla="*/ 0 h 3364575"/>
              <a:gd name="connsiteX1" fmla="*/ 698474 w 3326065"/>
              <a:gd name="connsiteY1" fmla="*/ 0 h 3364575"/>
              <a:gd name="connsiteX2" fmla="*/ 1396947 w 3326065"/>
              <a:gd name="connsiteY2" fmla="*/ 0 h 3364575"/>
              <a:gd name="connsiteX3" fmla="*/ 1962378 w 3326065"/>
              <a:gd name="connsiteY3" fmla="*/ 0 h 3364575"/>
              <a:gd name="connsiteX4" fmla="*/ 2694113 w 3326065"/>
              <a:gd name="connsiteY4" fmla="*/ 0 h 3364575"/>
              <a:gd name="connsiteX5" fmla="*/ 3326065 w 3326065"/>
              <a:gd name="connsiteY5" fmla="*/ 0 h 3364575"/>
              <a:gd name="connsiteX6" fmla="*/ 3326065 w 3326065"/>
              <a:gd name="connsiteY6" fmla="*/ 605624 h 3364575"/>
              <a:gd name="connsiteX7" fmla="*/ 3326065 w 3326065"/>
              <a:gd name="connsiteY7" fmla="*/ 1211247 h 3364575"/>
              <a:gd name="connsiteX8" fmla="*/ 3326065 w 3326065"/>
              <a:gd name="connsiteY8" fmla="*/ 1816871 h 3364575"/>
              <a:gd name="connsiteX9" fmla="*/ 3326065 w 3326065"/>
              <a:gd name="connsiteY9" fmla="*/ 2422494 h 3364575"/>
              <a:gd name="connsiteX10" fmla="*/ 3326065 w 3326065"/>
              <a:gd name="connsiteY10" fmla="*/ 3364575 h 3364575"/>
              <a:gd name="connsiteX11" fmla="*/ 2760634 w 3326065"/>
              <a:gd name="connsiteY11" fmla="*/ 3364575 h 3364575"/>
              <a:gd name="connsiteX12" fmla="*/ 2028900 w 3326065"/>
              <a:gd name="connsiteY12" fmla="*/ 3364575 h 3364575"/>
              <a:gd name="connsiteX13" fmla="*/ 1463469 w 3326065"/>
              <a:gd name="connsiteY13" fmla="*/ 3364575 h 3364575"/>
              <a:gd name="connsiteX14" fmla="*/ 798256 w 3326065"/>
              <a:gd name="connsiteY14" fmla="*/ 3364575 h 3364575"/>
              <a:gd name="connsiteX15" fmla="*/ 0 w 3326065"/>
              <a:gd name="connsiteY15" fmla="*/ 3364575 h 3364575"/>
              <a:gd name="connsiteX16" fmla="*/ 0 w 3326065"/>
              <a:gd name="connsiteY16" fmla="*/ 2758952 h 3364575"/>
              <a:gd name="connsiteX17" fmla="*/ 0 w 3326065"/>
              <a:gd name="connsiteY17" fmla="*/ 2119682 h 3364575"/>
              <a:gd name="connsiteX18" fmla="*/ 0 w 3326065"/>
              <a:gd name="connsiteY18" fmla="*/ 1480413 h 3364575"/>
              <a:gd name="connsiteX19" fmla="*/ 0 w 3326065"/>
              <a:gd name="connsiteY19" fmla="*/ 874789 h 3364575"/>
              <a:gd name="connsiteX20" fmla="*/ 0 w 3326065"/>
              <a:gd name="connsiteY20" fmla="*/ 0 h 33645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3326065" h="3364575" extrusionOk="0">
                <a:moveTo>
                  <a:pt x="0" y="0"/>
                </a:moveTo>
                <a:cubicBezTo>
                  <a:pt x="216116" y="-1088"/>
                  <a:pt x="443878" y="32518"/>
                  <a:pt x="698474" y="0"/>
                </a:cubicBezTo>
                <a:cubicBezTo>
                  <a:pt x="953070" y="-32518"/>
                  <a:pt x="1211076" y="7144"/>
                  <a:pt x="1396947" y="0"/>
                </a:cubicBezTo>
                <a:cubicBezTo>
                  <a:pt x="1582818" y="-7144"/>
                  <a:pt x="1810838" y="-12802"/>
                  <a:pt x="1962378" y="0"/>
                </a:cubicBezTo>
                <a:cubicBezTo>
                  <a:pt x="2113918" y="12802"/>
                  <a:pt x="2376524" y="-20561"/>
                  <a:pt x="2694113" y="0"/>
                </a:cubicBezTo>
                <a:cubicBezTo>
                  <a:pt x="3011703" y="20561"/>
                  <a:pt x="3132190" y="30375"/>
                  <a:pt x="3326065" y="0"/>
                </a:cubicBezTo>
                <a:cubicBezTo>
                  <a:pt x="3346219" y="259087"/>
                  <a:pt x="3297326" y="373076"/>
                  <a:pt x="3326065" y="605624"/>
                </a:cubicBezTo>
                <a:cubicBezTo>
                  <a:pt x="3354804" y="838172"/>
                  <a:pt x="3323622" y="916679"/>
                  <a:pt x="3326065" y="1211247"/>
                </a:cubicBezTo>
                <a:cubicBezTo>
                  <a:pt x="3328508" y="1505815"/>
                  <a:pt x="3346095" y="1693982"/>
                  <a:pt x="3326065" y="1816871"/>
                </a:cubicBezTo>
                <a:cubicBezTo>
                  <a:pt x="3306035" y="1939760"/>
                  <a:pt x="3329355" y="2240505"/>
                  <a:pt x="3326065" y="2422494"/>
                </a:cubicBezTo>
                <a:cubicBezTo>
                  <a:pt x="3322775" y="2604483"/>
                  <a:pt x="3331030" y="2970097"/>
                  <a:pt x="3326065" y="3364575"/>
                </a:cubicBezTo>
                <a:cubicBezTo>
                  <a:pt x="3150670" y="3379020"/>
                  <a:pt x="2915381" y="3378090"/>
                  <a:pt x="2760634" y="3364575"/>
                </a:cubicBezTo>
                <a:cubicBezTo>
                  <a:pt x="2605887" y="3351060"/>
                  <a:pt x="2248407" y="3341385"/>
                  <a:pt x="2028900" y="3364575"/>
                </a:cubicBezTo>
                <a:cubicBezTo>
                  <a:pt x="1809393" y="3387765"/>
                  <a:pt x="1607520" y="3355799"/>
                  <a:pt x="1463469" y="3364575"/>
                </a:cubicBezTo>
                <a:cubicBezTo>
                  <a:pt x="1319418" y="3373351"/>
                  <a:pt x="1009484" y="3352036"/>
                  <a:pt x="798256" y="3364575"/>
                </a:cubicBezTo>
                <a:cubicBezTo>
                  <a:pt x="587028" y="3377114"/>
                  <a:pt x="392044" y="3329574"/>
                  <a:pt x="0" y="3364575"/>
                </a:cubicBezTo>
                <a:cubicBezTo>
                  <a:pt x="-12176" y="3195177"/>
                  <a:pt x="20860" y="2970779"/>
                  <a:pt x="0" y="2758952"/>
                </a:cubicBezTo>
                <a:cubicBezTo>
                  <a:pt x="-20860" y="2547125"/>
                  <a:pt x="199" y="2338434"/>
                  <a:pt x="0" y="2119682"/>
                </a:cubicBezTo>
                <a:cubicBezTo>
                  <a:pt x="-199" y="1900930"/>
                  <a:pt x="2614" y="1727108"/>
                  <a:pt x="0" y="1480413"/>
                </a:cubicBezTo>
                <a:cubicBezTo>
                  <a:pt x="-2614" y="1233718"/>
                  <a:pt x="-4560" y="1035669"/>
                  <a:pt x="0" y="874789"/>
                </a:cubicBezTo>
                <a:cubicBezTo>
                  <a:pt x="4560" y="713909"/>
                  <a:pt x="14225" y="306911"/>
                  <a:pt x="0" y="0"/>
                </a:cubicBezTo>
                <a:close/>
              </a:path>
            </a:pathLst>
          </a:custGeom>
          <a:noFill/>
          <a:ln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1100333653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sl-SI" b="1" dirty="0"/>
              <a:t>TRDOTA </a:t>
            </a:r>
            <a:r>
              <a:rPr lang="sl-SI" dirty="0"/>
              <a:t>- odpornost proti udarcem</a:t>
            </a:r>
          </a:p>
          <a:p>
            <a:pPr>
              <a:lnSpc>
                <a:spcPct val="150000"/>
              </a:lnSpc>
            </a:pPr>
            <a:r>
              <a:rPr lang="sl-SI" b="1" dirty="0"/>
              <a:t>TRDNOST</a:t>
            </a:r>
            <a:r>
              <a:rPr lang="sl-SI" dirty="0"/>
              <a:t> - prenesejo velika bremena (npr. most)</a:t>
            </a:r>
          </a:p>
          <a:p>
            <a:pPr>
              <a:lnSpc>
                <a:spcPct val="150000"/>
              </a:lnSpc>
            </a:pPr>
            <a:r>
              <a:rPr lang="sl-SI" b="1" dirty="0"/>
              <a:t>ŽILAVOST</a:t>
            </a:r>
            <a:r>
              <a:rPr lang="sl-SI" dirty="0"/>
              <a:t> - ob pogostem zvijanju se ne pretrga</a:t>
            </a:r>
          </a:p>
          <a:p>
            <a:pPr>
              <a:lnSpc>
                <a:spcPct val="150000"/>
              </a:lnSpc>
            </a:pPr>
            <a:r>
              <a:rPr lang="sl-SI" b="1" dirty="0"/>
              <a:t>ELASTIČNOST </a:t>
            </a:r>
            <a:r>
              <a:rPr lang="sl-SI" dirty="0"/>
              <a:t>- po obremenitvi se vrne v prvotno stanje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BCD14C64-0BA8-4601-B640-71903B3D4166}"/>
              </a:ext>
            </a:extLst>
          </p:cNvPr>
          <p:cNvSpPr txBox="1"/>
          <p:nvPr/>
        </p:nvSpPr>
        <p:spPr>
          <a:xfrm>
            <a:off x="8561533" y="5027929"/>
            <a:ext cx="3069002" cy="456087"/>
          </a:xfrm>
          <a:custGeom>
            <a:avLst/>
            <a:gdLst>
              <a:gd name="connsiteX0" fmla="*/ 0 w 3069002"/>
              <a:gd name="connsiteY0" fmla="*/ 0 h 456087"/>
              <a:gd name="connsiteX1" fmla="*/ 644490 w 3069002"/>
              <a:gd name="connsiteY1" fmla="*/ 0 h 456087"/>
              <a:gd name="connsiteX2" fmla="*/ 1166221 w 3069002"/>
              <a:gd name="connsiteY2" fmla="*/ 0 h 456087"/>
              <a:gd name="connsiteX3" fmla="*/ 1780021 w 3069002"/>
              <a:gd name="connsiteY3" fmla="*/ 0 h 456087"/>
              <a:gd name="connsiteX4" fmla="*/ 2455202 w 3069002"/>
              <a:gd name="connsiteY4" fmla="*/ 0 h 456087"/>
              <a:gd name="connsiteX5" fmla="*/ 3069002 w 3069002"/>
              <a:gd name="connsiteY5" fmla="*/ 0 h 456087"/>
              <a:gd name="connsiteX6" fmla="*/ 3069002 w 3069002"/>
              <a:gd name="connsiteY6" fmla="*/ 456087 h 456087"/>
              <a:gd name="connsiteX7" fmla="*/ 2547272 w 3069002"/>
              <a:gd name="connsiteY7" fmla="*/ 456087 h 456087"/>
              <a:gd name="connsiteX8" fmla="*/ 1964161 w 3069002"/>
              <a:gd name="connsiteY8" fmla="*/ 456087 h 456087"/>
              <a:gd name="connsiteX9" fmla="*/ 1319671 w 3069002"/>
              <a:gd name="connsiteY9" fmla="*/ 456087 h 456087"/>
              <a:gd name="connsiteX10" fmla="*/ 705870 w 3069002"/>
              <a:gd name="connsiteY10" fmla="*/ 456087 h 456087"/>
              <a:gd name="connsiteX11" fmla="*/ 0 w 3069002"/>
              <a:gd name="connsiteY11" fmla="*/ 456087 h 456087"/>
              <a:gd name="connsiteX12" fmla="*/ 0 w 3069002"/>
              <a:gd name="connsiteY12" fmla="*/ 0 h 4560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069002" h="456087" extrusionOk="0">
                <a:moveTo>
                  <a:pt x="0" y="0"/>
                </a:moveTo>
                <a:cubicBezTo>
                  <a:pt x="180298" y="16046"/>
                  <a:pt x="396624" y="-16099"/>
                  <a:pt x="644490" y="0"/>
                </a:cubicBezTo>
                <a:cubicBezTo>
                  <a:pt x="892356" y="16099"/>
                  <a:pt x="989467" y="-22610"/>
                  <a:pt x="1166221" y="0"/>
                </a:cubicBezTo>
                <a:cubicBezTo>
                  <a:pt x="1342975" y="22610"/>
                  <a:pt x="1580254" y="19759"/>
                  <a:pt x="1780021" y="0"/>
                </a:cubicBezTo>
                <a:cubicBezTo>
                  <a:pt x="1979788" y="-19759"/>
                  <a:pt x="2286873" y="-19059"/>
                  <a:pt x="2455202" y="0"/>
                </a:cubicBezTo>
                <a:cubicBezTo>
                  <a:pt x="2623531" y="19059"/>
                  <a:pt x="2923981" y="-6608"/>
                  <a:pt x="3069002" y="0"/>
                </a:cubicBezTo>
                <a:cubicBezTo>
                  <a:pt x="3082792" y="191189"/>
                  <a:pt x="3068460" y="316979"/>
                  <a:pt x="3069002" y="456087"/>
                </a:cubicBezTo>
                <a:cubicBezTo>
                  <a:pt x="2954388" y="445052"/>
                  <a:pt x="2754682" y="479222"/>
                  <a:pt x="2547272" y="456087"/>
                </a:cubicBezTo>
                <a:cubicBezTo>
                  <a:pt x="2339862" y="432953"/>
                  <a:pt x="2252267" y="428352"/>
                  <a:pt x="1964161" y="456087"/>
                </a:cubicBezTo>
                <a:cubicBezTo>
                  <a:pt x="1676055" y="483822"/>
                  <a:pt x="1478908" y="426718"/>
                  <a:pt x="1319671" y="456087"/>
                </a:cubicBezTo>
                <a:cubicBezTo>
                  <a:pt x="1160434" y="485457"/>
                  <a:pt x="956686" y="428751"/>
                  <a:pt x="705870" y="456087"/>
                </a:cubicBezTo>
                <a:cubicBezTo>
                  <a:pt x="455054" y="483423"/>
                  <a:pt x="218859" y="455861"/>
                  <a:pt x="0" y="456087"/>
                </a:cubicBezTo>
                <a:cubicBezTo>
                  <a:pt x="-14105" y="332542"/>
                  <a:pt x="-7468" y="201998"/>
                  <a:pt x="0" y="0"/>
                </a:cubicBezTo>
                <a:close/>
              </a:path>
            </a:pathLst>
          </a:custGeom>
          <a:noFill/>
          <a:ln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1770111684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sl-SI" dirty="0"/>
              <a:t>kovnost, varivost</a:t>
            </a:r>
          </a:p>
        </p:txBody>
      </p:sp>
    </p:spTree>
    <p:extLst>
      <p:ext uri="{BB962C8B-B14F-4D97-AF65-F5344CB8AC3E}">
        <p14:creationId xmlns:p14="http://schemas.microsoft.com/office/powerpoint/2010/main" val="25896984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14" grpId="0" animBg="1"/>
      <p:bldP spid="15" grpId="0" animBg="1"/>
    </p:bldLst>
  </p:timing>
</p:sld>
</file>

<file path=ppt/theme/theme1.xml><?xml version="1.0" encoding="utf-8"?>
<a:theme xmlns:a="http://schemas.openxmlformats.org/drawingml/2006/main" name="RetrospectVTI">
  <a:themeElements>
    <a:clrScheme name="AnalogousFromRegularSeedLeftStep">
      <a:dk1>
        <a:srgbClr val="000000"/>
      </a:dk1>
      <a:lt1>
        <a:srgbClr val="FFFFFF"/>
      </a:lt1>
      <a:dk2>
        <a:srgbClr val="352441"/>
      </a:dk2>
      <a:lt2>
        <a:srgbClr val="E2E8E7"/>
      </a:lt2>
      <a:accent1>
        <a:srgbClr val="D33D56"/>
      </a:accent1>
      <a:accent2>
        <a:srgbClr val="C12B83"/>
      </a:accent2>
      <a:accent3>
        <a:srgbClr val="D33DD3"/>
      </a:accent3>
      <a:accent4>
        <a:srgbClr val="822BC1"/>
      </a:accent4>
      <a:accent5>
        <a:srgbClr val="563DD3"/>
      </a:accent5>
      <a:accent6>
        <a:srgbClr val="2B51C1"/>
      </a:accent6>
      <a:hlink>
        <a:srgbClr val="309282"/>
      </a:hlink>
      <a:folHlink>
        <a:srgbClr val="7F7F7F"/>
      </a:folHlink>
    </a:clrScheme>
    <a:fontScheme name="Retrospect">
      <a:majorFont>
        <a:latin typeface="Bembo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 Nova Light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VTI" id="{ABE3C30C-0FC0-4450-828E-52DE70F1BCCB}" vid="{A6E2497D-935A-4CFD-B9FD-6DCB15FA68B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62</TotalTime>
  <Words>285</Words>
  <Application>Microsoft Office PowerPoint</Application>
  <PresentationFormat>Širokozaslonsko</PresentationFormat>
  <Paragraphs>48</Paragraphs>
  <Slides>8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5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8</vt:i4>
      </vt:variant>
    </vt:vector>
  </HeadingPairs>
  <TitlesOfParts>
    <vt:vector size="14" baseType="lpstr">
      <vt:lpstr>Arial</vt:lpstr>
      <vt:lpstr>Arial Nova Light</vt:lpstr>
      <vt:lpstr>Bembo</vt:lpstr>
      <vt:lpstr>Calibri</vt:lpstr>
      <vt:lpstr>Wingdings</vt:lpstr>
      <vt:lpstr>RetrospectVTI</vt:lpstr>
      <vt:lpstr>SREDA, 9. december</vt:lpstr>
      <vt:lpstr>SKUPNE LASTNOSTI KOVIN</vt:lpstr>
      <vt:lpstr>PowerPointova predstavitev</vt:lpstr>
      <vt:lpstr>1. LITO ŽELEZO</vt:lpstr>
      <vt:lpstr>2. JEKLO</vt:lpstr>
      <vt:lpstr>DELITEV  JEKEL PO SESTAVI</vt:lpstr>
      <vt:lpstr>DELITEV  JEKEL PO UPORABI</vt:lpstr>
      <vt:lpstr>LASTNOSTI  KOVIN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KOVINE</dc:title>
  <dc:creator>Marijana Fidel</dc:creator>
  <cp:lastModifiedBy>Nina Pomberg</cp:lastModifiedBy>
  <cp:revision>12</cp:revision>
  <dcterms:created xsi:type="dcterms:W3CDTF">2020-11-17T22:59:17Z</dcterms:created>
  <dcterms:modified xsi:type="dcterms:W3CDTF">2020-12-06T11:42:55Z</dcterms:modified>
</cp:coreProperties>
</file>