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446C-A8DB-450F-A5D0-D3621A43C0B6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D72E-CDDF-4080-9587-F0A4D73A00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05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5A9DEA-2E1C-4451-9AAE-526CF68529E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E9EF4F-5A58-4182-8F9A-BC4C0729276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831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51C9E-07D6-4F23-AE2D-F416CF6B9AC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81718D-8B5E-457A-AECF-112570862A0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155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D3020-E9BE-474F-BEE5-4E31AEC5AFE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36DA5-4676-40D8-A818-0E6D8B87BEA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721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4016AF-B58D-4613-B968-9F7DDE34FD3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318744-8FB3-424A-8D4A-DF82C91A983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055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DD6B0-20CD-46A9-9855-01A737B8C72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C3F2ED-967F-4ED6-BAB9-6F7656A0230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67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5C3DAE-D51F-4273-88DE-33AD04CF819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9456CC-0E3B-4C6E-8A6B-8EFFB95EDD4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49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95A69A1-CD9B-4E26-98D3-43A0712D640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752F97-0CE9-464E-95A0-C440305BC49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0141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4551B3-781D-4471-8B48-1212D10220A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30D28A-92AE-48F4-B122-A01EE4092A3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69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2E3EAB-8AAB-4528-B92C-CE423402F6F1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951280-7347-4F6B-95CD-28A4726053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049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995C9A-4F9A-4E7E-A154-4BD72C9A8C1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E99426-DED8-41B5-8741-9B278E3F5CF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45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FEE3B2-F0D4-4EC1-8C37-E10B59ED919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2D2E73-3E47-4CAB-AC38-E8312112339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46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C713F7-D694-43CC-B440-C029B411FF4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E08A53-182D-4BF4-920F-F2B2B64B4E4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327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658370-797B-49DB-857D-85A6F994D7B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A491C-A4EA-4190-A528-E236027686A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1889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52DB27-6785-4955-B3B4-450E3529699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4E67AC-FB6A-4865-B2F8-3F5A34F5563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5805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22D306-AC25-4AAE-B560-4860883FB7E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D4CA61-5CA2-49CA-81EA-A4EAC9AFF5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39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111106-143F-40F6-BA32-3D243CBA372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1DAED1-480B-44C9-952C-47FA3078D4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27. 02. 2022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10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0B07549-891E-4D94-8631-B618ED75296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022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0442BB8-408B-4C8F-90C5-EF973AD492F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1919289" y="404814"/>
            <a:ext cx="41417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 dirty="0">
                <a:solidFill>
                  <a:srgbClr val="00007D"/>
                </a:solidFill>
              </a:rPr>
              <a:t>POLITROPNA PREOBRAZBA</a:t>
            </a:r>
            <a:r>
              <a:rPr lang="sl-SI" altLang="sl-SI" sz="220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80229" name="Object 81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114151" imgH="215619" progId="Equation.3">
                  <p:embed/>
                </p:oleObj>
              </mc:Choice>
              <mc:Fallback>
                <p:oleObj name="Enačba" r:id="rId3" imgW="114151" imgH="215619" progId="Equation.3">
                  <p:embed/>
                  <p:pic>
                    <p:nvPicPr>
                      <p:cNvPr id="180229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230" name="Rectangle 102"/>
          <p:cNvSpPr>
            <a:spLocks noChangeArrowheads="1"/>
          </p:cNvSpPr>
          <p:nvPr/>
        </p:nvSpPr>
        <p:spPr bwMode="auto">
          <a:xfrm>
            <a:off x="4570414" y="196578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80231" name="Rectangle 107"/>
          <p:cNvSpPr>
            <a:spLocks noChangeArrowheads="1"/>
          </p:cNvSpPr>
          <p:nvPr/>
        </p:nvSpPr>
        <p:spPr bwMode="auto">
          <a:xfrm>
            <a:off x="4570414" y="218122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80232" name="Rectangle 112"/>
          <p:cNvSpPr>
            <a:spLocks noChangeArrowheads="1"/>
          </p:cNvSpPr>
          <p:nvPr/>
        </p:nvSpPr>
        <p:spPr bwMode="auto">
          <a:xfrm>
            <a:off x="4570414" y="218122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80233" name="Rectangle 117"/>
          <p:cNvSpPr>
            <a:spLocks noChangeArrowheads="1"/>
          </p:cNvSpPr>
          <p:nvPr/>
        </p:nvSpPr>
        <p:spPr bwMode="auto">
          <a:xfrm>
            <a:off x="4570414" y="218122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30796" name="Group 396"/>
          <p:cNvGraphicFramePr>
            <a:graphicFrameLocks noGrp="1"/>
          </p:cNvGraphicFramePr>
          <p:nvPr/>
        </p:nvGraphicFramePr>
        <p:xfrm>
          <a:off x="6311901" y="476250"/>
          <a:ext cx="3052763" cy="2308226"/>
        </p:xfrm>
        <a:graphic>
          <a:graphicData uri="http://schemas.openxmlformats.org/drawingml/2006/table">
            <a:tbl>
              <a:tblPr/>
              <a:tblGrid>
                <a:gridCol w="766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3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Posamezne preobrazbe lahko prikažemo s termičnimi veličinami: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Koeficient politrope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izohora</a:t>
                      </a:r>
                      <a:endParaRPr kumimoji="0" lang="sl-SI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= konst.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sl-SI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 = pV</a:t>
                      </a:r>
                      <a:r>
                        <a:rPr kumimoji="0" lang="sl-SI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∞</a:t>
                      </a: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 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∞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izobara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konst.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pV</a:t>
                      </a:r>
                      <a:r>
                        <a:rPr kumimoji="0" lang="sl-SI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0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izoterma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 = konst.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pV</a:t>
                      </a:r>
                      <a:r>
                        <a:rPr kumimoji="0" lang="sl-SI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 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1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izentropa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 = kost.</a:t>
                      </a:r>
                      <a:endParaRPr kumimoji="0" lang="sl-SI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pV</a:t>
                      </a:r>
                      <a:r>
                        <a:rPr kumimoji="0" lang="sl-SI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κ</a:t>
                      </a: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=konst.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 = κ</a:t>
                      </a:r>
                      <a:endParaRPr kumimoji="0" lang="sl-SI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03" marB="457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0259" name="Rectangle 397"/>
          <p:cNvSpPr>
            <a:spLocks noChangeArrowheads="1"/>
          </p:cNvSpPr>
          <p:nvPr/>
        </p:nvSpPr>
        <p:spPr bwMode="auto">
          <a:xfrm>
            <a:off x="1774826" y="846059"/>
            <a:ext cx="4392613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Vse preobrazbe idealnih plinov stanj se lahko podajo z eno samo pre­obrazbo, ki jo imenujemo politropna preobrazba.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Pri politropni preobrazbi veljajo identične enačbe kot pri izentropni. Namesto koeficienta </a:t>
            </a:r>
            <a:r>
              <a:rPr lang="el-GR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sl-SI" altLang="sl-SI" sz="2200">
                <a:solidFill>
                  <a:srgbClr val="000000"/>
                </a:solidFill>
              </a:rPr>
              <a:t> se uporablja koeficient </a:t>
            </a:r>
            <a:r>
              <a:rPr lang="sl-SI" altLang="sl-SI" sz="2200" i="1">
                <a:solidFill>
                  <a:srgbClr val="000000"/>
                </a:solidFill>
              </a:rPr>
              <a:t>n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Izoterma in izentropa sta dva skrajna primera, ki oklepata območje tehničnih razteznih preobrazb in preobrazb stiskanja. Tako je </a:t>
            </a: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večji od 1 in manjši od </a:t>
            </a:r>
            <a:r>
              <a:rPr lang="el-GR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 &lt; </a:t>
            </a: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&lt; </a:t>
            </a:r>
            <a:r>
              <a:rPr lang="el-GR" altLang="sl-SI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</a:p>
        </p:txBody>
      </p:sp>
    </p:spTree>
    <p:extLst>
      <p:ext uri="{BB962C8B-B14F-4D97-AF65-F5344CB8AC3E}">
        <p14:creationId xmlns:p14="http://schemas.microsoft.com/office/powerpoint/2010/main" val="311345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B06FE47-A46C-4FD1-B2F5-98E76CC9429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Označba mesta vsebine 1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847528" y="620688"/>
            <a:ext cx="8363272" cy="5760640"/>
          </a:xfrm>
          <a:blipFill rotWithShape="0">
            <a:blip r:embed="rId2"/>
            <a:stretch>
              <a:fillRect l="-948" t="-635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895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847528" y="692696"/>
            <a:ext cx="8496944" cy="5555704"/>
          </a:xfrm>
          <a:blipFill rotWithShape="0">
            <a:blip r:embed="rId2"/>
            <a:stretch>
              <a:fillRect l="-933" t="-65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2275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383C890-4B1C-46B4-AEA2-46D477BD1E6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82276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09" b="61461"/>
          <a:stretch>
            <a:fillRect/>
          </a:stretch>
        </p:blipFill>
        <p:spPr bwMode="auto">
          <a:xfrm>
            <a:off x="1127125" y="1557339"/>
            <a:ext cx="3049588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91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847528" y="620688"/>
            <a:ext cx="8496944" cy="5627712"/>
          </a:xfrm>
          <a:blipFill rotWithShape="0">
            <a:blip r:embed="rId2"/>
            <a:stretch>
              <a:fillRect l="-933" t="-650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3299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8846789-B4A2-400C-A73F-DC76638B108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183300" name="Slika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784" r="2988"/>
          <a:stretch>
            <a:fillRect/>
          </a:stretch>
        </p:blipFill>
        <p:spPr bwMode="auto">
          <a:xfrm>
            <a:off x="1498600" y="3619501"/>
            <a:ext cx="2928938" cy="307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jeZBesedilom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778884" y="1484785"/>
            <a:ext cx="2889116" cy="430887"/>
          </a:xfrm>
          <a:prstGeom prst="rect">
            <a:avLst/>
          </a:prstGeom>
          <a:blipFill rotWithShape="0">
            <a:blip r:embed="rId4"/>
            <a:stretch>
              <a:fillRect t="-8571" b="-30000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9927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A79C245-8B1A-4BB6-82D6-B999F01F098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Označba mesta vsebine 3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919536" y="692696"/>
            <a:ext cx="8363272" cy="5614392"/>
          </a:xfrm>
          <a:blipFill rotWithShape="0">
            <a:blip r:embed="rId2"/>
            <a:stretch>
              <a:fillRect l="-948" t="-651" r="-1458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8773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847528" y="692696"/>
            <a:ext cx="8496944" cy="5555704"/>
          </a:xfrm>
          <a:blipFill rotWithShape="0">
            <a:blip r:embed="rId2"/>
            <a:stretch>
              <a:fillRect l="-933" t="-659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sl-SI">
                <a:noFill/>
              </a:rPr>
              <a:t> </a:t>
            </a:r>
          </a:p>
        </p:txBody>
      </p:sp>
      <p:sp>
        <p:nvSpPr>
          <p:cNvPr id="185347" name="Označba mesta številke diapozitiva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52A712-CABE-449A-8ACA-F5C6C80CFA0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6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139</Words>
  <Application>Microsoft Office PowerPoint</Application>
  <PresentationFormat>Širokozaslonsko</PresentationFormat>
  <Paragraphs>36</Paragraphs>
  <Slides>6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42</cp:revision>
  <dcterms:created xsi:type="dcterms:W3CDTF">2021-09-26T19:56:46Z</dcterms:created>
  <dcterms:modified xsi:type="dcterms:W3CDTF">2022-02-27T11:09:59Z</dcterms:modified>
</cp:coreProperties>
</file>