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65" r:id="rId5"/>
    <p:sldId id="260" r:id="rId6"/>
    <p:sldId id="261" r:id="rId7"/>
    <p:sldId id="262" r:id="rId8"/>
    <p:sldId id="263" r:id="rId9"/>
    <p:sldId id="264" r:id="rId10"/>
    <p:sldId id="280" r:id="rId11"/>
    <p:sldId id="25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82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F9E2C4-27AD-4468-93E0-D1FF241824B9}" v="172" dt="2025-03-09T13:17:29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a Dremelj" userId="af96948d51e3741c" providerId="LiveId" clId="{E7F9E2C4-27AD-4468-93E0-D1FF241824B9}"/>
    <pc:docChg chg="undo custSel addSld delSld modSld sldOrd">
      <pc:chgData name="Sabina Dremelj" userId="af96948d51e3741c" providerId="LiveId" clId="{E7F9E2C4-27AD-4468-93E0-D1FF241824B9}" dt="2025-03-09T13:17:20.607" v="1057" actId="20577"/>
      <pc:docMkLst>
        <pc:docMk/>
      </pc:docMkLst>
      <pc:sldChg chg="modSp mod">
        <pc:chgData name="Sabina Dremelj" userId="af96948d51e3741c" providerId="LiveId" clId="{E7F9E2C4-27AD-4468-93E0-D1FF241824B9}" dt="2025-03-09T09:03:48.253" v="6" actId="122"/>
        <pc:sldMkLst>
          <pc:docMk/>
          <pc:sldMk cId="0" sldId="256"/>
        </pc:sldMkLst>
        <pc:spChg chg="mod">
          <ac:chgData name="Sabina Dremelj" userId="af96948d51e3741c" providerId="LiveId" clId="{E7F9E2C4-27AD-4468-93E0-D1FF241824B9}" dt="2025-03-09T09:03:48.253" v="6" actId="122"/>
          <ac:spMkLst>
            <pc:docMk/>
            <pc:sldMk cId="0" sldId="256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09:03:35.904" v="3" actId="6549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Sabina Dremelj" userId="af96948d51e3741c" providerId="LiveId" clId="{E7F9E2C4-27AD-4468-93E0-D1FF241824B9}" dt="2025-03-09T09:04:27.242" v="13" actId="13926"/>
        <pc:sldMkLst>
          <pc:docMk/>
          <pc:sldMk cId="0" sldId="257"/>
        </pc:sldMkLst>
        <pc:spChg chg="mod">
          <ac:chgData name="Sabina Dremelj" userId="af96948d51e3741c" providerId="LiveId" clId="{E7F9E2C4-27AD-4468-93E0-D1FF241824B9}" dt="2025-03-09T09:04:27.242" v="13" actId="13926"/>
          <ac:spMkLst>
            <pc:docMk/>
            <pc:sldMk cId="0" sldId="257"/>
            <ac:spMk id="3" creationId="{00000000-0000-0000-0000-000000000000}"/>
          </ac:spMkLst>
        </pc:spChg>
      </pc:sldChg>
      <pc:sldChg chg="addSp modSp mod setBg">
        <pc:chgData name="Sabina Dremelj" userId="af96948d51e3741c" providerId="LiveId" clId="{E7F9E2C4-27AD-4468-93E0-D1FF241824B9}" dt="2025-03-09T09:05:36.270" v="61" actId="403"/>
        <pc:sldMkLst>
          <pc:docMk/>
          <pc:sldMk cId="0" sldId="258"/>
        </pc:sldMkLst>
        <pc:spChg chg="mo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09:05:36.270" v="61" actId="403"/>
          <ac:spMkLst>
            <pc:docMk/>
            <pc:sldMk cId="0" sldId="258"/>
            <ac:spMk id="3" creationId="{00000000-0000-0000-0000-000000000000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35" creationId="{3F088236-D655-4F88-B238-E16762358025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37" creationId="{3DAC0C92-199E-475C-9390-119A9B027276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39" creationId="{C4CFB339-0ED8-4FE2-9EF1-6D1375B8499B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41" creationId="{31896C80-2069-4431-9C19-83B913734490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43" creationId="{BF120A21-0841-4823-B0C4-28AEBCEF9B78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45" creationId="{DBB05BAE-BBD3-4289-899F-A6851503C6B0}"/>
          </ac:spMkLst>
        </pc:spChg>
        <pc:spChg chg="add">
          <ac:chgData name="Sabina Dremelj" userId="af96948d51e3741c" providerId="LiveId" clId="{E7F9E2C4-27AD-4468-93E0-D1FF241824B9}" dt="2025-03-08T17:49:20.128" v="2" actId="26606"/>
          <ac:spMkLst>
            <pc:docMk/>
            <pc:sldMk cId="0" sldId="258"/>
            <ac:spMk id="1047" creationId="{9874D11C-36F5-4BBE-A490-019A54E953B0}"/>
          </ac:spMkLst>
        </pc:spChg>
        <pc:picChg chg="add mod ord">
          <ac:chgData name="Sabina Dremelj" userId="af96948d51e3741c" providerId="LiveId" clId="{E7F9E2C4-27AD-4468-93E0-D1FF241824B9}" dt="2025-03-08T17:49:20.128" v="2" actId="26606"/>
          <ac:picMkLst>
            <pc:docMk/>
            <pc:sldMk cId="0" sldId="258"/>
            <ac:picMk id="1026" creationId="{3D950554-D7C1-0921-E9C4-84D07BFA60A7}"/>
          </ac:picMkLst>
        </pc:picChg>
        <pc:cxnChg chg="add">
          <ac:chgData name="Sabina Dremelj" userId="af96948d51e3741c" providerId="LiveId" clId="{E7F9E2C4-27AD-4468-93E0-D1FF241824B9}" dt="2025-03-08T17:49:20.128" v="2" actId="26606"/>
          <ac:cxnSpMkLst>
            <pc:docMk/>
            <pc:sldMk cId="0" sldId="258"/>
            <ac:cxnSpMk id="1031" creationId="{64FA5DFF-7FE6-4855-84E6-DFA78EE978BD}"/>
          </ac:cxnSpMkLst>
        </pc:cxnChg>
        <pc:cxnChg chg="add">
          <ac:chgData name="Sabina Dremelj" userId="af96948d51e3741c" providerId="LiveId" clId="{E7F9E2C4-27AD-4468-93E0-D1FF241824B9}" dt="2025-03-08T17:49:20.128" v="2" actId="26606"/>
          <ac:cxnSpMkLst>
            <pc:docMk/>
            <pc:sldMk cId="0" sldId="258"/>
            <ac:cxnSpMk id="1033" creationId="{2AFD8CBA-54A3-4363-991B-B9C631BBFA74}"/>
          </ac:cxnSpMkLst>
        </pc:cxnChg>
      </pc:sldChg>
      <pc:sldChg chg="addSp modSp mod ord">
        <pc:chgData name="Sabina Dremelj" userId="af96948d51e3741c" providerId="LiveId" clId="{E7F9E2C4-27AD-4468-93E0-D1FF241824B9}" dt="2025-03-09T09:41:59.430" v="375"/>
        <pc:sldMkLst>
          <pc:docMk/>
          <pc:sldMk cId="0" sldId="259"/>
        </pc:sldMkLst>
        <pc:spChg chg="mod">
          <ac:chgData name="Sabina Dremelj" userId="af96948d51e3741c" providerId="LiveId" clId="{E7F9E2C4-27AD-4468-93E0-D1FF241824B9}" dt="2025-03-09T09:05:47.290" v="62" actId="113"/>
          <ac:spMkLst>
            <pc:docMk/>
            <pc:sldMk cId="0" sldId="259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09:12:01.653" v="144" actId="27636"/>
          <ac:spMkLst>
            <pc:docMk/>
            <pc:sldMk cId="0" sldId="259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11:15.955" v="127" actId="14100"/>
          <ac:picMkLst>
            <pc:docMk/>
            <pc:sldMk cId="0" sldId="259"/>
            <ac:picMk id="2050" creationId="{E4B2A604-BF5E-0BA2-B46D-4C07AEC772C0}"/>
          </ac:picMkLst>
        </pc:picChg>
      </pc:sldChg>
      <pc:sldChg chg="addSp modSp mod">
        <pc:chgData name="Sabina Dremelj" userId="af96948d51e3741c" providerId="LiveId" clId="{E7F9E2C4-27AD-4468-93E0-D1FF241824B9}" dt="2025-03-09T09:15:35.371" v="168" actId="14100"/>
        <pc:sldMkLst>
          <pc:docMk/>
          <pc:sldMk cId="0" sldId="260"/>
        </pc:sldMkLst>
        <pc:spChg chg="mod">
          <ac:chgData name="Sabina Dremelj" userId="af96948d51e3741c" providerId="LiveId" clId="{E7F9E2C4-27AD-4468-93E0-D1FF241824B9}" dt="2025-03-09T09:15:16.531" v="162" actId="1076"/>
          <ac:spMkLst>
            <pc:docMk/>
            <pc:sldMk cId="0" sldId="260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09:14:40.890" v="159"/>
          <ac:spMkLst>
            <pc:docMk/>
            <pc:sldMk cId="0" sldId="260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15:35.371" v="168" actId="14100"/>
          <ac:picMkLst>
            <pc:docMk/>
            <pc:sldMk cId="0" sldId="260"/>
            <ac:picMk id="3074" creationId="{B39DD253-A441-E5A8-5D0C-9894ED1A02D8}"/>
          </ac:picMkLst>
        </pc:picChg>
      </pc:sldChg>
      <pc:sldChg chg="addSp modSp mod">
        <pc:chgData name="Sabina Dremelj" userId="af96948d51e3741c" providerId="LiveId" clId="{E7F9E2C4-27AD-4468-93E0-D1FF241824B9}" dt="2025-03-09T09:28:16.911" v="241" actId="20577"/>
        <pc:sldMkLst>
          <pc:docMk/>
          <pc:sldMk cId="0" sldId="261"/>
        </pc:sldMkLst>
        <pc:spChg chg="mod">
          <ac:chgData name="Sabina Dremelj" userId="af96948d51e3741c" providerId="LiveId" clId="{E7F9E2C4-27AD-4468-93E0-D1FF241824B9}" dt="2025-03-09T09:28:16.911" v="241" actId="20577"/>
          <ac:spMkLst>
            <pc:docMk/>
            <pc:sldMk cId="0" sldId="261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16:16.708" v="174" actId="1076"/>
          <ac:picMkLst>
            <pc:docMk/>
            <pc:sldMk cId="0" sldId="261"/>
            <ac:picMk id="4098" creationId="{C5852373-40D7-36A1-86CE-1BB5F8A247F7}"/>
          </ac:picMkLst>
        </pc:picChg>
      </pc:sldChg>
      <pc:sldChg chg="addSp modSp mod">
        <pc:chgData name="Sabina Dremelj" userId="af96948d51e3741c" providerId="LiveId" clId="{E7F9E2C4-27AD-4468-93E0-D1FF241824B9}" dt="2025-03-09T09:31:07.487" v="285" actId="2711"/>
        <pc:sldMkLst>
          <pc:docMk/>
          <pc:sldMk cId="0" sldId="262"/>
        </pc:sldMkLst>
        <pc:spChg chg="mod">
          <ac:chgData name="Sabina Dremelj" userId="af96948d51e3741c" providerId="LiveId" clId="{E7F9E2C4-27AD-4468-93E0-D1FF241824B9}" dt="2025-03-09T09:31:07.487" v="285" actId="2711"/>
          <ac:spMkLst>
            <pc:docMk/>
            <pc:sldMk cId="0" sldId="262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28:51.586" v="246" actId="14100"/>
          <ac:picMkLst>
            <pc:docMk/>
            <pc:sldMk cId="0" sldId="262"/>
            <ac:picMk id="5122" creationId="{480013C9-223B-B20D-842E-188022D4BBD7}"/>
          </ac:picMkLst>
        </pc:picChg>
      </pc:sldChg>
      <pc:sldChg chg="addSp modSp mod">
        <pc:chgData name="Sabina Dremelj" userId="af96948d51e3741c" providerId="LiveId" clId="{E7F9E2C4-27AD-4468-93E0-D1FF241824B9}" dt="2025-03-09T09:33:20.389" v="301" actId="12"/>
        <pc:sldMkLst>
          <pc:docMk/>
          <pc:sldMk cId="0" sldId="263"/>
        </pc:sldMkLst>
        <pc:spChg chg="mod">
          <ac:chgData name="Sabina Dremelj" userId="af96948d51e3741c" providerId="LiveId" clId="{E7F9E2C4-27AD-4468-93E0-D1FF241824B9}" dt="2025-03-09T09:33:20.389" v="301" actId="12"/>
          <ac:spMkLst>
            <pc:docMk/>
            <pc:sldMk cId="0" sldId="263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32:02.428" v="290" actId="1076"/>
          <ac:picMkLst>
            <pc:docMk/>
            <pc:sldMk cId="0" sldId="263"/>
            <ac:picMk id="6146" creationId="{FE1CE9B4-017B-0F9D-465B-B60E0A6204F8}"/>
          </ac:picMkLst>
        </pc:picChg>
      </pc:sldChg>
      <pc:sldChg chg="addSp modSp mod">
        <pc:chgData name="Sabina Dremelj" userId="af96948d51e3741c" providerId="LiveId" clId="{E7F9E2C4-27AD-4468-93E0-D1FF241824B9}" dt="2025-03-09T09:37:58.020" v="331" actId="5793"/>
        <pc:sldMkLst>
          <pc:docMk/>
          <pc:sldMk cId="0" sldId="264"/>
        </pc:sldMkLst>
        <pc:spChg chg="mod">
          <ac:chgData name="Sabina Dremelj" userId="af96948d51e3741c" providerId="LiveId" clId="{E7F9E2C4-27AD-4468-93E0-D1FF241824B9}" dt="2025-03-09T09:37:58.020" v="331" actId="5793"/>
          <ac:spMkLst>
            <pc:docMk/>
            <pc:sldMk cId="0" sldId="264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35:50.792" v="315" actId="14100"/>
          <ac:picMkLst>
            <pc:docMk/>
            <pc:sldMk cId="0" sldId="264"/>
            <ac:picMk id="7170" creationId="{FB357CFC-E8BB-7955-87D1-8E2607B1C69B}"/>
          </ac:picMkLst>
        </pc:picChg>
      </pc:sldChg>
      <pc:sldChg chg="addSp modSp mod ord">
        <pc:chgData name="Sabina Dremelj" userId="af96948d51e3741c" providerId="LiveId" clId="{E7F9E2C4-27AD-4468-93E0-D1FF241824B9}" dt="2025-03-09T09:42:08.889" v="377"/>
        <pc:sldMkLst>
          <pc:docMk/>
          <pc:sldMk cId="0" sldId="265"/>
        </pc:sldMkLst>
        <pc:spChg chg="mod">
          <ac:chgData name="Sabina Dremelj" userId="af96948d51e3741c" providerId="LiveId" clId="{E7F9E2C4-27AD-4468-93E0-D1FF241824B9}" dt="2025-03-09T09:41:37.405" v="373" actId="113"/>
          <ac:spMkLst>
            <pc:docMk/>
            <pc:sldMk cId="0" sldId="265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39:28.705" v="337" actId="14100"/>
          <ac:picMkLst>
            <pc:docMk/>
            <pc:sldMk cId="0" sldId="265"/>
            <ac:picMk id="8194" creationId="{B45F9A6C-72FC-6C7D-3A8B-EE047574AE2D}"/>
          </ac:picMkLst>
        </pc:picChg>
      </pc:sldChg>
      <pc:sldChg chg="addSp modSp mod">
        <pc:chgData name="Sabina Dremelj" userId="af96948d51e3741c" providerId="LiveId" clId="{E7F9E2C4-27AD-4468-93E0-D1FF241824B9}" dt="2025-03-09T09:46:13.141" v="442" actId="20577"/>
        <pc:sldMkLst>
          <pc:docMk/>
          <pc:sldMk cId="0" sldId="266"/>
        </pc:sldMkLst>
        <pc:spChg chg="mod">
          <ac:chgData name="Sabina Dremelj" userId="af96948d51e3741c" providerId="LiveId" clId="{E7F9E2C4-27AD-4468-93E0-D1FF241824B9}" dt="2025-03-09T09:43:26.746" v="382" actId="1076"/>
          <ac:spMkLst>
            <pc:docMk/>
            <pc:sldMk cId="0" sldId="266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09:46:13.141" v="442" actId="20577"/>
          <ac:spMkLst>
            <pc:docMk/>
            <pc:sldMk cId="0" sldId="266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43:35.219" v="386" actId="1076"/>
          <ac:picMkLst>
            <pc:docMk/>
            <pc:sldMk cId="0" sldId="266"/>
            <ac:picMk id="9218" creationId="{8AA6EE6D-F6AC-0EC0-29F8-2DB8C890B8EE}"/>
          </ac:picMkLst>
        </pc:picChg>
      </pc:sldChg>
      <pc:sldChg chg="addSp modSp mod">
        <pc:chgData name="Sabina Dremelj" userId="af96948d51e3741c" providerId="LiveId" clId="{E7F9E2C4-27AD-4468-93E0-D1FF241824B9}" dt="2025-03-09T09:48:53.092" v="457" actId="14100"/>
        <pc:sldMkLst>
          <pc:docMk/>
          <pc:sldMk cId="0" sldId="267"/>
        </pc:sldMkLst>
        <pc:spChg chg="mod">
          <ac:chgData name="Sabina Dremelj" userId="af96948d51e3741c" providerId="LiveId" clId="{E7F9E2C4-27AD-4468-93E0-D1FF241824B9}" dt="2025-03-09T09:48:40.425" v="456"/>
          <ac:spMkLst>
            <pc:docMk/>
            <pc:sldMk cId="0" sldId="267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48:53.092" v="457" actId="14100"/>
          <ac:picMkLst>
            <pc:docMk/>
            <pc:sldMk cId="0" sldId="267"/>
            <ac:picMk id="10242" creationId="{6D2D96E7-5040-6379-49DD-04D5951D8A93}"/>
          </ac:picMkLst>
        </pc:picChg>
      </pc:sldChg>
      <pc:sldChg chg="addSp modSp mod">
        <pc:chgData name="Sabina Dremelj" userId="af96948d51e3741c" providerId="LiveId" clId="{E7F9E2C4-27AD-4468-93E0-D1FF241824B9}" dt="2025-03-09T09:51:32.301" v="484" actId="403"/>
        <pc:sldMkLst>
          <pc:docMk/>
          <pc:sldMk cId="0" sldId="268"/>
        </pc:sldMkLst>
        <pc:spChg chg="mod">
          <ac:chgData name="Sabina Dremelj" userId="af96948d51e3741c" providerId="LiveId" clId="{E7F9E2C4-27AD-4468-93E0-D1FF241824B9}" dt="2025-03-09T09:51:32.301" v="484" actId="403"/>
          <ac:spMkLst>
            <pc:docMk/>
            <pc:sldMk cId="0" sldId="268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09:50:17.705" v="464" actId="1076"/>
          <ac:picMkLst>
            <pc:docMk/>
            <pc:sldMk cId="0" sldId="268"/>
            <ac:picMk id="11266" creationId="{544706FA-146F-896C-368C-5BC724FC8523}"/>
          </ac:picMkLst>
        </pc:picChg>
      </pc:sldChg>
      <pc:sldChg chg="modSp">
        <pc:chgData name="Sabina Dremelj" userId="af96948d51e3741c" providerId="LiveId" clId="{E7F9E2C4-27AD-4468-93E0-D1FF241824B9}" dt="2025-03-09T12:58:46.786" v="858"/>
        <pc:sldMkLst>
          <pc:docMk/>
          <pc:sldMk cId="0" sldId="269"/>
        </pc:sldMkLst>
        <pc:graphicFrameChg chg="mod">
          <ac:chgData name="Sabina Dremelj" userId="af96948d51e3741c" providerId="LiveId" clId="{E7F9E2C4-27AD-4468-93E0-D1FF241824B9}" dt="2025-03-09T12:58:46.786" v="858"/>
          <ac:graphicFrameMkLst>
            <pc:docMk/>
            <pc:sldMk cId="0" sldId="269"/>
            <ac:graphicFrameMk id="5" creationId="{C77780B9-449B-1375-1C0E-3B50ED1AEE3F}"/>
          </ac:graphicFrameMkLst>
        </pc:graphicFrameChg>
      </pc:sldChg>
      <pc:sldChg chg="addSp modSp mod">
        <pc:chgData name="Sabina Dremelj" userId="af96948d51e3741c" providerId="LiveId" clId="{E7F9E2C4-27AD-4468-93E0-D1FF241824B9}" dt="2025-03-09T10:16:02.530" v="504" actId="113"/>
        <pc:sldMkLst>
          <pc:docMk/>
          <pc:sldMk cId="0" sldId="270"/>
        </pc:sldMkLst>
        <pc:spChg chg="mod">
          <ac:chgData name="Sabina Dremelj" userId="af96948d51e3741c" providerId="LiveId" clId="{E7F9E2C4-27AD-4468-93E0-D1FF241824B9}" dt="2025-03-09T10:16:02.530" v="504" actId="113"/>
          <ac:spMkLst>
            <pc:docMk/>
            <pc:sldMk cId="0" sldId="270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0:13:53.599" v="491" actId="1076"/>
          <ac:picMkLst>
            <pc:docMk/>
            <pc:sldMk cId="0" sldId="270"/>
            <ac:picMk id="12290" creationId="{732F3459-B702-0092-D46C-0F4BAF58DB9D}"/>
          </ac:picMkLst>
        </pc:picChg>
      </pc:sldChg>
      <pc:sldChg chg="addSp modSp mod">
        <pc:chgData name="Sabina Dremelj" userId="af96948d51e3741c" providerId="LiveId" clId="{E7F9E2C4-27AD-4468-93E0-D1FF241824B9}" dt="2025-03-09T10:20:28.094" v="556" actId="20577"/>
        <pc:sldMkLst>
          <pc:docMk/>
          <pc:sldMk cId="0" sldId="271"/>
        </pc:sldMkLst>
        <pc:spChg chg="mod">
          <ac:chgData name="Sabina Dremelj" userId="af96948d51e3741c" providerId="LiveId" clId="{E7F9E2C4-27AD-4468-93E0-D1FF241824B9}" dt="2025-03-09T10:17:00.664" v="507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10:20:28.094" v="556" actId="20577"/>
          <ac:spMkLst>
            <pc:docMk/>
            <pc:sldMk cId="0" sldId="271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0:18:12.028" v="517" actId="1076"/>
          <ac:picMkLst>
            <pc:docMk/>
            <pc:sldMk cId="0" sldId="271"/>
            <ac:picMk id="13314" creationId="{FFC8FD08-339F-1F70-8D2A-08A8C8A81E3D}"/>
          </ac:picMkLst>
        </pc:picChg>
      </pc:sldChg>
      <pc:sldChg chg="addSp modSp mod">
        <pc:chgData name="Sabina Dremelj" userId="af96948d51e3741c" providerId="LiveId" clId="{E7F9E2C4-27AD-4468-93E0-D1FF241824B9}" dt="2025-03-09T10:24:10.882" v="586" actId="20577"/>
        <pc:sldMkLst>
          <pc:docMk/>
          <pc:sldMk cId="0" sldId="272"/>
        </pc:sldMkLst>
        <pc:spChg chg="mod">
          <ac:chgData name="Sabina Dremelj" userId="af96948d51e3741c" providerId="LiveId" clId="{E7F9E2C4-27AD-4468-93E0-D1FF241824B9}" dt="2025-03-09T10:24:10.882" v="586" actId="20577"/>
          <ac:spMkLst>
            <pc:docMk/>
            <pc:sldMk cId="0" sldId="272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0:22:11.058" v="563" actId="1076"/>
          <ac:picMkLst>
            <pc:docMk/>
            <pc:sldMk cId="0" sldId="272"/>
            <ac:picMk id="14338" creationId="{157ECC17-5833-2D7C-C35D-C603D67BB048}"/>
          </ac:picMkLst>
        </pc:picChg>
      </pc:sldChg>
      <pc:sldChg chg="addSp modSp mod">
        <pc:chgData name="Sabina Dremelj" userId="af96948d51e3741c" providerId="LiveId" clId="{E7F9E2C4-27AD-4468-93E0-D1FF241824B9}" dt="2025-03-09T12:44:12.487" v="760" actId="403"/>
        <pc:sldMkLst>
          <pc:docMk/>
          <pc:sldMk cId="0" sldId="273"/>
        </pc:sldMkLst>
        <pc:spChg chg="mod">
          <ac:chgData name="Sabina Dremelj" userId="af96948d51e3741c" providerId="LiveId" clId="{E7F9E2C4-27AD-4468-93E0-D1FF241824B9}" dt="2025-03-09T12:44:12.487" v="760" actId="403"/>
          <ac:spMkLst>
            <pc:docMk/>
            <pc:sldMk cId="0" sldId="273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2:44:08.818" v="759" actId="14100"/>
          <ac:picMkLst>
            <pc:docMk/>
            <pc:sldMk cId="0" sldId="273"/>
            <ac:picMk id="15362" creationId="{E0BEE370-9000-4673-3822-97326274D6A1}"/>
          </ac:picMkLst>
        </pc:picChg>
      </pc:sldChg>
      <pc:sldChg chg="addSp modSp mod">
        <pc:chgData name="Sabina Dremelj" userId="af96948d51e3741c" providerId="LiveId" clId="{E7F9E2C4-27AD-4468-93E0-D1FF241824B9}" dt="2025-03-09T12:47:10.225" v="782" actId="14100"/>
        <pc:sldMkLst>
          <pc:docMk/>
          <pc:sldMk cId="0" sldId="274"/>
        </pc:sldMkLst>
        <pc:spChg chg="mod">
          <ac:chgData name="Sabina Dremelj" userId="af96948d51e3741c" providerId="LiveId" clId="{E7F9E2C4-27AD-4468-93E0-D1FF241824B9}" dt="2025-03-09T12:47:03.879" v="780" actId="1076"/>
          <ac:spMkLst>
            <pc:docMk/>
            <pc:sldMk cId="0" sldId="274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12:46:17.411" v="773" actId="403"/>
          <ac:spMkLst>
            <pc:docMk/>
            <pc:sldMk cId="0" sldId="274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2:47:10.225" v="782" actId="14100"/>
          <ac:picMkLst>
            <pc:docMk/>
            <pc:sldMk cId="0" sldId="274"/>
            <ac:picMk id="16386" creationId="{B9460B4F-C4D6-A154-96B7-762295626B6B}"/>
          </ac:picMkLst>
        </pc:picChg>
      </pc:sldChg>
      <pc:sldChg chg="addSp modSp mod">
        <pc:chgData name="Sabina Dremelj" userId="af96948d51e3741c" providerId="LiveId" clId="{E7F9E2C4-27AD-4468-93E0-D1FF241824B9}" dt="2025-03-09T12:49:45.251" v="799" actId="1076"/>
        <pc:sldMkLst>
          <pc:docMk/>
          <pc:sldMk cId="0" sldId="275"/>
        </pc:sldMkLst>
        <pc:spChg chg="mod">
          <ac:chgData name="Sabina Dremelj" userId="af96948d51e3741c" providerId="LiveId" clId="{E7F9E2C4-27AD-4468-93E0-D1FF241824B9}" dt="2025-03-09T12:49:35.949" v="797" actId="403"/>
          <ac:spMkLst>
            <pc:docMk/>
            <pc:sldMk cId="0" sldId="275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2:49:45.251" v="799" actId="1076"/>
          <ac:picMkLst>
            <pc:docMk/>
            <pc:sldMk cId="0" sldId="275"/>
            <ac:picMk id="17410" creationId="{C9A2932D-D601-F711-20EF-F3780E1E5CC4}"/>
          </ac:picMkLst>
        </pc:picChg>
      </pc:sldChg>
      <pc:sldChg chg="addSp modSp mod">
        <pc:chgData name="Sabina Dremelj" userId="af96948d51e3741c" providerId="LiveId" clId="{E7F9E2C4-27AD-4468-93E0-D1FF241824B9}" dt="2025-03-09T12:52:49.849" v="815" actId="403"/>
        <pc:sldMkLst>
          <pc:docMk/>
          <pc:sldMk cId="0" sldId="276"/>
        </pc:sldMkLst>
        <pc:spChg chg="mod">
          <ac:chgData name="Sabina Dremelj" userId="af96948d51e3741c" providerId="LiveId" clId="{E7F9E2C4-27AD-4468-93E0-D1FF241824B9}" dt="2025-03-09T12:52:49.849" v="815" actId="403"/>
          <ac:spMkLst>
            <pc:docMk/>
            <pc:sldMk cId="0" sldId="276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2:50:36.385" v="804" actId="14100"/>
          <ac:picMkLst>
            <pc:docMk/>
            <pc:sldMk cId="0" sldId="276"/>
            <ac:picMk id="18434" creationId="{E28DFFB5-1128-FE85-5FFE-3224795D0FE2}"/>
          </ac:picMkLst>
        </pc:picChg>
      </pc:sldChg>
      <pc:sldChg chg="addSp modSp mod">
        <pc:chgData name="Sabina Dremelj" userId="af96948d51e3741c" providerId="LiveId" clId="{E7F9E2C4-27AD-4468-93E0-D1FF241824B9}" dt="2025-03-09T12:55:25.744" v="832" actId="14100"/>
        <pc:sldMkLst>
          <pc:docMk/>
          <pc:sldMk cId="0" sldId="277"/>
        </pc:sldMkLst>
        <pc:spChg chg="mod">
          <ac:chgData name="Sabina Dremelj" userId="af96948d51e3741c" providerId="LiveId" clId="{E7F9E2C4-27AD-4468-93E0-D1FF241824B9}" dt="2025-03-09T12:55:25.744" v="832" actId="14100"/>
          <ac:spMkLst>
            <pc:docMk/>
            <pc:sldMk cId="0" sldId="277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2:53:52.435" v="821" actId="1076"/>
          <ac:picMkLst>
            <pc:docMk/>
            <pc:sldMk cId="0" sldId="277"/>
            <ac:picMk id="19458" creationId="{1D34900E-2096-757C-C8DD-818F9CCCEA66}"/>
          </ac:picMkLst>
        </pc:picChg>
      </pc:sldChg>
      <pc:sldChg chg="addSp modSp mod">
        <pc:chgData name="Sabina Dremelj" userId="af96948d51e3741c" providerId="LiveId" clId="{E7F9E2C4-27AD-4468-93E0-D1FF241824B9}" dt="2025-03-09T12:57:56.181" v="851" actId="14100"/>
        <pc:sldMkLst>
          <pc:docMk/>
          <pc:sldMk cId="0" sldId="278"/>
        </pc:sldMkLst>
        <pc:spChg chg="mod">
          <ac:chgData name="Sabina Dremelj" userId="af96948d51e3741c" providerId="LiveId" clId="{E7F9E2C4-27AD-4468-93E0-D1FF241824B9}" dt="2025-03-09T12:57:56.181" v="851" actId="14100"/>
          <ac:spMkLst>
            <pc:docMk/>
            <pc:sldMk cId="0" sldId="278"/>
            <ac:spMk id="3" creationId="{00000000-0000-0000-0000-000000000000}"/>
          </ac:spMkLst>
        </pc:spChg>
        <pc:picChg chg="add mod">
          <ac:chgData name="Sabina Dremelj" userId="af96948d51e3741c" providerId="LiveId" clId="{E7F9E2C4-27AD-4468-93E0-D1FF241824B9}" dt="2025-03-09T12:56:32.267" v="836" actId="14100"/>
          <ac:picMkLst>
            <pc:docMk/>
            <pc:sldMk cId="0" sldId="278"/>
            <ac:picMk id="20482" creationId="{2B5C0497-EC30-236F-9DAD-EB600E8813EB}"/>
          </ac:picMkLst>
        </pc:picChg>
      </pc:sldChg>
      <pc:sldChg chg="modSp mod">
        <pc:chgData name="Sabina Dremelj" userId="af96948d51e3741c" providerId="LiveId" clId="{E7F9E2C4-27AD-4468-93E0-D1FF241824B9}" dt="2025-03-09T13:17:20.607" v="1057" actId="20577"/>
        <pc:sldMkLst>
          <pc:docMk/>
          <pc:sldMk cId="0" sldId="279"/>
        </pc:sldMkLst>
        <pc:spChg chg="mod">
          <ac:chgData name="Sabina Dremelj" userId="af96948d51e3741c" providerId="LiveId" clId="{E7F9E2C4-27AD-4468-93E0-D1FF241824B9}" dt="2025-03-09T12:58:11.548" v="853" actId="122"/>
          <ac:spMkLst>
            <pc:docMk/>
            <pc:sldMk cId="0" sldId="279"/>
            <ac:spMk id="2" creationId="{00000000-0000-0000-0000-000000000000}"/>
          </ac:spMkLst>
        </pc:spChg>
        <pc:spChg chg="mod">
          <ac:chgData name="Sabina Dremelj" userId="af96948d51e3741c" providerId="LiveId" clId="{E7F9E2C4-27AD-4468-93E0-D1FF241824B9}" dt="2025-03-09T13:17:20.607" v="1057" actId="20577"/>
          <ac:spMkLst>
            <pc:docMk/>
            <pc:sldMk cId="0" sldId="279"/>
            <ac:spMk id="3" creationId="{00000000-0000-0000-0000-000000000000}"/>
          </ac:spMkLst>
        </pc:spChg>
      </pc:sldChg>
      <pc:sldChg chg="del">
        <pc:chgData name="Sabina Dremelj" userId="af96948d51e3741c" providerId="LiveId" clId="{E7F9E2C4-27AD-4468-93E0-D1FF241824B9}" dt="2025-03-09T12:58:25.067" v="855" actId="47"/>
        <pc:sldMkLst>
          <pc:docMk/>
          <pc:sldMk cId="3847275282" sldId="280"/>
        </pc:sldMkLst>
      </pc:sldChg>
      <pc:sldChg chg="addSp delSp modSp new mod setBg">
        <pc:chgData name="Sabina Dremelj" userId="af96948d51e3741c" providerId="LiveId" clId="{E7F9E2C4-27AD-4468-93E0-D1FF241824B9}" dt="2025-03-09T13:00:24.184" v="865" actId="14100"/>
        <pc:sldMkLst>
          <pc:docMk/>
          <pc:sldMk cId="3847275282" sldId="280"/>
        </pc:sldMkLst>
        <pc:spChg chg="del">
          <ac:chgData name="Sabina Dremelj" userId="af96948d51e3741c" providerId="LiveId" clId="{E7F9E2C4-27AD-4468-93E0-D1FF241824B9}" dt="2025-03-09T13:00:15.049" v="863" actId="26606"/>
          <ac:spMkLst>
            <pc:docMk/>
            <pc:sldMk cId="3847275282" sldId="280"/>
            <ac:spMk id="2" creationId="{2FB11CF1-A20B-314D-5CE8-9C921F846206}"/>
          </ac:spMkLst>
        </pc:spChg>
        <pc:spChg chg="del">
          <ac:chgData name="Sabina Dremelj" userId="af96948d51e3741c" providerId="LiveId" clId="{E7F9E2C4-27AD-4468-93E0-D1FF241824B9}" dt="2025-03-09T13:00:09.508" v="860" actId="931"/>
          <ac:spMkLst>
            <pc:docMk/>
            <pc:sldMk cId="3847275282" sldId="280"/>
            <ac:spMk id="3" creationId="{5CB6470A-1495-A43D-6D2D-3C4EBF595BEF}"/>
          </ac:spMkLst>
        </pc:spChg>
        <pc:spChg chg="add">
          <ac:chgData name="Sabina Dremelj" userId="af96948d51e3741c" providerId="LiveId" clId="{E7F9E2C4-27AD-4468-93E0-D1FF241824B9}" dt="2025-03-09T13:00:15.049" v="863" actId="26606"/>
          <ac:spMkLst>
            <pc:docMk/>
            <pc:sldMk cId="3847275282" sldId="280"/>
            <ac:spMk id="22" creationId="{39178BE9-53D8-441A-8691-0ED3B464BCD4}"/>
          </ac:spMkLst>
        </pc:spChg>
        <pc:grpChg chg="add">
          <ac:chgData name="Sabina Dremelj" userId="af96948d51e3741c" providerId="LiveId" clId="{E7F9E2C4-27AD-4468-93E0-D1FF241824B9}" dt="2025-03-09T13:00:15.049" v="863" actId="26606"/>
          <ac:grpSpMkLst>
            <pc:docMk/>
            <pc:sldMk cId="3847275282" sldId="280"/>
            <ac:grpSpMk id="10" creationId="{609316A9-990D-4EC3-A671-70EE5C1493A4}"/>
          </ac:grpSpMkLst>
        </pc:grpChg>
        <pc:picChg chg="add mod">
          <ac:chgData name="Sabina Dremelj" userId="af96948d51e3741c" providerId="LiveId" clId="{E7F9E2C4-27AD-4468-93E0-D1FF241824B9}" dt="2025-03-09T13:00:24.184" v="865" actId="14100"/>
          <ac:picMkLst>
            <pc:docMk/>
            <pc:sldMk cId="3847275282" sldId="280"/>
            <ac:picMk id="5" creationId="{A72AEADF-6EBA-D234-C562-2F3F64580572}"/>
          </ac:picMkLst>
        </pc:picChg>
      </pc:sldChg>
      <pc:sldChg chg="addSp delSp modSp new mod setBg">
        <pc:chgData name="Sabina Dremelj" userId="af96948d51e3741c" providerId="LiveId" clId="{E7F9E2C4-27AD-4468-93E0-D1FF241824B9}" dt="2025-03-09T13:01:06.031" v="872" actId="14100"/>
        <pc:sldMkLst>
          <pc:docMk/>
          <pc:sldMk cId="3369820019" sldId="281"/>
        </pc:sldMkLst>
        <pc:spChg chg="del">
          <ac:chgData name="Sabina Dremelj" userId="af96948d51e3741c" providerId="LiveId" clId="{E7F9E2C4-27AD-4468-93E0-D1FF241824B9}" dt="2025-03-09T13:00:58.482" v="870" actId="26606"/>
          <ac:spMkLst>
            <pc:docMk/>
            <pc:sldMk cId="3369820019" sldId="281"/>
            <ac:spMk id="2" creationId="{8C7E564D-CC03-6CA7-E465-31A176AD4FEF}"/>
          </ac:spMkLst>
        </pc:spChg>
        <pc:spChg chg="del">
          <ac:chgData name="Sabina Dremelj" userId="af96948d51e3741c" providerId="LiveId" clId="{E7F9E2C4-27AD-4468-93E0-D1FF241824B9}" dt="2025-03-09T13:00:56.223" v="867" actId="931"/>
          <ac:spMkLst>
            <pc:docMk/>
            <pc:sldMk cId="3369820019" sldId="281"/>
            <ac:spMk id="3" creationId="{DD1176BE-3095-9C30-D3D9-742E2AE35803}"/>
          </ac:spMkLst>
        </pc:spChg>
        <pc:spChg chg="add">
          <ac:chgData name="Sabina Dremelj" userId="af96948d51e3741c" providerId="LiveId" clId="{E7F9E2C4-27AD-4468-93E0-D1FF241824B9}" dt="2025-03-09T13:00:58.482" v="870" actId="26606"/>
          <ac:spMkLst>
            <pc:docMk/>
            <pc:sldMk cId="3369820019" sldId="281"/>
            <ac:spMk id="22" creationId="{39178BE9-53D8-441A-8691-0ED3B464BCD4}"/>
          </ac:spMkLst>
        </pc:spChg>
        <pc:grpChg chg="add">
          <ac:chgData name="Sabina Dremelj" userId="af96948d51e3741c" providerId="LiveId" clId="{E7F9E2C4-27AD-4468-93E0-D1FF241824B9}" dt="2025-03-09T13:00:58.482" v="870" actId="26606"/>
          <ac:grpSpMkLst>
            <pc:docMk/>
            <pc:sldMk cId="3369820019" sldId="281"/>
            <ac:grpSpMk id="10" creationId="{609316A9-990D-4EC3-A671-70EE5C1493A4}"/>
          </ac:grpSpMkLst>
        </pc:grpChg>
        <pc:picChg chg="add mod">
          <ac:chgData name="Sabina Dremelj" userId="af96948d51e3741c" providerId="LiveId" clId="{E7F9E2C4-27AD-4468-93E0-D1FF241824B9}" dt="2025-03-09T13:01:06.031" v="872" actId="14100"/>
          <ac:picMkLst>
            <pc:docMk/>
            <pc:sldMk cId="3369820019" sldId="281"/>
            <ac:picMk id="5" creationId="{B043AA6E-8D21-43AF-4D12-8F84B7EEC374}"/>
          </ac:picMkLst>
        </pc:picChg>
      </pc:sldChg>
      <pc:sldChg chg="modSp new mod modNotesTx">
        <pc:chgData name="Sabina Dremelj" userId="af96948d51e3741c" providerId="LiveId" clId="{E7F9E2C4-27AD-4468-93E0-D1FF241824B9}" dt="2025-03-09T13:15:44.638" v="1033" actId="20577"/>
        <pc:sldMkLst>
          <pc:docMk/>
          <pc:sldMk cId="1675091386" sldId="282"/>
        </pc:sldMkLst>
        <pc:spChg chg="mod">
          <ac:chgData name="Sabina Dremelj" userId="af96948d51e3741c" providerId="LiveId" clId="{E7F9E2C4-27AD-4468-93E0-D1FF241824B9}" dt="2025-03-09T13:08:18.336" v="941" actId="1076"/>
          <ac:spMkLst>
            <pc:docMk/>
            <pc:sldMk cId="1675091386" sldId="282"/>
            <ac:spMk id="2" creationId="{741FFEA6-3B7E-51C0-5DE7-7AD611D8E5F6}"/>
          </ac:spMkLst>
        </pc:spChg>
        <pc:spChg chg="mod">
          <ac:chgData name="Sabina Dremelj" userId="af96948d51e3741c" providerId="LiveId" clId="{E7F9E2C4-27AD-4468-93E0-D1FF241824B9}" dt="2025-03-09T13:15:44.638" v="1033" actId="20577"/>
          <ac:spMkLst>
            <pc:docMk/>
            <pc:sldMk cId="1675091386" sldId="282"/>
            <ac:spMk id="3" creationId="{A6FFF207-2F9A-E409-6746-B67E3229FF5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6D48BE-913E-4EBA-92DC-F5946045861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1CC175D-12C9-4DC5-9B99-EDA7FFE6E727}">
      <dgm:prSet/>
      <dgm:spPr/>
      <dgm:t>
        <a:bodyPr/>
        <a:lstStyle/>
        <a:p>
          <a:r>
            <a:rPr lang="en-US" dirty="0"/>
            <a:t> </a:t>
          </a:r>
          <a:r>
            <a:rPr lang="en-US" dirty="0" err="1"/>
            <a:t>Makrominerali</a:t>
          </a:r>
          <a:r>
            <a:rPr lang="en-US" dirty="0"/>
            <a:t>: </a:t>
          </a:r>
          <a:r>
            <a:rPr lang="en-US" dirty="0" err="1"/>
            <a:t>Kalcij</a:t>
          </a:r>
          <a:r>
            <a:rPr lang="en-US" dirty="0"/>
            <a:t>, </a:t>
          </a:r>
          <a:r>
            <a:rPr lang="en-US" dirty="0" err="1"/>
            <a:t>Fosfor</a:t>
          </a:r>
          <a:r>
            <a:rPr lang="en-US" dirty="0"/>
            <a:t>, </a:t>
          </a:r>
          <a:r>
            <a:rPr lang="en-US" dirty="0" err="1"/>
            <a:t>Magnezij</a:t>
          </a:r>
          <a:r>
            <a:rPr lang="en-US" dirty="0"/>
            <a:t>, </a:t>
          </a:r>
          <a:r>
            <a:rPr lang="en-US" dirty="0" err="1"/>
            <a:t>Natrij</a:t>
          </a:r>
          <a:r>
            <a:rPr lang="en-US" dirty="0"/>
            <a:t>, </a:t>
          </a:r>
          <a:r>
            <a:rPr lang="en-US" dirty="0" err="1"/>
            <a:t>Kalij</a:t>
          </a:r>
          <a:endParaRPr lang="en-US" dirty="0"/>
        </a:p>
      </dgm:t>
    </dgm:pt>
    <dgm:pt modelId="{A8B3C332-4849-4C73-97B2-F2F8E4E96F79}" type="parTrans" cxnId="{51C34D8A-628F-403B-9B62-1616DE15F456}">
      <dgm:prSet/>
      <dgm:spPr/>
      <dgm:t>
        <a:bodyPr/>
        <a:lstStyle/>
        <a:p>
          <a:endParaRPr lang="en-US"/>
        </a:p>
      </dgm:t>
    </dgm:pt>
    <dgm:pt modelId="{A9426D0F-2544-438F-89EA-69EEB6808B21}" type="sibTrans" cxnId="{51C34D8A-628F-403B-9B62-1616DE15F456}">
      <dgm:prSet/>
      <dgm:spPr/>
      <dgm:t>
        <a:bodyPr/>
        <a:lstStyle/>
        <a:p>
          <a:endParaRPr lang="en-US"/>
        </a:p>
      </dgm:t>
    </dgm:pt>
    <dgm:pt modelId="{8B436C34-4CF5-40DE-9B1F-8CD3CE3C331F}">
      <dgm:prSet/>
      <dgm:spPr/>
      <dgm:t>
        <a:bodyPr/>
        <a:lstStyle/>
        <a:p>
          <a:r>
            <a:rPr lang="en-US" dirty="0" err="1"/>
            <a:t>Mikrominerali</a:t>
          </a:r>
          <a:r>
            <a:rPr lang="en-US" dirty="0"/>
            <a:t>: </a:t>
          </a:r>
          <a:r>
            <a:rPr lang="en-US" dirty="0" err="1"/>
            <a:t>Železo</a:t>
          </a:r>
          <a:r>
            <a:rPr lang="en-US" dirty="0"/>
            <a:t>, </a:t>
          </a:r>
          <a:r>
            <a:rPr lang="en-US" dirty="0" err="1"/>
            <a:t>Cink</a:t>
          </a:r>
          <a:r>
            <a:rPr lang="en-US" dirty="0"/>
            <a:t>, </a:t>
          </a:r>
          <a:r>
            <a:rPr lang="en-US" dirty="0" err="1"/>
            <a:t>Selen</a:t>
          </a:r>
          <a:r>
            <a:rPr lang="en-US" dirty="0"/>
            <a:t>, </a:t>
          </a:r>
          <a:r>
            <a:rPr lang="en-US" dirty="0" err="1"/>
            <a:t>Jod</a:t>
          </a:r>
          <a:endParaRPr lang="en-US" dirty="0"/>
        </a:p>
      </dgm:t>
    </dgm:pt>
    <dgm:pt modelId="{0E611BF9-D989-4EEA-8273-4B872DB3246D}" type="parTrans" cxnId="{4F6E4019-C669-4969-8AAE-201B2E687417}">
      <dgm:prSet/>
      <dgm:spPr/>
      <dgm:t>
        <a:bodyPr/>
        <a:lstStyle/>
        <a:p>
          <a:endParaRPr lang="en-US"/>
        </a:p>
      </dgm:t>
    </dgm:pt>
    <dgm:pt modelId="{BA9660C3-766C-4741-9175-C23CC246725E}" type="sibTrans" cxnId="{4F6E4019-C669-4969-8AAE-201B2E687417}">
      <dgm:prSet/>
      <dgm:spPr/>
      <dgm:t>
        <a:bodyPr/>
        <a:lstStyle/>
        <a:p>
          <a:endParaRPr lang="en-US"/>
        </a:p>
      </dgm:t>
    </dgm:pt>
    <dgm:pt modelId="{D7E308A7-409B-4256-B4E0-2B2440D1C871}" type="pres">
      <dgm:prSet presAssocID="{4E6D48BE-913E-4EBA-92DC-F5946045861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C86FD14-D9E4-491E-927A-BBD9E8138833}" type="pres">
      <dgm:prSet presAssocID="{41CC175D-12C9-4DC5-9B99-EDA7FFE6E727}" presName="hierRoot1" presStyleCnt="0"/>
      <dgm:spPr/>
    </dgm:pt>
    <dgm:pt modelId="{BA6B8145-D04F-4479-89F5-9013A99CEB2E}" type="pres">
      <dgm:prSet presAssocID="{41CC175D-12C9-4DC5-9B99-EDA7FFE6E727}" presName="composite" presStyleCnt="0"/>
      <dgm:spPr/>
    </dgm:pt>
    <dgm:pt modelId="{B88F970F-B0DD-4AA7-9C5B-116BD11E4660}" type="pres">
      <dgm:prSet presAssocID="{41CC175D-12C9-4DC5-9B99-EDA7FFE6E727}" presName="background" presStyleLbl="node0" presStyleIdx="0" presStyleCnt="2"/>
      <dgm:spPr/>
    </dgm:pt>
    <dgm:pt modelId="{11919C38-D82D-4014-AC91-249A8D50C8ED}" type="pres">
      <dgm:prSet presAssocID="{41CC175D-12C9-4DC5-9B99-EDA7FFE6E727}" presName="text" presStyleLbl="fgAcc0" presStyleIdx="0" presStyleCnt="2" custScaleX="106479" custScaleY="115158">
        <dgm:presLayoutVars>
          <dgm:chPref val="3"/>
        </dgm:presLayoutVars>
      </dgm:prSet>
      <dgm:spPr/>
    </dgm:pt>
    <dgm:pt modelId="{30D4C113-0B96-466E-80A8-B35D1E42D035}" type="pres">
      <dgm:prSet presAssocID="{41CC175D-12C9-4DC5-9B99-EDA7FFE6E727}" presName="hierChild2" presStyleCnt="0"/>
      <dgm:spPr/>
    </dgm:pt>
    <dgm:pt modelId="{0A4A0BDF-8483-4663-B990-1EAC56349E30}" type="pres">
      <dgm:prSet presAssocID="{8B436C34-4CF5-40DE-9B1F-8CD3CE3C331F}" presName="hierRoot1" presStyleCnt="0"/>
      <dgm:spPr/>
    </dgm:pt>
    <dgm:pt modelId="{F11D9264-8314-47EB-99EF-590D1253238A}" type="pres">
      <dgm:prSet presAssocID="{8B436C34-4CF5-40DE-9B1F-8CD3CE3C331F}" presName="composite" presStyleCnt="0"/>
      <dgm:spPr/>
    </dgm:pt>
    <dgm:pt modelId="{655248C1-0405-4DA2-B140-1C61B1367C33}" type="pres">
      <dgm:prSet presAssocID="{8B436C34-4CF5-40DE-9B1F-8CD3CE3C331F}" presName="background" presStyleLbl="node0" presStyleIdx="1" presStyleCnt="2"/>
      <dgm:spPr/>
    </dgm:pt>
    <dgm:pt modelId="{D0A5F0CB-B185-440A-BE45-320BD6E1FF28}" type="pres">
      <dgm:prSet presAssocID="{8B436C34-4CF5-40DE-9B1F-8CD3CE3C331F}" presName="text" presStyleLbl="fgAcc0" presStyleIdx="1" presStyleCnt="2" custScaleX="110592" custScaleY="110019" custLinFactNeighborX="113" custLinFactNeighborY="-3607">
        <dgm:presLayoutVars>
          <dgm:chPref val="3"/>
        </dgm:presLayoutVars>
      </dgm:prSet>
      <dgm:spPr/>
    </dgm:pt>
    <dgm:pt modelId="{B25E757C-944A-42E9-ABF3-AAACA8EA1434}" type="pres">
      <dgm:prSet presAssocID="{8B436C34-4CF5-40DE-9B1F-8CD3CE3C331F}" presName="hierChild2" presStyleCnt="0"/>
      <dgm:spPr/>
    </dgm:pt>
  </dgm:ptLst>
  <dgm:cxnLst>
    <dgm:cxn modelId="{A8FEB60D-0D00-48D8-9BB2-165F25B41BDC}" type="presOf" srcId="{4E6D48BE-913E-4EBA-92DC-F5946045861C}" destId="{D7E308A7-409B-4256-B4E0-2B2440D1C871}" srcOrd="0" destOrd="0" presId="urn:microsoft.com/office/officeart/2005/8/layout/hierarchy1"/>
    <dgm:cxn modelId="{1D030417-938C-4227-B22E-CF2D6B1A2044}" type="presOf" srcId="{41CC175D-12C9-4DC5-9B99-EDA7FFE6E727}" destId="{11919C38-D82D-4014-AC91-249A8D50C8ED}" srcOrd="0" destOrd="0" presId="urn:microsoft.com/office/officeart/2005/8/layout/hierarchy1"/>
    <dgm:cxn modelId="{4F6E4019-C669-4969-8AAE-201B2E687417}" srcId="{4E6D48BE-913E-4EBA-92DC-F5946045861C}" destId="{8B436C34-4CF5-40DE-9B1F-8CD3CE3C331F}" srcOrd="1" destOrd="0" parTransId="{0E611BF9-D989-4EEA-8273-4B872DB3246D}" sibTransId="{BA9660C3-766C-4741-9175-C23CC246725E}"/>
    <dgm:cxn modelId="{22E2B02A-CC05-4B92-B3FE-6EE5605E08BB}" type="presOf" srcId="{8B436C34-4CF5-40DE-9B1F-8CD3CE3C331F}" destId="{D0A5F0CB-B185-440A-BE45-320BD6E1FF28}" srcOrd="0" destOrd="0" presId="urn:microsoft.com/office/officeart/2005/8/layout/hierarchy1"/>
    <dgm:cxn modelId="{51C34D8A-628F-403B-9B62-1616DE15F456}" srcId="{4E6D48BE-913E-4EBA-92DC-F5946045861C}" destId="{41CC175D-12C9-4DC5-9B99-EDA7FFE6E727}" srcOrd="0" destOrd="0" parTransId="{A8B3C332-4849-4C73-97B2-F2F8E4E96F79}" sibTransId="{A9426D0F-2544-438F-89EA-69EEB6808B21}"/>
    <dgm:cxn modelId="{68CDEC0F-4EED-41F1-920F-E1B512C90451}" type="presParOf" srcId="{D7E308A7-409B-4256-B4E0-2B2440D1C871}" destId="{BC86FD14-D9E4-491E-927A-BBD9E8138833}" srcOrd="0" destOrd="0" presId="urn:microsoft.com/office/officeart/2005/8/layout/hierarchy1"/>
    <dgm:cxn modelId="{E42E51D9-22E9-4F6F-A84A-D302DE9ECA0B}" type="presParOf" srcId="{BC86FD14-D9E4-491E-927A-BBD9E8138833}" destId="{BA6B8145-D04F-4479-89F5-9013A99CEB2E}" srcOrd="0" destOrd="0" presId="urn:microsoft.com/office/officeart/2005/8/layout/hierarchy1"/>
    <dgm:cxn modelId="{29FD10B5-F089-495A-8666-43393EB310E4}" type="presParOf" srcId="{BA6B8145-D04F-4479-89F5-9013A99CEB2E}" destId="{B88F970F-B0DD-4AA7-9C5B-116BD11E4660}" srcOrd="0" destOrd="0" presId="urn:microsoft.com/office/officeart/2005/8/layout/hierarchy1"/>
    <dgm:cxn modelId="{72F3888C-3E00-4F2A-BCD1-83F55B4F3CC6}" type="presParOf" srcId="{BA6B8145-D04F-4479-89F5-9013A99CEB2E}" destId="{11919C38-D82D-4014-AC91-249A8D50C8ED}" srcOrd="1" destOrd="0" presId="urn:microsoft.com/office/officeart/2005/8/layout/hierarchy1"/>
    <dgm:cxn modelId="{897E57FB-6972-4D79-BA60-3084CD39632D}" type="presParOf" srcId="{BC86FD14-D9E4-491E-927A-BBD9E8138833}" destId="{30D4C113-0B96-466E-80A8-B35D1E42D035}" srcOrd="1" destOrd="0" presId="urn:microsoft.com/office/officeart/2005/8/layout/hierarchy1"/>
    <dgm:cxn modelId="{E282C1F9-2538-4646-B0B4-93481209B0A2}" type="presParOf" srcId="{D7E308A7-409B-4256-B4E0-2B2440D1C871}" destId="{0A4A0BDF-8483-4663-B990-1EAC56349E30}" srcOrd="1" destOrd="0" presId="urn:microsoft.com/office/officeart/2005/8/layout/hierarchy1"/>
    <dgm:cxn modelId="{60DD362E-EA37-4855-B2FB-D4AB353C5A86}" type="presParOf" srcId="{0A4A0BDF-8483-4663-B990-1EAC56349E30}" destId="{F11D9264-8314-47EB-99EF-590D1253238A}" srcOrd="0" destOrd="0" presId="urn:microsoft.com/office/officeart/2005/8/layout/hierarchy1"/>
    <dgm:cxn modelId="{0C2E5481-681A-4BEA-AD5A-B2F8959E91A2}" type="presParOf" srcId="{F11D9264-8314-47EB-99EF-590D1253238A}" destId="{655248C1-0405-4DA2-B140-1C61B1367C33}" srcOrd="0" destOrd="0" presId="urn:microsoft.com/office/officeart/2005/8/layout/hierarchy1"/>
    <dgm:cxn modelId="{E1200D7C-28E6-4AA2-8FC4-FF8080309049}" type="presParOf" srcId="{F11D9264-8314-47EB-99EF-590D1253238A}" destId="{D0A5F0CB-B185-440A-BE45-320BD6E1FF28}" srcOrd="1" destOrd="0" presId="urn:microsoft.com/office/officeart/2005/8/layout/hierarchy1"/>
    <dgm:cxn modelId="{D7F65420-A18E-4C37-ADEC-ED3408BE09F1}" type="presParOf" srcId="{0A4A0BDF-8483-4663-B990-1EAC56349E30}" destId="{B25E757C-944A-42E9-ABF3-AAACA8EA143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8F970F-B0DD-4AA7-9C5B-116BD11E4660}">
      <dsp:nvSpPr>
        <dsp:cNvPr id="0" name=""/>
        <dsp:cNvSpPr/>
      </dsp:nvSpPr>
      <dsp:spPr>
        <a:xfrm>
          <a:off x="2986" y="842407"/>
          <a:ext cx="3064886" cy="21048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19C38-D82D-4014-AC91-249A8D50C8ED}">
      <dsp:nvSpPr>
        <dsp:cNvPr id="0" name=""/>
        <dsp:cNvSpPr/>
      </dsp:nvSpPr>
      <dsp:spPr>
        <a:xfrm>
          <a:off x="322808" y="1146238"/>
          <a:ext cx="3064886" cy="21048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 </a:t>
          </a:r>
          <a:r>
            <a:rPr lang="en-US" sz="3000" kern="1200" dirty="0" err="1"/>
            <a:t>Makrominerali</a:t>
          </a:r>
          <a:r>
            <a:rPr lang="en-US" sz="3000" kern="1200" dirty="0"/>
            <a:t>: </a:t>
          </a:r>
          <a:r>
            <a:rPr lang="en-US" sz="3000" kern="1200" dirty="0" err="1"/>
            <a:t>Kalcij</a:t>
          </a:r>
          <a:r>
            <a:rPr lang="en-US" sz="3000" kern="1200" dirty="0"/>
            <a:t>, </a:t>
          </a:r>
          <a:r>
            <a:rPr lang="en-US" sz="3000" kern="1200" dirty="0" err="1"/>
            <a:t>Fosfor</a:t>
          </a:r>
          <a:r>
            <a:rPr lang="en-US" sz="3000" kern="1200" dirty="0"/>
            <a:t>, </a:t>
          </a:r>
          <a:r>
            <a:rPr lang="en-US" sz="3000" kern="1200" dirty="0" err="1"/>
            <a:t>Magnezij</a:t>
          </a:r>
          <a:r>
            <a:rPr lang="en-US" sz="3000" kern="1200" dirty="0"/>
            <a:t>, </a:t>
          </a:r>
          <a:r>
            <a:rPr lang="en-US" sz="3000" kern="1200" dirty="0" err="1"/>
            <a:t>Natrij</a:t>
          </a:r>
          <a:r>
            <a:rPr lang="en-US" sz="3000" kern="1200" dirty="0"/>
            <a:t>, </a:t>
          </a:r>
          <a:r>
            <a:rPr lang="en-US" sz="3000" kern="1200" dirty="0" err="1"/>
            <a:t>Kalij</a:t>
          </a:r>
          <a:endParaRPr lang="en-US" sz="3000" kern="1200" dirty="0"/>
        </a:p>
      </dsp:txBody>
      <dsp:txXfrm>
        <a:off x="384457" y="1207887"/>
        <a:ext cx="2941588" cy="1981538"/>
      </dsp:txXfrm>
    </dsp:sp>
    <dsp:sp modelId="{655248C1-0405-4DA2-B140-1C61B1367C33}">
      <dsp:nvSpPr>
        <dsp:cNvPr id="0" name=""/>
        <dsp:cNvSpPr/>
      </dsp:nvSpPr>
      <dsp:spPr>
        <a:xfrm>
          <a:off x="3710503" y="776479"/>
          <a:ext cx="3183275" cy="2010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5F0CB-B185-440A-BE45-320BD6E1FF28}">
      <dsp:nvSpPr>
        <dsp:cNvPr id="0" name=""/>
        <dsp:cNvSpPr/>
      </dsp:nvSpPr>
      <dsp:spPr>
        <a:xfrm>
          <a:off x="4030324" y="1080310"/>
          <a:ext cx="3183275" cy="2010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Mikrominerali</a:t>
          </a:r>
          <a:r>
            <a:rPr lang="en-US" sz="3000" kern="1200" dirty="0"/>
            <a:t>: </a:t>
          </a:r>
          <a:r>
            <a:rPr lang="en-US" sz="3000" kern="1200" dirty="0" err="1"/>
            <a:t>Železo</a:t>
          </a:r>
          <a:r>
            <a:rPr lang="en-US" sz="3000" kern="1200" dirty="0"/>
            <a:t>, </a:t>
          </a:r>
          <a:r>
            <a:rPr lang="en-US" sz="3000" kern="1200" dirty="0" err="1"/>
            <a:t>Cink</a:t>
          </a:r>
          <a:r>
            <a:rPr lang="en-US" sz="3000" kern="1200" dirty="0"/>
            <a:t>, </a:t>
          </a:r>
          <a:r>
            <a:rPr lang="en-US" sz="3000" kern="1200" dirty="0" err="1"/>
            <a:t>Selen</a:t>
          </a:r>
          <a:r>
            <a:rPr lang="en-US" sz="3000" kern="1200" dirty="0"/>
            <a:t>, </a:t>
          </a:r>
          <a:r>
            <a:rPr lang="en-US" sz="3000" kern="1200" dirty="0" err="1"/>
            <a:t>Jod</a:t>
          </a:r>
          <a:endParaRPr lang="en-US" sz="3000" kern="1200" dirty="0"/>
        </a:p>
      </dsp:txBody>
      <dsp:txXfrm>
        <a:off x="4089221" y="1139207"/>
        <a:ext cx="3065481" cy="1893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54CFE-AE9D-475F-8B18-DEDE80AE63C3}" type="datetimeFigureOut">
              <a:rPr lang="sl-SI" smtClean="0"/>
              <a:t>9. 03. 2025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6326D-6065-4B45-B928-2362977BB2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848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86326D-6065-4B45-B928-2362977BB296}" type="slidenum">
              <a:rPr lang="sl-SI" smtClean="0"/>
              <a:t>26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3976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7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7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265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54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7632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01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04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52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4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7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7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0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5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5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prehrana.si/sestavine-zivil/vitamini/vitamin-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prehrana.si/sestavine-zivil/vitamini/vitamin-d?highlight=WyJ2aXQiLCJkIiwiZCdhbGVzc2lvIiwiZCdhbmNpIiwiZCdvcmVuZ2UiLCJ2aXQgZCJ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prehrana.si/sestavine-zivil/vitamini/vitamin-e?highlight=WyJ2aXQiLCJlIiwiZSdrbyIsInZpdCBlIl0=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prehrana.si/sestavine-zivil/vitamini/vitamin-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prehrana.si/sestavine-zivil/minerali/kalcij?highlight=WyJrYWxjaWoiXQ==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prehrana.si/sestavine-zivil/minerali/fosfo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prehrana.si/sestavine-zivil/minerali/magnezij?highlight=WyJtYWduZXppaiJ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prehrana.si/sestavine-zivil/sol-in-natrij?highlight=WyJuYXRyaWoiXQ==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prehrana.si/sestavine-zivil/minerali/kalij?highlight=WyJrYWxpaiJd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s://prehrana.si/sestavine-zivil/minerali/zelezo?highlight=WyJ6ZWxlem8iXQ==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s://prehrana.si/sestavine-zivil/minerali/cink?highlight=WyJjaW5rIl0=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s://prehrana.si/sestavine-zivil/minerali/selen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s://prehrana.si/sestavine-zivil/minerali/jod?highlight=WyJqb2QiXQ==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rmodrosti.com/kalkulato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rehrana.si/sestavine-zivil/vitamini/vitamin-c?highlight=WyJ2aXQiLCJjIiwidml0IGMiXQ==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prehrana.si/sestavine-zivil/vitamini/tiamin-b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rehrana.si/sestavine-zivil/vitamini/riboflavin-b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prehrana.si/sestavine-zivil/vitamini/niacin-b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prehrana.si/sestavine-zivil/vitamini/vitamin-b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prehrana.si/sestavine-zivil/vitamini/vitamin-b12?highlight=WyJiMTIiXQ==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b="1" dirty="0"/>
              <a:t>VITAMINI IN MINERALI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9178BE9-53D8-441A-8691-0ED3B464B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Označba mesta vsebine 4" descr="Slika, ki vsebuje besede besedilo, posnetek zaslona, številka, pisava&#10;&#10;Opis je samodejno ustvarjen">
            <a:extLst>
              <a:ext uri="{FF2B5EF4-FFF2-40B4-BE49-F238E27FC236}">
                <a16:creationId xmlns:a16="http://schemas.microsoft.com/office/drawing/2014/main" id="{A72AEADF-6EBA-D234-C562-2F3F645805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8256" y="131414"/>
            <a:ext cx="8232118" cy="672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275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hlinkClick r:id="rId2"/>
              </a:rPr>
              <a:t>Vitamin A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1661652"/>
            <a:ext cx="6750836" cy="4379711"/>
          </a:xfrm>
        </p:spPr>
        <p:txBody>
          <a:bodyPr>
            <a:normAutofit lnSpcReduction="10000"/>
          </a:bodyPr>
          <a:lstStyle/>
          <a:p>
            <a:r>
              <a:rPr sz="2000" dirty="0" err="1"/>
              <a:t>Pomemben</a:t>
            </a:r>
            <a:r>
              <a:rPr sz="2000" dirty="0"/>
              <a:t> za vid in </a:t>
            </a:r>
            <a:r>
              <a:rPr sz="2000" dirty="0" err="1"/>
              <a:t>imunski</a:t>
            </a:r>
            <a:r>
              <a:rPr sz="2000" dirty="0"/>
              <a:t> </a:t>
            </a:r>
            <a:r>
              <a:rPr sz="2000" dirty="0" err="1"/>
              <a:t>sistem</a:t>
            </a:r>
            <a:r>
              <a:rPr sz="2000" dirty="0"/>
              <a:t>. 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VIRI</a:t>
            </a:r>
            <a:r>
              <a:rPr sz="2000" dirty="0"/>
              <a:t>: </a:t>
            </a:r>
            <a:endParaRPr lang="sl-SI" sz="2000" dirty="0"/>
          </a:p>
          <a:p>
            <a:r>
              <a:rPr lang="sl-SI" sz="2000" dirty="0"/>
              <a:t>Ribje olje, </a:t>
            </a:r>
            <a:r>
              <a:rPr lang="sl-SI" sz="2000" b="0" i="0" dirty="0">
                <a:solidFill>
                  <a:srgbClr val="1F1F1F"/>
                </a:solidFill>
                <a:effectLst/>
              </a:rPr>
              <a:t>jetra, jajčni rumenjak, maslo in smetana. </a:t>
            </a:r>
          </a:p>
          <a:p>
            <a:r>
              <a:rPr lang="sl-SI" sz="2000" b="0" i="0" dirty="0">
                <a:solidFill>
                  <a:srgbClr val="1F1F1F"/>
                </a:solidFill>
                <a:effectLst/>
              </a:rPr>
              <a:t>Zelene in rumene vrtnine vsebujejo karotene (karoten beta), ki jih telo počasi pretvori v </a:t>
            </a:r>
            <a:r>
              <a:rPr lang="sl-SI" sz="2000" b="0" i="0" dirty="0">
                <a:solidFill>
                  <a:srgbClr val="040C28"/>
                </a:solidFill>
                <a:effectLst/>
              </a:rPr>
              <a:t>vitamin A</a:t>
            </a:r>
            <a:r>
              <a:rPr lang="sl-SI" sz="2000" b="0" i="0" dirty="0">
                <a:solidFill>
                  <a:srgbClr val="1F1F1F"/>
                </a:solidFill>
                <a:effectLst/>
              </a:rPr>
              <a:t>.</a:t>
            </a:r>
          </a:p>
          <a:p>
            <a:pPr marL="0" indent="0">
              <a:buNone/>
            </a:pPr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(PDV) ZA ODRASLEGA ČLOVEKA JE 800 µg VITAMINA A (EKVIVALENTOV RETINOLA).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PRIMER – takšno količino vitamina A v telo vnesete, če tekom dneva zaužijete pol skodelice kuhane špinače (90 g) s pol žlice masla (7g), dvema marelicama (70 g) in enim srednje velikem paradižnikom (123 g).</a:t>
            </a:r>
            <a:endParaRPr lang="sl-SI" sz="2000" b="0" i="0" dirty="0">
              <a:solidFill>
                <a:srgbClr val="1F1F1F"/>
              </a:solidFill>
              <a:effectLst/>
            </a:endParaRP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0" name="Picture 2" descr="Vitamin A – kakšna je njegova vloga in kje ga najdemo? | Zadovoljna.si">
            <a:extLst>
              <a:ext uri="{FF2B5EF4-FFF2-40B4-BE49-F238E27FC236}">
                <a16:creationId xmlns:a16="http://schemas.microsoft.com/office/drawing/2014/main" id="{E4B2A604-BF5E-0BA2-B46D-4C07AEC77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193" y="0"/>
            <a:ext cx="3293807" cy="2191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16" y="2160590"/>
            <a:ext cx="7256207" cy="4014068"/>
          </a:xfrm>
        </p:spPr>
        <p:txBody>
          <a:bodyPr/>
          <a:lstStyle/>
          <a:p>
            <a:r>
              <a:rPr sz="2000" dirty="0" err="1"/>
              <a:t>Pomemben</a:t>
            </a:r>
            <a:r>
              <a:rPr sz="2000" dirty="0"/>
              <a:t> za </a:t>
            </a:r>
            <a:r>
              <a:rPr sz="2000" dirty="0" err="1"/>
              <a:t>zdravje</a:t>
            </a:r>
            <a:r>
              <a:rPr sz="2000" dirty="0"/>
              <a:t> </a:t>
            </a:r>
            <a:r>
              <a:rPr sz="2000" dirty="0" err="1"/>
              <a:t>kosti</a:t>
            </a:r>
            <a:r>
              <a:rPr sz="2000" dirty="0"/>
              <a:t>.</a:t>
            </a:r>
            <a:endParaRPr lang="sl-SI" sz="2000" dirty="0"/>
          </a:p>
          <a:p>
            <a:pPr marL="0" indent="0">
              <a:buNone/>
            </a:pPr>
            <a:r>
              <a:rPr sz="2000" dirty="0"/>
              <a:t> </a:t>
            </a:r>
            <a:r>
              <a:rPr sz="2000" dirty="0" err="1"/>
              <a:t>Viri</a:t>
            </a:r>
            <a:r>
              <a:rPr sz="2000" dirty="0"/>
              <a:t>: </a:t>
            </a:r>
            <a:r>
              <a:rPr sz="2000" dirty="0" err="1"/>
              <a:t>mastne</a:t>
            </a:r>
            <a:r>
              <a:rPr sz="2000" dirty="0"/>
              <a:t> </a:t>
            </a:r>
            <a:r>
              <a:rPr sz="2000" dirty="0" err="1"/>
              <a:t>ribe</a:t>
            </a:r>
            <a:r>
              <a:rPr lang="sl-SI" sz="2000" dirty="0"/>
              <a:t>, mleko in mlečni izdelki</a:t>
            </a:r>
          </a:p>
          <a:p>
            <a:r>
              <a:rPr lang="pl-PL" sz="2000" b="0" i="0" dirty="0">
                <a:solidFill>
                  <a:srgbClr val="000000"/>
                </a:solidFill>
                <a:effectLst/>
              </a:rPr>
              <a:t>Zgornja varna meja za odrasle je 100 μg vitamina </a:t>
            </a:r>
            <a:r>
              <a:rPr lang="pl-PL" sz="2000" b="1" i="0" dirty="0">
                <a:solidFill>
                  <a:srgbClr val="000000"/>
                </a:solidFill>
                <a:effectLst/>
              </a:rPr>
              <a:t>D</a:t>
            </a:r>
            <a:r>
              <a:rPr lang="pl-PL" sz="2000" b="0" i="0" dirty="0">
                <a:solidFill>
                  <a:srgbClr val="000000"/>
                </a:solidFill>
                <a:effectLst/>
              </a:rPr>
              <a:t> na dan.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Pomanjkanje vitamina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D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povzroča motnje v presnovi kalcija in fosfatov, kar lahko privede do zmanjšane kostne gostote in večjega tveganja za zlome in za nastanek osteoporoze v zrelih letih. Pri dojenčkih in majhnih otrocih pomanjkanje vitamina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D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vodi do nastanka rahitisa</a:t>
            </a:r>
            <a:endParaRPr sz="2000" dirty="0"/>
          </a:p>
        </p:txBody>
      </p:sp>
      <p:pic>
        <p:nvPicPr>
          <p:cNvPr id="9218" name="Picture 2" descr="Viri vitamina D">
            <a:extLst>
              <a:ext uri="{FF2B5EF4-FFF2-40B4-BE49-F238E27FC236}">
                <a16:creationId xmlns:a16="http://schemas.microsoft.com/office/drawing/2014/main" id="{8AA6EE6D-F6AC-0EC0-29F8-2DB8C890B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641" y="0"/>
            <a:ext cx="3756359" cy="200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 err="1"/>
              <a:t>Ščiti</a:t>
            </a:r>
            <a:r>
              <a:rPr sz="2000" dirty="0"/>
              <a:t> </a:t>
            </a:r>
            <a:r>
              <a:rPr sz="2000" dirty="0" err="1"/>
              <a:t>celice</a:t>
            </a:r>
            <a:r>
              <a:rPr sz="2000" dirty="0"/>
              <a:t> pred </a:t>
            </a:r>
            <a:r>
              <a:rPr sz="2000" dirty="0" err="1"/>
              <a:t>oksidativnim</a:t>
            </a:r>
            <a:r>
              <a:rPr sz="2000" dirty="0"/>
              <a:t> </a:t>
            </a:r>
            <a:r>
              <a:rPr sz="2000" dirty="0" err="1"/>
              <a:t>stresom</a:t>
            </a:r>
            <a:r>
              <a:rPr sz="2000" dirty="0"/>
              <a:t>.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 VIRI</a:t>
            </a:r>
            <a:r>
              <a:rPr sz="2000" dirty="0"/>
              <a:t>: </a:t>
            </a:r>
            <a:r>
              <a:rPr sz="2000" dirty="0" err="1"/>
              <a:t>oreščki</a:t>
            </a:r>
            <a:r>
              <a:rPr sz="2000" dirty="0"/>
              <a:t>, </a:t>
            </a:r>
            <a:r>
              <a:rPr sz="2000" dirty="0" err="1"/>
              <a:t>semena</a:t>
            </a:r>
            <a:r>
              <a:rPr sz="2000" dirty="0"/>
              <a:t>.</a:t>
            </a:r>
            <a:endParaRPr lang="sl-SI" sz="2000" dirty="0"/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(PDV) vitamina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E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za odraslega človeka je 12 mg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Kronično pomanjkanje vitamina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E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nekateri povezujejo tudi s hitrejšim napredovanjem sive mrene, arterioskleroze, Parkinsonove bolezni in Alzheimerjeve bolezni.</a:t>
            </a:r>
            <a:endParaRPr sz="2000" dirty="0"/>
          </a:p>
        </p:txBody>
      </p:sp>
      <p:pic>
        <p:nvPicPr>
          <p:cNvPr id="10242" name="Picture 2" descr="Vitamin E - pazi na prehranska dopolnila - Anja Kikl - Celostno prehransko  svetovanje, osebni coaching za žensko zdravje in PCOS coach">
            <a:extLst>
              <a:ext uri="{FF2B5EF4-FFF2-40B4-BE49-F238E27FC236}">
                <a16:creationId xmlns:a16="http://schemas.microsoft.com/office/drawing/2014/main" id="{6D2D96E7-5040-6379-49DD-04D5951D8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238" y="0"/>
            <a:ext cx="3706761" cy="2208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 dirty="0" err="1"/>
              <a:t>Pomemben</a:t>
            </a:r>
            <a:r>
              <a:rPr sz="2400" dirty="0"/>
              <a:t> za </a:t>
            </a:r>
            <a:r>
              <a:rPr sz="2400" dirty="0" err="1"/>
              <a:t>strjevanje</a:t>
            </a:r>
            <a:r>
              <a:rPr sz="2400" dirty="0"/>
              <a:t> </a:t>
            </a:r>
            <a:r>
              <a:rPr sz="2400" dirty="0" err="1"/>
              <a:t>krvi</a:t>
            </a:r>
            <a:r>
              <a:rPr sz="2400" dirty="0"/>
              <a:t>.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 VIRI</a:t>
            </a:r>
            <a:r>
              <a:rPr sz="2400" dirty="0"/>
              <a:t>: </a:t>
            </a:r>
            <a:r>
              <a:rPr sz="2400" dirty="0" err="1"/>
              <a:t>zelena</a:t>
            </a:r>
            <a:r>
              <a:rPr sz="2400" dirty="0"/>
              <a:t> </a:t>
            </a:r>
            <a:r>
              <a:rPr sz="2400" dirty="0" err="1"/>
              <a:t>listnata</a:t>
            </a:r>
            <a:r>
              <a:rPr sz="2400" dirty="0"/>
              <a:t> </a:t>
            </a:r>
            <a:r>
              <a:rPr sz="2400" dirty="0" err="1"/>
              <a:t>zelenjava</a:t>
            </a:r>
            <a:r>
              <a:rPr lang="sl-SI" sz="2400" dirty="0"/>
              <a:t>, banane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dnevni vnos vitamina K znaša 75 </a:t>
            </a:r>
            <a:r>
              <a:rPr lang="el-GR" sz="2400" b="0" i="0" dirty="0">
                <a:solidFill>
                  <a:srgbClr val="000000"/>
                </a:solidFill>
                <a:effectLst/>
              </a:rPr>
              <a:t>μ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g vitamina K.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Pomanjkanje vitamina K se pri odraslih kaže v daljšem času strjevanja krvi</a:t>
            </a:r>
            <a:endParaRPr lang="sl-SI" sz="2400" dirty="0"/>
          </a:p>
          <a:p>
            <a:pPr marL="0" indent="0">
              <a:buNone/>
            </a:pPr>
            <a:endParaRPr dirty="0"/>
          </a:p>
        </p:txBody>
      </p:sp>
      <p:pic>
        <p:nvPicPr>
          <p:cNvPr id="11266" name="Picture 2" descr="Vitamin K Rich Foods: Empowering Your Wellness Goals">
            <a:extLst>
              <a:ext uri="{FF2B5EF4-FFF2-40B4-BE49-F238E27FC236}">
                <a16:creationId xmlns:a16="http://schemas.microsoft.com/office/drawing/2014/main" id="{544706FA-146F-896C-368C-5BC724FC8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380" y="0"/>
            <a:ext cx="3480620" cy="2316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t>Minerali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7780B9-449B-1375-1C0E-3B50ED1AE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2342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Kalcij</a:t>
            </a:r>
            <a:endParaRPr dirty="0">
              <a:hlinkClick r:id="rId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Ključnega</a:t>
            </a:r>
            <a:r>
              <a:rPr sz="2400" dirty="0"/>
              <a:t> </a:t>
            </a:r>
            <a:r>
              <a:rPr sz="2400" dirty="0" err="1"/>
              <a:t>pomena</a:t>
            </a:r>
            <a:r>
              <a:rPr sz="2400" dirty="0"/>
              <a:t> za </a:t>
            </a:r>
            <a:r>
              <a:rPr sz="2400" dirty="0" err="1"/>
              <a:t>kosti</a:t>
            </a:r>
            <a:r>
              <a:rPr sz="2400" dirty="0"/>
              <a:t> in </a:t>
            </a:r>
            <a:r>
              <a:rPr sz="2400" dirty="0" err="1"/>
              <a:t>zobe</a:t>
            </a:r>
            <a:r>
              <a:rPr sz="2400" dirty="0"/>
              <a:t>. 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VIRI</a:t>
            </a:r>
            <a:r>
              <a:rPr sz="2400" dirty="0"/>
              <a:t>: </a:t>
            </a:r>
            <a:r>
              <a:rPr sz="2400" dirty="0" err="1"/>
              <a:t>mlečni</a:t>
            </a:r>
            <a:r>
              <a:rPr sz="2400" dirty="0"/>
              <a:t> </a:t>
            </a:r>
            <a:r>
              <a:rPr sz="2400" dirty="0" err="1"/>
              <a:t>izdelki</a:t>
            </a:r>
            <a:r>
              <a:rPr sz="2400" dirty="0"/>
              <a:t>, </a:t>
            </a:r>
            <a:r>
              <a:rPr sz="2400" dirty="0" err="1"/>
              <a:t>brokoli</a:t>
            </a:r>
            <a:r>
              <a:rPr sz="2400" dirty="0"/>
              <a:t>.</a:t>
            </a:r>
            <a:endParaRPr lang="sl-SI" sz="2400" dirty="0"/>
          </a:p>
          <a:p>
            <a:pPr marL="0" indent="0">
              <a:buNone/>
            </a:pPr>
            <a:endParaRPr lang="sl-SI" sz="2400" dirty="0"/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dnevni vnos (PDV) </a:t>
            </a:r>
            <a:r>
              <a:rPr lang="sl-SI" sz="2400" i="0" dirty="0">
                <a:solidFill>
                  <a:srgbClr val="000000"/>
                </a:solidFill>
                <a:effectLst/>
              </a:rPr>
              <a:t>kalcija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 za odraslega človeka je okrog 800 mg. 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 Pomanjkanje </a:t>
            </a:r>
            <a:r>
              <a:rPr lang="sl-SI" sz="2400" i="0" dirty="0">
                <a:solidFill>
                  <a:srgbClr val="000000"/>
                </a:solidFill>
                <a:effectLst/>
              </a:rPr>
              <a:t>kalcija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 pri odraslih povzroča hitrejše zgubljanje mineralne kostne gostote.</a:t>
            </a:r>
            <a:endParaRPr sz="2400" dirty="0"/>
          </a:p>
        </p:txBody>
      </p:sp>
      <p:pic>
        <p:nvPicPr>
          <p:cNvPr id="12290" name="Picture 2" descr="Najboljša živila za krepitev kosti: 8 virov kalcija, ki niso mlečni izdelki  | Vizita.si">
            <a:extLst>
              <a:ext uri="{FF2B5EF4-FFF2-40B4-BE49-F238E27FC236}">
                <a16:creationId xmlns:a16="http://schemas.microsoft.com/office/drawing/2014/main" id="{732F3459-B702-0092-D46C-0F4BAF58D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350" y="40685"/>
            <a:ext cx="3185650" cy="211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Fos</a:t>
            </a:r>
            <a:r>
              <a:rPr lang="sl-SI" dirty="0">
                <a:hlinkClick r:id="rId2"/>
              </a:rPr>
              <a:t>f</a:t>
            </a:r>
            <a:r>
              <a:rPr dirty="0">
                <a:hlinkClick r:id="rId2"/>
              </a:rPr>
              <a:t>or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60590"/>
            <a:ext cx="6957313" cy="3880773"/>
          </a:xfrm>
        </p:spPr>
        <p:txBody>
          <a:bodyPr/>
          <a:lstStyle/>
          <a:p>
            <a:r>
              <a:rPr sz="2000" dirty="0" err="1"/>
              <a:t>Sodeluje</a:t>
            </a:r>
            <a:r>
              <a:rPr lang="sl-SI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pri mineralizaciji kosti in zob, pri metabolizmu in shranjevanju energije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VIRI</a:t>
            </a:r>
            <a:r>
              <a:rPr sz="2000" dirty="0"/>
              <a:t>: </a:t>
            </a:r>
            <a:r>
              <a:rPr sz="2000" dirty="0" err="1"/>
              <a:t>meso</a:t>
            </a:r>
            <a:r>
              <a:rPr sz="2000" dirty="0"/>
              <a:t>, </a:t>
            </a:r>
            <a:r>
              <a:rPr sz="2000" dirty="0" err="1"/>
              <a:t>ribe</a:t>
            </a:r>
            <a:r>
              <a:rPr sz="2000" dirty="0"/>
              <a:t>.</a:t>
            </a:r>
            <a:endParaRPr lang="sl-SI" sz="2000" dirty="0"/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za odraslo osebo znaša 700 mg.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Do pomanjkanja fosforja pride zelo redko, saj je fosfor v živilih zelo razširjen. Pojavi pa se lahko pri tistih, ki trpijo za presnovnimi motnjami ali zaradi nizkih vnosov hrane ali stradanja, ki se lahko pojavlja predvsem pri starejših odraslih</a:t>
            </a:r>
            <a:endParaRPr lang="sl-SI" sz="2000" dirty="0"/>
          </a:p>
          <a:p>
            <a:pPr marL="0" indent="0">
              <a:buNone/>
            </a:pPr>
            <a:endParaRPr dirty="0"/>
          </a:p>
        </p:txBody>
      </p:sp>
      <p:pic>
        <p:nvPicPr>
          <p:cNvPr id="13314" name="Picture 2" descr="INTENSON">
            <a:extLst>
              <a:ext uri="{FF2B5EF4-FFF2-40B4-BE49-F238E27FC236}">
                <a16:creationId xmlns:a16="http://schemas.microsoft.com/office/drawing/2014/main" id="{FFC8FD08-339F-1F70-8D2A-08A8C8A81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146" y="0"/>
            <a:ext cx="2988854" cy="2988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Magnezij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Pomemben</a:t>
            </a:r>
            <a:r>
              <a:rPr sz="2400" dirty="0"/>
              <a:t> za </a:t>
            </a:r>
            <a:r>
              <a:rPr sz="2400" dirty="0" err="1"/>
              <a:t>mišično</a:t>
            </a:r>
            <a:r>
              <a:rPr sz="2400" dirty="0"/>
              <a:t> in </a:t>
            </a:r>
            <a:r>
              <a:rPr sz="2400" dirty="0" err="1"/>
              <a:t>živčno</a:t>
            </a:r>
            <a:r>
              <a:rPr sz="2400" dirty="0"/>
              <a:t> </a:t>
            </a:r>
            <a:r>
              <a:rPr sz="2400" dirty="0" err="1"/>
              <a:t>funkcijo</a:t>
            </a:r>
            <a:r>
              <a:rPr sz="2400" dirty="0"/>
              <a:t>. 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VIRI</a:t>
            </a:r>
            <a:r>
              <a:rPr sz="2400" dirty="0"/>
              <a:t>: </a:t>
            </a:r>
            <a:r>
              <a:rPr sz="2400" dirty="0" err="1"/>
              <a:t>oreščki</a:t>
            </a:r>
            <a:r>
              <a:rPr sz="2400" dirty="0"/>
              <a:t>, </a:t>
            </a:r>
            <a:r>
              <a:rPr sz="2400" dirty="0" err="1"/>
              <a:t>zelena</a:t>
            </a:r>
            <a:r>
              <a:rPr sz="2400" dirty="0"/>
              <a:t> </a:t>
            </a:r>
            <a:r>
              <a:rPr sz="2400" dirty="0" err="1"/>
              <a:t>zelenjava</a:t>
            </a:r>
            <a:r>
              <a:rPr lang="sl-SI" sz="2400" dirty="0"/>
              <a:t>, stročnice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dnevni vnos (PDV) za </a:t>
            </a:r>
            <a:r>
              <a:rPr lang="sl-SI" sz="2400" dirty="0">
                <a:solidFill>
                  <a:srgbClr val="000000"/>
                </a:solidFill>
                <a:effectLst/>
              </a:rPr>
              <a:t>magnezij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 je 375 mg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Pomanjkanje lahko povzroči mišične krče, pomanjkanje apetita, povišan krvni tlak in motnje v srčnem delovanju</a:t>
            </a:r>
            <a:endParaRPr sz="2400" dirty="0"/>
          </a:p>
        </p:txBody>
      </p:sp>
      <p:pic>
        <p:nvPicPr>
          <p:cNvPr id="14338" name="Picture 2" descr="Vam primanjkuje magnezija? Popravite stanje s prehrano | Bodi eko">
            <a:extLst>
              <a:ext uri="{FF2B5EF4-FFF2-40B4-BE49-F238E27FC236}">
                <a16:creationId xmlns:a16="http://schemas.microsoft.com/office/drawing/2014/main" id="{157ECC17-5833-2D7C-C35D-C603D67BB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518" y="0"/>
            <a:ext cx="3197482" cy="212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Natrij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123" y="1337188"/>
            <a:ext cx="6554190" cy="5102942"/>
          </a:xfrm>
        </p:spPr>
        <p:txBody>
          <a:bodyPr>
            <a:normAutofit/>
          </a:bodyPr>
          <a:lstStyle/>
          <a:p>
            <a:r>
              <a:rPr sz="2000" dirty="0" err="1"/>
              <a:t>Uravnava</a:t>
            </a:r>
            <a:r>
              <a:rPr sz="2000" dirty="0"/>
              <a:t> </a:t>
            </a:r>
            <a:r>
              <a:rPr sz="2000" dirty="0" err="1"/>
              <a:t>tekočinsko</a:t>
            </a:r>
            <a:r>
              <a:rPr sz="2000" dirty="0"/>
              <a:t> </a:t>
            </a:r>
            <a:r>
              <a:rPr sz="2000" dirty="0" err="1"/>
              <a:t>ravnovesje</a:t>
            </a:r>
            <a:r>
              <a:rPr sz="2000" dirty="0"/>
              <a:t>. </a:t>
            </a:r>
            <a:endParaRPr lang="sl-SI" sz="2000" dirty="0"/>
          </a:p>
          <a:p>
            <a:pPr marL="0" indent="0">
              <a:buNone/>
            </a:pPr>
            <a:r>
              <a:rPr sz="2000" dirty="0" err="1"/>
              <a:t>Viri</a:t>
            </a:r>
            <a:r>
              <a:rPr sz="2000" dirty="0"/>
              <a:t>: sol</a:t>
            </a:r>
            <a:r>
              <a:rPr lang="sl-SI" sz="2000" dirty="0"/>
              <a:t>, morske živali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Odrasli prebivalci Slovenije dnevno zaužijejo povprečno 11,8 g soli, okrog 135 % več od še sprejemljivih 5 g dnevno.</a:t>
            </a:r>
          </a:p>
          <a:p>
            <a:pPr marL="0" indent="0">
              <a:buNone/>
            </a:pPr>
            <a:r>
              <a:rPr lang="sl-SI" sz="2000" dirty="0">
                <a:solidFill>
                  <a:srgbClr val="000000"/>
                </a:solidFill>
                <a:latin typeface="Open Sans" panose="020B0606030504020204" pitchFamily="34" charset="0"/>
              </a:rPr>
              <a:t>PREVISOK VNOS:</a:t>
            </a:r>
          </a:p>
          <a:p>
            <a:r>
              <a:rPr lang="sl-SI" sz="2000" dirty="0"/>
              <a:t>Povišan krvni tlak</a:t>
            </a:r>
          </a:p>
          <a:p>
            <a:r>
              <a:rPr lang="sl-SI" sz="2000" dirty="0"/>
              <a:t>Povečano izločanje kalcija</a:t>
            </a:r>
          </a:p>
          <a:p>
            <a:pPr marL="0" indent="0">
              <a:buNone/>
            </a:pPr>
            <a:r>
              <a:rPr lang="sl-SI" sz="2000" dirty="0"/>
              <a:t>PRENIZEK VNOS:</a:t>
            </a:r>
          </a:p>
          <a:p>
            <a:r>
              <a:rPr lang="sl-SI" sz="2000" dirty="0"/>
              <a:t>Vrtoglavica zaradi nizkega tlaka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15362" name="Picture 2" descr="Natrij – vse, kar morate vedeti o njem | Esencialni elektrolit | Koliko  natrija bi morali vnesti na dan?">
            <a:extLst>
              <a:ext uri="{FF2B5EF4-FFF2-40B4-BE49-F238E27FC236}">
                <a16:creationId xmlns:a16="http://schemas.microsoft.com/office/drawing/2014/main" id="{E0BEE370-9000-4673-3822-97326274D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856" y="0"/>
            <a:ext cx="3262144" cy="2045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400" dirty="0" err="1"/>
              <a:t>Vitamini</a:t>
            </a:r>
            <a:r>
              <a:rPr sz="2400" dirty="0"/>
              <a:t> in </a:t>
            </a:r>
            <a:r>
              <a:rPr sz="2400" dirty="0" err="1"/>
              <a:t>minerali</a:t>
            </a:r>
            <a:r>
              <a:rPr sz="2400" dirty="0"/>
              <a:t> so </a:t>
            </a:r>
            <a:r>
              <a:rPr sz="2400" dirty="0" err="1"/>
              <a:t>esencialna</a:t>
            </a:r>
            <a:r>
              <a:rPr sz="2400" dirty="0"/>
              <a:t> </a:t>
            </a:r>
            <a:r>
              <a:rPr sz="2400" dirty="0" err="1"/>
              <a:t>hranila</a:t>
            </a:r>
            <a:r>
              <a:rPr sz="2400" dirty="0"/>
              <a:t>, ki </a:t>
            </a:r>
            <a:r>
              <a:rPr sz="2400" dirty="0" err="1"/>
              <a:t>jih</a:t>
            </a:r>
            <a:r>
              <a:rPr sz="2400" dirty="0"/>
              <a:t> </a:t>
            </a:r>
            <a:r>
              <a:rPr sz="2400" dirty="0" err="1"/>
              <a:t>telo</a:t>
            </a:r>
            <a:r>
              <a:rPr sz="2400" dirty="0"/>
              <a:t> </a:t>
            </a:r>
            <a:r>
              <a:rPr sz="2400" dirty="0" err="1"/>
              <a:t>potrebuje</a:t>
            </a:r>
            <a:r>
              <a:rPr sz="2400" dirty="0"/>
              <a:t> za </a:t>
            </a:r>
            <a:r>
              <a:rPr sz="2400" dirty="0" err="1"/>
              <a:t>pravilno</a:t>
            </a:r>
            <a:r>
              <a:rPr sz="2400" dirty="0"/>
              <a:t> </a:t>
            </a:r>
            <a:r>
              <a:rPr sz="2400" dirty="0" err="1"/>
              <a:t>delovanje</a:t>
            </a:r>
            <a:r>
              <a:rPr sz="2400" dirty="0"/>
              <a:t>. </a:t>
            </a:r>
            <a:endParaRPr lang="sl-SI" sz="2400" dirty="0"/>
          </a:p>
          <a:p>
            <a:r>
              <a:rPr sz="2400" dirty="0" err="1"/>
              <a:t>Vitamini</a:t>
            </a:r>
            <a:r>
              <a:rPr sz="2400" dirty="0"/>
              <a:t> so </a:t>
            </a:r>
            <a:r>
              <a:rPr sz="2400" dirty="0" err="1">
                <a:highlight>
                  <a:srgbClr val="FFFF00"/>
                </a:highlight>
              </a:rPr>
              <a:t>organske</a:t>
            </a:r>
            <a:r>
              <a:rPr sz="2400" dirty="0">
                <a:highlight>
                  <a:srgbClr val="FFFF00"/>
                </a:highlight>
              </a:rPr>
              <a:t> </a:t>
            </a:r>
            <a:r>
              <a:rPr sz="2400" dirty="0" err="1">
                <a:highlight>
                  <a:srgbClr val="FFFF00"/>
                </a:highlight>
              </a:rPr>
              <a:t>spojine</a:t>
            </a:r>
            <a:r>
              <a:rPr sz="2400" dirty="0"/>
              <a:t>, </a:t>
            </a:r>
            <a:endParaRPr lang="sl-SI" sz="2400" dirty="0"/>
          </a:p>
          <a:p>
            <a:r>
              <a:rPr lang="sl-SI" sz="2400" dirty="0"/>
              <a:t>M</a:t>
            </a:r>
            <a:r>
              <a:rPr sz="2400" dirty="0" err="1"/>
              <a:t>inerali</a:t>
            </a:r>
            <a:r>
              <a:rPr sz="2400" dirty="0"/>
              <a:t> pa </a:t>
            </a:r>
            <a:r>
              <a:rPr sz="2400" dirty="0" err="1">
                <a:highlight>
                  <a:srgbClr val="FFFF00"/>
                </a:highlight>
              </a:rPr>
              <a:t>anorganske</a:t>
            </a:r>
            <a:r>
              <a:rPr sz="2400" dirty="0">
                <a:highlight>
                  <a:srgbClr val="FFFF00"/>
                </a:highlight>
              </a:rPr>
              <a:t> </a:t>
            </a:r>
            <a:r>
              <a:rPr sz="2400" dirty="0" err="1">
                <a:highlight>
                  <a:srgbClr val="FFFF00"/>
                </a:highlight>
              </a:rPr>
              <a:t>snovi</a:t>
            </a:r>
            <a:r>
              <a:rPr sz="2400" dirty="0"/>
              <a:t>, ki </a:t>
            </a:r>
            <a:r>
              <a:rPr sz="2400" dirty="0" err="1"/>
              <a:t>sodelujejo</a:t>
            </a:r>
            <a:r>
              <a:rPr sz="2400" dirty="0"/>
              <a:t> v </a:t>
            </a:r>
            <a:r>
              <a:rPr sz="2400" dirty="0" err="1"/>
              <a:t>številnih</a:t>
            </a:r>
            <a:r>
              <a:rPr sz="2400" dirty="0"/>
              <a:t> </a:t>
            </a:r>
            <a:r>
              <a:rPr sz="2400" dirty="0" err="1"/>
              <a:t>telesnih</a:t>
            </a:r>
            <a:r>
              <a:rPr sz="2400" dirty="0"/>
              <a:t> </a:t>
            </a:r>
            <a:r>
              <a:rPr sz="2400" dirty="0" err="1"/>
              <a:t>procesih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Kalij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2" y="1533832"/>
            <a:ext cx="7079224" cy="4714568"/>
          </a:xfrm>
        </p:spPr>
        <p:txBody>
          <a:bodyPr>
            <a:normAutofit/>
          </a:bodyPr>
          <a:lstStyle/>
          <a:p>
            <a:r>
              <a:rPr sz="2400" dirty="0" err="1"/>
              <a:t>Pomemben</a:t>
            </a:r>
            <a:r>
              <a:rPr sz="2400" dirty="0"/>
              <a:t> za </a:t>
            </a:r>
            <a:r>
              <a:rPr sz="2400" dirty="0" err="1"/>
              <a:t>delovanje</a:t>
            </a:r>
            <a:r>
              <a:rPr sz="2400" dirty="0"/>
              <a:t> </a:t>
            </a:r>
            <a:r>
              <a:rPr sz="2400" dirty="0" err="1"/>
              <a:t>srca</a:t>
            </a:r>
            <a:r>
              <a:rPr sz="2400" dirty="0"/>
              <a:t>. 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VIRI</a:t>
            </a:r>
            <a:r>
              <a:rPr sz="2400" dirty="0"/>
              <a:t>: </a:t>
            </a:r>
            <a:r>
              <a:rPr sz="2400" dirty="0" err="1"/>
              <a:t>banane</a:t>
            </a:r>
            <a:r>
              <a:rPr sz="2400" dirty="0"/>
              <a:t>, </a:t>
            </a:r>
            <a:r>
              <a:rPr sz="2400" dirty="0" err="1"/>
              <a:t>krompir</a:t>
            </a:r>
            <a:r>
              <a:rPr sz="2400" dirty="0"/>
              <a:t>.</a:t>
            </a:r>
            <a:endParaRPr lang="sl-SI" sz="2400" dirty="0"/>
          </a:p>
          <a:p>
            <a:r>
              <a:rPr lang="sl-SI" sz="2400" b="1" i="0" dirty="0">
                <a:solidFill>
                  <a:srgbClr val="000000"/>
                </a:solidFill>
                <a:effectLst/>
              </a:rPr>
              <a:t>Kalij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 je v telesu pomemben za vzdrževanje kislinskega, elektrolitskega in tekočinskega ravnotežja, pravilno delovanje celic, ter celično signalizacijo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Za odraslega človeka je priporočljivo, da dnevno zaužije vsaj 2.000 mg </a:t>
            </a:r>
            <a:r>
              <a:rPr lang="sl-SI" sz="2400" b="1" i="0" dirty="0">
                <a:solidFill>
                  <a:srgbClr val="000000"/>
                </a:solidFill>
                <a:effectLst/>
              </a:rPr>
              <a:t>kalij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a, večje količine pa se priporočajo predvsem ljudem s povišanim krvnim tlakom in večjim tveganjem za srčno-žilne bolezni.</a:t>
            </a:r>
            <a:endParaRPr sz="2400" dirty="0"/>
          </a:p>
        </p:txBody>
      </p:sp>
      <p:pic>
        <p:nvPicPr>
          <p:cNvPr id="16386" name="Picture 2" descr="Kalij v hrani - tih 10 živil vsebuje veliko kalija">
            <a:extLst>
              <a:ext uri="{FF2B5EF4-FFF2-40B4-BE49-F238E27FC236}">
                <a16:creationId xmlns:a16="http://schemas.microsoft.com/office/drawing/2014/main" id="{B9460B4F-C4D6-A154-96B7-762295626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065" y="0"/>
            <a:ext cx="3619936" cy="240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Železo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Ključnega</a:t>
            </a:r>
            <a:r>
              <a:rPr sz="2400" dirty="0"/>
              <a:t> </a:t>
            </a:r>
            <a:r>
              <a:rPr sz="2400" dirty="0" err="1"/>
              <a:t>pomena</a:t>
            </a:r>
            <a:r>
              <a:rPr sz="2400" dirty="0"/>
              <a:t> za </a:t>
            </a:r>
            <a:r>
              <a:rPr sz="2400" dirty="0" err="1"/>
              <a:t>prenos</a:t>
            </a:r>
            <a:r>
              <a:rPr sz="2400" dirty="0"/>
              <a:t> </a:t>
            </a:r>
            <a:r>
              <a:rPr sz="2400" dirty="0" err="1"/>
              <a:t>kisika</a:t>
            </a:r>
            <a:r>
              <a:rPr sz="2400" dirty="0"/>
              <a:t> v </a:t>
            </a:r>
            <a:r>
              <a:rPr sz="2400" dirty="0" err="1"/>
              <a:t>krvi</a:t>
            </a:r>
            <a:r>
              <a:rPr sz="2400" dirty="0"/>
              <a:t>.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 VIRI</a:t>
            </a:r>
            <a:r>
              <a:rPr sz="2400" dirty="0"/>
              <a:t>: </a:t>
            </a:r>
            <a:r>
              <a:rPr sz="2400" dirty="0" err="1"/>
              <a:t>rdeče</a:t>
            </a:r>
            <a:r>
              <a:rPr sz="2400" dirty="0"/>
              <a:t> </a:t>
            </a:r>
            <a:r>
              <a:rPr sz="2400" dirty="0" err="1"/>
              <a:t>meso</a:t>
            </a:r>
            <a:r>
              <a:rPr sz="2400" dirty="0"/>
              <a:t>, </a:t>
            </a:r>
            <a:r>
              <a:rPr sz="2400" dirty="0" err="1"/>
              <a:t>špinača</a:t>
            </a:r>
            <a:r>
              <a:rPr sz="2400" dirty="0"/>
              <a:t>.</a:t>
            </a:r>
            <a:endParaRPr lang="sl-SI" sz="2400" dirty="0"/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dnevni vnos (PDV) železa za odraslega človeka je 14 mg. 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Kronično pomanjkanje železa (in z njim povezana anemija) sodi med najpogostejše prehransko pomanjkanje na svetu</a:t>
            </a:r>
            <a:endParaRPr sz="2400" dirty="0"/>
          </a:p>
        </p:txBody>
      </p:sp>
      <p:pic>
        <p:nvPicPr>
          <p:cNvPr id="17410" name="Picture 2" descr="Železo – pomanjkanje – Evitamin">
            <a:extLst>
              <a:ext uri="{FF2B5EF4-FFF2-40B4-BE49-F238E27FC236}">
                <a16:creationId xmlns:a16="http://schemas.microsoft.com/office/drawing/2014/main" id="{C9A2932D-D601-F711-20EF-F3780E1E5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745" y="0"/>
            <a:ext cx="3678255" cy="2206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Cink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90" y="2160590"/>
            <a:ext cx="6564023" cy="4200881"/>
          </a:xfrm>
        </p:spPr>
        <p:txBody>
          <a:bodyPr>
            <a:normAutofit/>
          </a:bodyPr>
          <a:lstStyle/>
          <a:p>
            <a:r>
              <a:rPr sz="2000" dirty="0" err="1"/>
              <a:t>Vpliva</a:t>
            </a:r>
            <a:r>
              <a:rPr sz="2000" dirty="0"/>
              <a:t> </a:t>
            </a:r>
            <a:r>
              <a:rPr sz="2000" dirty="0" err="1"/>
              <a:t>na</a:t>
            </a:r>
            <a:r>
              <a:rPr sz="2000" dirty="0"/>
              <a:t> </a:t>
            </a:r>
            <a:r>
              <a:rPr sz="2000" dirty="0" err="1"/>
              <a:t>imunski</a:t>
            </a:r>
            <a:r>
              <a:rPr sz="2000" dirty="0"/>
              <a:t> </a:t>
            </a:r>
            <a:r>
              <a:rPr sz="2000" dirty="0" err="1"/>
              <a:t>sistem</a:t>
            </a:r>
            <a:r>
              <a:rPr sz="2000" dirty="0"/>
              <a:t>. 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VIRI</a:t>
            </a:r>
            <a:r>
              <a:rPr sz="2000" dirty="0"/>
              <a:t>: </a:t>
            </a:r>
            <a:r>
              <a:rPr sz="2000" dirty="0" err="1"/>
              <a:t>meso</a:t>
            </a:r>
            <a:r>
              <a:rPr sz="2000" dirty="0"/>
              <a:t>, </a:t>
            </a:r>
            <a:r>
              <a:rPr sz="2000" dirty="0" err="1"/>
              <a:t>oreščki</a:t>
            </a:r>
            <a:r>
              <a:rPr sz="2000" dirty="0"/>
              <a:t>.</a:t>
            </a:r>
            <a:endParaRPr lang="sl-SI" sz="2000" dirty="0"/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cink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a za odraslega je 7-10 mg, nekoliko večji za moške kot za</a:t>
            </a:r>
            <a:br>
              <a:rPr lang="sl-SI" sz="2000" dirty="0"/>
            </a:br>
            <a:r>
              <a:rPr lang="sl-SI" sz="2000" b="0" i="0" dirty="0">
                <a:solidFill>
                  <a:srgbClr val="000000"/>
                </a:solidFill>
                <a:effectLst/>
              </a:rPr>
              <a:t>ženske.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Prenizek vnos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cink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a se kaže kot zmanjšan apetit, pride lahko do luščenja kože in slabšega imunskega odziva, pri otrocih pa tudi kot zaostanek v rasti. Pri hudem pomanjkanju lahko pride do kožnih razjed, izgube las, diareje, zapoznele spolne dozorelosti in impotence ter </a:t>
            </a:r>
            <a:r>
              <a:rPr lang="sl-SI" sz="2000" b="0" i="0" dirty="0" err="1">
                <a:solidFill>
                  <a:srgbClr val="000000"/>
                </a:solidFill>
                <a:effectLst/>
              </a:rPr>
              <a:t>hipogonadizma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 pri moških (prizadeto delovanje mod).</a:t>
            </a:r>
            <a:endParaRPr sz="2000" dirty="0"/>
          </a:p>
        </p:txBody>
      </p:sp>
      <p:pic>
        <p:nvPicPr>
          <p:cNvPr id="18434" name="Picture 2" descr="Cink v hrani – temelj imunske odpornosti | Blog - Malinca.si">
            <a:extLst>
              <a:ext uri="{FF2B5EF4-FFF2-40B4-BE49-F238E27FC236}">
                <a16:creationId xmlns:a16="http://schemas.microsoft.com/office/drawing/2014/main" id="{E28DFFB5-1128-FE85-5FFE-3224795D0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212" y="0"/>
            <a:ext cx="3246788" cy="216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Selen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794" y="1730478"/>
            <a:ext cx="6593519" cy="4310886"/>
          </a:xfrm>
        </p:spPr>
        <p:txBody>
          <a:bodyPr>
            <a:normAutofit/>
          </a:bodyPr>
          <a:lstStyle/>
          <a:p>
            <a:r>
              <a:rPr sz="2400" dirty="0" err="1"/>
              <a:t>Antioksidativne</a:t>
            </a:r>
            <a:r>
              <a:rPr sz="2400" dirty="0"/>
              <a:t> </a:t>
            </a:r>
            <a:r>
              <a:rPr sz="2400" dirty="0" err="1"/>
              <a:t>lastnosti</a:t>
            </a:r>
            <a:r>
              <a:rPr sz="2400" dirty="0"/>
              <a:t>.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 VIRI</a:t>
            </a:r>
            <a:r>
              <a:rPr sz="2400" dirty="0"/>
              <a:t>: </a:t>
            </a:r>
            <a:r>
              <a:rPr sz="2400" dirty="0" err="1"/>
              <a:t>brazilski</a:t>
            </a:r>
            <a:r>
              <a:rPr sz="2400" dirty="0"/>
              <a:t> </a:t>
            </a:r>
            <a:r>
              <a:rPr sz="2400" dirty="0" err="1"/>
              <a:t>oreščki</a:t>
            </a:r>
            <a:r>
              <a:rPr sz="2400" dirty="0"/>
              <a:t>, </a:t>
            </a:r>
            <a:r>
              <a:rPr sz="2400" dirty="0" err="1"/>
              <a:t>ribe</a:t>
            </a:r>
            <a:r>
              <a:rPr sz="2400" dirty="0"/>
              <a:t>.</a:t>
            </a:r>
            <a:endParaRPr lang="sl-SI" sz="2400" dirty="0"/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dnevni odmerek za odraslega človeka je 55 µg selena.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Pomanjkanje selena je najpogosteje povezano s </a:t>
            </a:r>
            <a:r>
              <a:rPr lang="sl-SI" sz="2400" b="0" i="0" dirty="0" err="1">
                <a:solidFill>
                  <a:srgbClr val="000000"/>
                </a:solidFill>
                <a:effectLst/>
              </a:rPr>
              <a:t>Keshan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 boleznijo (kardiomiopatija), ki najpogosteje prizadene otroke in ženske v rodni dobi</a:t>
            </a:r>
            <a:endParaRPr lang="sl-SI" sz="2400" dirty="0"/>
          </a:p>
        </p:txBody>
      </p:sp>
      <p:pic>
        <p:nvPicPr>
          <p:cNvPr id="19458" name="Picture 2" descr="Minerali in njihov vpliv na zdravje oči | Mojeoko.si">
            <a:extLst>
              <a:ext uri="{FF2B5EF4-FFF2-40B4-BE49-F238E27FC236}">
                <a16:creationId xmlns:a16="http://schemas.microsoft.com/office/drawing/2014/main" id="{1D34900E-2096-757C-C8DD-818F9CCCE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427" y="0"/>
            <a:ext cx="3186573" cy="257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hlinkClick r:id="rId2"/>
              </a:rPr>
              <a:t>Jod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110" y="1602658"/>
            <a:ext cx="6436203" cy="4438705"/>
          </a:xfrm>
        </p:spPr>
        <p:txBody>
          <a:bodyPr>
            <a:normAutofit/>
          </a:bodyPr>
          <a:lstStyle/>
          <a:p>
            <a:r>
              <a:rPr sz="2400" dirty="0" err="1"/>
              <a:t>Pomemben</a:t>
            </a:r>
            <a:r>
              <a:rPr sz="2400" dirty="0"/>
              <a:t> za </a:t>
            </a:r>
            <a:r>
              <a:rPr sz="2400" dirty="0" err="1"/>
              <a:t>delovanje</a:t>
            </a:r>
            <a:r>
              <a:rPr sz="2400" dirty="0"/>
              <a:t> </a:t>
            </a:r>
            <a:r>
              <a:rPr sz="2400" dirty="0" err="1"/>
              <a:t>ščitnice</a:t>
            </a:r>
            <a:r>
              <a:rPr sz="2400" dirty="0"/>
              <a:t>. 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VIRI</a:t>
            </a:r>
            <a:r>
              <a:rPr sz="2400" dirty="0"/>
              <a:t>: </a:t>
            </a:r>
            <a:r>
              <a:rPr sz="2400" dirty="0" err="1"/>
              <a:t>morski</a:t>
            </a:r>
            <a:r>
              <a:rPr sz="2400" dirty="0"/>
              <a:t> </a:t>
            </a:r>
            <a:r>
              <a:rPr sz="2400" dirty="0" err="1"/>
              <a:t>sadeži</a:t>
            </a:r>
            <a:r>
              <a:rPr sz="2400" dirty="0"/>
              <a:t>, </a:t>
            </a:r>
            <a:r>
              <a:rPr sz="2400" dirty="0" err="1"/>
              <a:t>jodirana</a:t>
            </a:r>
            <a:r>
              <a:rPr sz="2400" dirty="0"/>
              <a:t> sol.</a:t>
            </a:r>
            <a:endParaRPr lang="sl-SI" sz="2400" dirty="0"/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vnos </a:t>
            </a:r>
            <a:r>
              <a:rPr lang="sl-SI" sz="2400" i="0" dirty="0">
                <a:solidFill>
                  <a:srgbClr val="000000"/>
                </a:solidFill>
                <a:effectLst/>
              </a:rPr>
              <a:t>jod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a za odraslega človeka je 150 µg na dan.</a:t>
            </a:r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Prenizek vnos </a:t>
            </a:r>
            <a:r>
              <a:rPr lang="sl-SI" sz="2400" b="1" i="0" dirty="0">
                <a:solidFill>
                  <a:srgbClr val="000000"/>
                </a:solidFill>
                <a:effectLst/>
              </a:rPr>
              <a:t>jod</a:t>
            </a:r>
            <a:r>
              <a:rPr lang="sl-SI" sz="2400" b="0" i="0" dirty="0">
                <a:solidFill>
                  <a:srgbClr val="000000"/>
                </a:solidFill>
                <a:effectLst/>
              </a:rPr>
              <a:t>a se pri odraslih kaže preko motenega delovanja ščitnice - nastane golša (povečana ščitnica), zviša se nivo TSH hormona, pojavi se hipotiroidizem</a:t>
            </a:r>
            <a:endParaRPr sz="2400" dirty="0"/>
          </a:p>
        </p:txBody>
      </p:sp>
      <p:pic>
        <p:nvPicPr>
          <p:cNvPr id="20482" name="Picture 2" descr="Jod: katera živila ga vsebujejo in kakšni so znaki pomanjkanja? |  Zadovoljna.si">
            <a:extLst>
              <a:ext uri="{FF2B5EF4-FFF2-40B4-BE49-F238E27FC236}">
                <a16:creationId xmlns:a16="http://schemas.microsoft.com/office/drawing/2014/main" id="{2B5C0497-EC30-236F-9DAD-EB600E881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419" y="78658"/>
            <a:ext cx="2808581" cy="196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9178BE9-53D8-441A-8691-0ED3B464B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Označba mesta vsebine 4" descr="Slika, ki vsebuje besede besedilo, številka, posnetek zaslona, pisava&#10;&#10;Opis je samodejno ustvarjen">
            <a:extLst>
              <a:ext uri="{FF2B5EF4-FFF2-40B4-BE49-F238E27FC236}">
                <a16:creationId xmlns:a16="http://schemas.microsoft.com/office/drawing/2014/main" id="{B043AA6E-8D21-43AF-4D12-8F84B7EEC3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960" y="235974"/>
            <a:ext cx="8825381" cy="642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200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1FFEA6-3B7E-51C0-5DE7-7AD611D8E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" y="-50800"/>
            <a:ext cx="6347713" cy="1320800"/>
          </a:xfrm>
        </p:spPr>
        <p:txBody>
          <a:bodyPr/>
          <a:lstStyle/>
          <a:p>
            <a:r>
              <a:rPr lang="sl-SI" dirty="0"/>
              <a:t>IZRAZI: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FFF207-2F9A-E409-6746-B67E3229F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23" y="786581"/>
            <a:ext cx="7796980" cy="5968180"/>
          </a:xfrm>
        </p:spPr>
        <p:txBody>
          <a:bodyPr>
            <a:normAutofit/>
          </a:bodyPr>
          <a:lstStyle/>
          <a:p>
            <a:r>
              <a:rPr lang="sl-SI" sz="2000" b="1" dirty="0"/>
              <a:t>AVITAMINOZA</a:t>
            </a:r>
            <a:r>
              <a:rPr lang="sl-SI" sz="2000" dirty="0"/>
              <a:t>: </a:t>
            </a:r>
            <a:r>
              <a:rPr lang="sl-SI" sz="2000" b="0" i="0" dirty="0">
                <a:solidFill>
                  <a:srgbClr val="1F1F1F"/>
                </a:solidFill>
                <a:effectLst/>
              </a:rPr>
              <a:t>predpona </a:t>
            </a:r>
            <a:r>
              <a:rPr lang="sl-SI" sz="2000" b="1" i="0" dirty="0">
                <a:solidFill>
                  <a:srgbClr val="1F1F1F"/>
                </a:solidFill>
                <a:effectLst/>
              </a:rPr>
              <a:t>a </a:t>
            </a:r>
            <a:r>
              <a:rPr lang="sl-SI" sz="2000" b="0" i="0" dirty="0">
                <a:solidFill>
                  <a:srgbClr val="1F1F1F"/>
                </a:solidFill>
                <a:effectLst/>
              </a:rPr>
              <a:t>označuje odsotnost oz. pomanjkanje) je stanje organizma ob pomanjkanju vitaminov</a:t>
            </a:r>
          </a:p>
          <a:p>
            <a:r>
              <a:rPr lang="sl-SI" sz="2000" b="1" i="0" dirty="0">
                <a:solidFill>
                  <a:srgbClr val="333333"/>
                </a:solidFill>
                <a:effectLst/>
              </a:rPr>
              <a:t>HIPOVITAMINOZA </a:t>
            </a:r>
            <a:r>
              <a:rPr lang="sl-SI" sz="2000" i="0" dirty="0">
                <a:solidFill>
                  <a:srgbClr val="333333"/>
                </a:solidFill>
                <a:effectLst/>
              </a:rPr>
              <a:t>je stanje pomanjkanja vitaminov v telesu.</a:t>
            </a:r>
            <a:r>
              <a:rPr lang="sl-SI" sz="2000" b="0" i="0" dirty="0">
                <a:solidFill>
                  <a:srgbClr val="333333"/>
                </a:solidFill>
                <a:effectLst/>
              </a:rPr>
              <a:t> To pomeni, da jih je ravno toliko, da ne pride do hujših bolezni, ni pa jih dovolj za zdravje.</a:t>
            </a:r>
          </a:p>
          <a:p>
            <a:pPr algn="l"/>
            <a:r>
              <a:rPr lang="sl-SI" sz="2000" b="1" i="0" dirty="0">
                <a:solidFill>
                  <a:srgbClr val="333333"/>
                </a:solidFill>
                <a:effectLst/>
              </a:rPr>
              <a:t>HIPERVITAMINOZA </a:t>
            </a:r>
            <a:r>
              <a:rPr lang="sl-SI" sz="2000" i="0" dirty="0">
                <a:solidFill>
                  <a:srgbClr val="333333"/>
                </a:solidFill>
                <a:effectLst/>
              </a:rPr>
              <a:t>pomeni preveč vitaminov v telesu</a:t>
            </a:r>
            <a:r>
              <a:rPr lang="sl-SI" sz="2000" b="1" i="0" dirty="0">
                <a:solidFill>
                  <a:srgbClr val="333333"/>
                </a:solidFill>
                <a:effectLst/>
              </a:rPr>
              <a:t>.</a:t>
            </a:r>
            <a:endParaRPr lang="sl-SI" sz="2000" b="0" i="0" dirty="0">
              <a:solidFill>
                <a:srgbClr val="333333"/>
              </a:solidFill>
              <a:effectLst/>
            </a:endParaRPr>
          </a:p>
          <a:p>
            <a:pPr marL="0" indent="0" algn="l">
              <a:buNone/>
            </a:pPr>
            <a:r>
              <a:rPr lang="sl-SI" sz="2000" b="0" i="0" dirty="0">
                <a:solidFill>
                  <a:srgbClr val="333333"/>
                </a:solidFill>
                <a:effectLst/>
              </a:rPr>
              <a:t>Prevelika količina v vodi topnih vitaminov (razen vitamina B</a:t>
            </a:r>
            <a:r>
              <a:rPr lang="sl-SI" sz="2000" b="0" i="0" baseline="-25000" dirty="0">
                <a:solidFill>
                  <a:srgbClr val="333333"/>
                </a:solidFill>
                <a:effectLst/>
              </a:rPr>
              <a:t>6</a:t>
            </a:r>
            <a:r>
              <a:rPr lang="sl-SI" sz="2000" b="0" i="0" dirty="0">
                <a:solidFill>
                  <a:srgbClr val="333333"/>
                </a:solidFill>
                <a:effectLst/>
              </a:rPr>
              <a:t>) ne prinaša tveganja za hipervitaminozo. Ti vitamini se lahko topijo in se hitro presnavljajo, zato v telesu ostajajo le kratek čas. Popolnoma drugačne pa so lahko posledice pretiravanja pri vitaminih, ki se topijo v maščobah, zlasti pri vitaminih A in D.</a:t>
            </a:r>
          </a:p>
          <a:p>
            <a:r>
              <a:rPr lang="sl-SI" sz="2000" b="1" dirty="0"/>
              <a:t>PROVITAMIN </a:t>
            </a:r>
            <a:r>
              <a:rPr lang="sl-SI" sz="2000" i="0" dirty="0">
                <a:solidFill>
                  <a:srgbClr val="474747"/>
                </a:solidFill>
                <a:effectLst/>
              </a:rPr>
              <a:t>Provitamini so </a:t>
            </a:r>
            <a:r>
              <a:rPr lang="sl-SI" sz="2000" i="0" dirty="0">
                <a:solidFill>
                  <a:schemeClr val="tx1"/>
                </a:solidFill>
                <a:effectLst/>
              </a:rPr>
              <a:t>organske snovi, iz katerih se v organizmu lahko sintetizirajo vitamini. </a:t>
            </a:r>
          </a:p>
          <a:p>
            <a:pPr marL="0" indent="0">
              <a:buNone/>
            </a:pPr>
            <a:r>
              <a:rPr lang="sl-SI" sz="2000" i="0" dirty="0">
                <a:solidFill>
                  <a:schemeClr val="tx1"/>
                </a:solidFill>
                <a:effectLst/>
              </a:rPr>
              <a:t>Beta karoten (</a:t>
            </a:r>
            <a:r>
              <a:rPr lang="sl-SI" sz="2000" i="0" dirty="0" err="1">
                <a:solidFill>
                  <a:schemeClr val="tx1"/>
                </a:solidFill>
                <a:effectLst/>
              </a:rPr>
              <a:t>vit.A</a:t>
            </a:r>
            <a:r>
              <a:rPr lang="sl-SI" sz="2000" i="0" dirty="0">
                <a:solidFill>
                  <a:schemeClr val="tx1"/>
                </a:solidFill>
                <a:effectLst/>
              </a:rPr>
              <a:t>); Ergosterol (D2</a:t>
            </a:r>
            <a:r>
              <a:rPr lang="sl-SI" sz="2000" i="0">
                <a:solidFill>
                  <a:schemeClr val="tx1"/>
                </a:solidFill>
                <a:effectLst/>
              </a:rPr>
              <a:t>); </a:t>
            </a:r>
            <a:r>
              <a:rPr lang="sl-SI" sz="200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7-dehidroholesterol (D3)</a:t>
            </a:r>
            <a:endParaRPr lang="sl-SI" sz="20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sl-SI" sz="2000" i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50913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Pomen</a:t>
            </a:r>
            <a:r>
              <a:rPr dirty="0"/>
              <a:t> </a:t>
            </a:r>
            <a:r>
              <a:rPr dirty="0" err="1"/>
              <a:t>uravnotežene</a:t>
            </a:r>
            <a:r>
              <a:rPr dirty="0"/>
              <a:t> </a:t>
            </a:r>
            <a:r>
              <a:rPr dirty="0" err="1"/>
              <a:t>prehrane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Ustrezen</a:t>
            </a:r>
            <a:r>
              <a:rPr sz="2400" dirty="0"/>
              <a:t> </a:t>
            </a:r>
            <a:r>
              <a:rPr sz="2400" dirty="0" err="1"/>
              <a:t>vnos</a:t>
            </a:r>
            <a:r>
              <a:rPr sz="2400" dirty="0"/>
              <a:t> </a:t>
            </a:r>
            <a:r>
              <a:rPr sz="2400" dirty="0" err="1"/>
              <a:t>vitaminov</a:t>
            </a:r>
            <a:r>
              <a:rPr sz="2400" dirty="0"/>
              <a:t> in </a:t>
            </a:r>
            <a:r>
              <a:rPr sz="2400" dirty="0" err="1"/>
              <a:t>mineralov</a:t>
            </a:r>
            <a:r>
              <a:rPr sz="2400" dirty="0"/>
              <a:t> je </a:t>
            </a:r>
            <a:r>
              <a:rPr sz="2400" dirty="0" err="1"/>
              <a:t>ključnega</a:t>
            </a:r>
            <a:r>
              <a:rPr sz="2400" dirty="0"/>
              <a:t> </a:t>
            </a:r>
            <a:r>
              <a:rPr sz="2400" dirty="0" err="1"/>
              <a:t>pomena</a:t>
            </a:r>
            <a:r>
              <a:rPr sz="2400" dirty="0"/>
              <a:t> za </a:t>
            </a:r>
            <a:r>
              <a:rPr sz="2400" dirty="0" err="1"/>
              <a:t>zdravje</a:t>
            </a:r>
            <a:r>
              <a:rPr sz="2400" dirty="0"/>
              <a:t>.</a:t>
            </a:r>
          </a:p>
          <a:p>
            <a:r>
              <a:rPr sz="2400" dirty="0" err="1"/>
              <a:t>Pomanjkanje</a:t>
            </a:r>
            <a:r>
              <a:rPr sz="2400" dirty="0"/>
              <a:t> </a:t>
            </a:r>
            <a:r>
              <a:rPr sz="2400" dirty="0" err="1"/>
              <a:t>ali</a:t>
            </a:r>
            <a:r>
              <a:rPr sz="2400" dirty="0"/>
              <a:t> </a:t>
            </a:r>
            <a:r>
              <a:rPr sz="2400" dirty="0" err="1"/>
              <a:t>presežek</a:t>
            </a:r>
            <a:r>
              <a:rPr sz="2400" dirty="0"/>
              <a:t> </a:t>
            </a:r>
            <a:r>
              <a:rPr sz="2400" dirty="0" err="1"/>
              <a:t>lahko</a:t>
            </a:r>
            <a:r>
              <a:rPr sz="2400" dirty="0"/>
              <a:t> </a:t>
            </a:r>
            <a:r>
              <a:rPr sz="2400" dirty="0" err="1"/>
              <a:t>vodi</a:t>
            </a:r>
            <a:r>
              <a:rPr sz="2400" dirty="0"/>
              <a:t> do </a:t>
            </a:r>
            <a:r>
              <a:rPr sz="2400" dirty="0" err="1"/>
              <a:t>različnih</a:t>
            </a:r>
            <a:r>
              <a:rPr sz="2400" dirty="0"/>
              <a:t> </a:t>
            </a:r>
            <a:r>
              <a:rPr sz="2400" dirty="0" err="1"/>
              <a:t>bolezni</a:t>
            </a:r>
            <a:r>
              <a:rPr sz="2400" dirty="0"/>
              <a:t> in </a:t>
            </a:r>
            <a:r>
              <a:rPr sz="2400" dirty="0" err="1"/>
              <a:t>zdravstvenih</a:t>
            </a:r>
            <a:r>
              <a:rPr sz="2400" dirty="0"/>
              <a:t> </a:t>
            </a:r>
            <a:r>
              <a:rPr sz="2400" dirty="0" err="1"/>
              <a:t>težav</a:t>
            </a:r>
            <a:r>
              <a:rPr sz="2400" dirty="0"/>
              <a:t>.</a:t>
            </a:r>
            <a:endParaRPr lang="sl-SI" sz="2400" dirty="0"/>
          </a:p>
          <a:p>
            <a:r>
              <a:rPr lang="sl-SI" sz="2400" dirty="0">
                <a:hlinkClick r:id="rId2"/>
              </a:rPr>
              <a:t>PREHRANSKI KALKULATOR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D950554-D7C1-0921-E9C4-84D07BFA6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8" r="10277" b="2"/>
          <a:stretch/>
        </p:blipFill>
        <p:spPr bwMode="auto">
          <a:xfrm>
            <a:off x="3202390" y="-1"/>
            <a:ext cx="5941610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999" y="609600"/>
            <a:ext cx="2888343" cy="1320800"/>
          </a:xfrm>
        </p:spPr>
        <p:txBody>
          <a:bodyPr>
            <a:normAutofit/>
          </a:bodyPr>
          <a:lstStyle/>
          <a:p>
            <a:r>
              <a:rPr dirty="0" err="1"/>
              <a:t>Delitev</a:t>
            </a:r>
            <a:r>
              <a:rPr dirty="0"/>
              <a:t> </a:t>
            </a:r>
            <a:r>
              <a:rPr dirty="0" err="1"/>
              <a:t>vitaminov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2160589"/>
            <a:ext cx="4080666" cy="3880773"/>
          </a:xfrm>
        </p:spPr>
        <p:txBody>
          <a:bodyPr>
            <a:normAutofit/>
          </a:bodyPr>
          <a:lstStyle/>
          <a:p>
            <a:r>
              <a:rPr sz="2400" dirty="0" err="1"/>
              <a:t>Vodotopni</a:t>
            </a:r>
            <a:r>
              <a:rPr sz="2400" dirty="0"/>
              <a:t> </a:t>
            </a:r>
            <a:r>
              <a:rPr sz="2400" dirty="0" err="1"/>
              <a:t>vitamini</a:t>
            </a:r>
            <a:r>
              <a:rPr sz="2400" dirty="0"/>
              <a:t>: </a:t>
            </a:r>
            <a:endParaRPr lang="sl-SI" sz="2400" dirty="0"/>
          </a:p>
          <a:p>
            <a:pPr marL="0" indent="0">
              <a:buNone/>
            </a:pPr>
            <a:r>
              <a:rPr sz="2400" b="1" dirty="0"/>
              <a:t>B-</a:t>
            </a:r>
            <a:r>
              <a:rPr sz="2400" b="1" dirty="0" err="1"/>
              <a:t>kompleks</a:t>
            </a:r>
            <a:r>
              <a:rPr sz="2400" b="1" dirty="0"/>
              <a:t>, vitamin C</a:t>
            </a:r>
          </a:p>
          <a:p>
            <a:r>
              <a:rPr lang="sl-SI" sz="2400" dirty="0"/>
              <a:t>Vitamini topni v maščobah</a:t>
            </a:r>
            <a:r>
              <a:rPr sz="2400" dirty="0"/>
              <a:t>: </a:t>
            </a:r>
            <a:endParaRPr lang="sl-SI" sz="2400" dirty="0"/>
          </a:p>
          <a:p>
            <a:pPr marL="0" indent="0">
              <a:buNone/>
            </a:pPr>
            <a:r>
              <a:rPr sz="2400" b="1" dirty="0"/>
              <a:t>A, D, E, K</a:t>
            </a:r>
          </a:p>
        </p:txBody>
      </p:sp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28259" y="0"/>
            <a:ext cx="9144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68950" y="3681413"/>
            <a:ext cx="357266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5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107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7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02581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9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9249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1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00875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3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4047" y="-8467"/>
            <a:ext cx="967571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5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4249" y="-8467"/>
            <a:ext cx="937369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7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78749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C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2" y="1622324"/>
            <a:ext cx="6514861" cy="4419040"/>
          </a:xfrm>
        </p:spPr>
        <p:txBody>
          <a:bodyPr>
            <a:normAutofit/>
          </a:bodyPr>
          <a:lstStyle/>
          <a:p>
            <a:r>
              <a:rPr sz="2000" dirty="0" err="1"/>
              <a:t>Antioksidant</a:t>
            </a:r>
            <a:r>
              <a:rPr sz="2000" dirty="0"/>
              <a:t>, </a:t>
            </a:r>
            <a:r>
              <a:rPr sz="2000" dirty="0" err="1"/>
              <a:t>krepi</a:t>
            </a:r>
            <a:r>
              <a:rPr sz="2000" dirty="0"/>
              <a:t> </a:t>
            </a:r>
            <a:r>
              <a:rPr sz="2000" dirty="0" err="1"/>
              <a:t>imunski</a:t>
            </a:r>
            <a:r>
              <a:rPr sz="2000" dirty="0"/>
              <a:t> </a:t>
            </a:r>
            <a:r>
              <a:rPr sz="2000" dirty="0" err="1"/>
              <a:t>sistem</a:t>
            </a:r>
            <a:r>
              <a:rPr sz="2000" dirty="0"/>
              <a:t>.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 VIRI</a:t>
            </a:r>
            <a:r>
              <a:rPr sz="2000" dirty="0"/>
              <a:t>: </a:t>
            </a:r>
            <a:r>
              <a:rPr sz="2000" dirty="0" err="1"/>
              <a:t>citrusi</a:t>
            </a:r>
            <a:r>
              <a:rPr sz="2000" dirty="0"/>
              <a:t>, </a:t>
            </a:r>
            <a:r>
              <a:rPr sz="2000" dirty="0" err="1"/>
              <a:t>jagode</a:t>
            </a:r>
            <a:r>
              <a:rPr lang="sl-SI" sz="2000" dirty="0"/>
              <a:t>, zelenjava (paprika)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(PDV) vitamina</a:t>
            </a:r>
            <a:r>
              <a:rPr lang="sl-SI" sz="2000" i="0" dirty="0">
                <a:solidFill>
                  <a:srgbClr val="000000"/>
                </a:solidFill>
                <a:effectLst/>
              </a:rPr>
              <a:t> C 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za odraslega človeka je 80 mg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Klasični klinični bolezni pomanjkanja vitamina </a:t>
            </a:r>
            <a:r>
              <a:rPr lang="sl-SI" sz="2000" i="0" dirty="0">
                <a:solidFill>
                  <a:srgbClr val="000000"/>
                </a:solidFill>
                <a:effectLst/>
              </a:rPr>
              <a:t>C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sta pri dojenčkih </a:t>
            </a:r>
            <a:r>
              <a:rPr lang="sl-SI" sz="2000" b="0" i="0" dirty="0" err="1">
                <a:solidFill>
                  <a:srgbClr val="000000"/>
                </a:solidFill>
                <a:effectLst/>
              </a:rPr>
              <a:t>Moeller-Barlowova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 bolezen, pri odraslih pa skorbut.</a:t>
            </a:r>
            <a:endParaRPr sz="2000" dirty="0"/>
          </a:p>
        </p:txBody>
      </p:sp>
      <p:pic>
        <p:nvPicPr>
          <p:cNvPr id="8194" name="Picture 2" descr="C VITAMIN - Zakaj ga je tako priporočljivo uživati? | Dodajprehrani.si">
            <a:extLst>
              <a:ext uri="{FF2B5EF4-FFF2-40B4-BE49-F238E27FC236}">
                <a16:creationId xmlns:a16="http://schemas.microsoft.com/office/drawing/2014/main" id="{B45F9A6C-72FC-6C7D-3A8B-EE047574A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516" y="1"/>
            <a:ext cx="3195483" cy="216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B1 (</a:t>
            </a:r>
            <a:r>
              <a:rPr dirty="0" err="1">
                <a:hlinkClick r:id="rId2"/>
              </a:rPr>
              <a:t>Tiamin</a:t>
            </a:r>
            <a:r>
              <a:rPr dirty="0">
                <a:hlinkClick r:id="rId2"/>
              </a:rPr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 err="1"/>
              <a:t>Pomaga</a:t>
            </a:r>
            <a:r>
              <a:rPr sz="2000" dirty="0"/>
              <a:t> </a:t>
            </a:r>
            <a:r>
              <a:rPr sz="2000" dirty="0" err="1"/>
              <a:t>pri</a:t>
            </a:r>
            <a:r>
              <a:rPr sz="2000" dirty="0"/>
              <a:t> </a:t>
            </a:r>
            <a:r>
              <a:rPr sz="2000" dirty="0" err="1"/>
              <a:t>presnovi</a:t>
            </a:r>
            <a:r>
              <a:rPr sz="2000" dirty="0"/>
              <a:t>.</a:t>
            </a:r>
            <a:endParaRPr lang="sl-SI" sz="2000" dirty="0"/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Dobro je topen v vodi, ter občutljiv na toploto in oksidacijo. 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 VIRI</a:t>
            </a:r>
            <a:r>
              <a:rPr sz="2000" dirty="0"/>
              <a:t>: </a:t>
            </a:r>
            <a:r>
              <a:rPr sz="2000" dirty="0" err="1"/>
              <a:t>polnozrnata</a:t>
            </a:r>
            <a:r>
              <a:rPr sz="2000" dirty="0"/>
              <a:t> </a:t>
            </a:r>
            <a:r>
              <a:rPr sz="2000" dirty="0" err="1"/>
              <a:t>žita</a:t>
            </a:r>
            <a:r>
              <a:rPr sz="2000" dirty="0"/>
              <a:t>, </a:t>
            </a:r>
            <a:r>
              <a:rPr sz="2000" dirty="0" err="1"/>
              <a:t>stročnice</a:t>
            </a:r>
            <a:r>
              <a:rPr sz="2000" dirty="0"/>
              <a:t>.</a:t>
            </a:r>
            <a:endParaRPr lang="sl-SI" sz="2000" dirty="0"/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tiamina znaša 1,1 mg na dan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Pomanjkanje tiamina lahko povzroči bolezen Beriberi ali </a:t>
            </a:r>
            <a:r>
              <a:rPr lang="sl-SI" sz="2000" b="0" i="0" dirty="0" err="1">
                <a:solidFill>
                  <a:srgbClr val="000000"/>
                </a:solidFill>
                <a:effectLst/>
              </a:rPr>
              <a:t>Wernick-Korsakoffov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 sindrom.</a:t>
            </a:r>
          </a:p>
          <a:p>
            <a:pPr marL="0" indent="0">
              <a:buNone/>
            </a:pPr>
            <a:endParaRPr sz="2000" dirty="0"/>
          </a:p>
        </p:txBody>
      </p:sp>
      <p:pic>
        <p:nvPicPr>
          <p:cNvPr id="3074" name="Picture 2" descr="Fotografija Rectangular poster with food products containing vitamin B1,  Валерия Соловьева na Europosterji.si">
            <a:extLst>
              <a:ext uri="{FF2B5EF4-FFF2-40B4-BE49-F238E27FC236}">
                <a16:creationId xmlns:a16="http://schemas.microsoft.com/office/drawing/2014/main" id="{B39DD253-A441-E5A8-5D0C-9894ED1A0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059" y="-17438"/>
            <a:ext cx="3578942" cy="259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B2 (Riboflavin)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Vpliva</a:t>
            </a:r>
            <a:r>
              <a:rPr sz="2400" dirty="0"/>
              <a:t> </a:t>
            </a:r>
            <a:r>
              <a:rPr sz="2400" dirty="0" err="1"/>
              <a:t>na</a:t>
            </a:r>
            <a:r>
              <a:rPr sz="2400" dirty="0"/>
              <a:t> </a:t>
            </a:r>
            <a:r>
              <a:rPr sz="2400" dirty="0" err="1"/>
              <a:t>rast</a:t>
            </a:r>
            <a:r>
              <a:rPr sz="2400" dirty="0"/>
              <a:t> in </a:t>
            </a:r>
            <a:r>
              <a:rPr sz="2400" dirty="0" err="1"/>
              <a:t>razvoj</a:t>
            </a:r>
            <a:r>
              <a:rPr sz="2400" dirty="0"/>
              <a:t>. </a:t>
            </a:r>
            <a:endParaRPr lang="sl-SI" sz="2400" dirty="0"/>
          </a:p>
          <a:p>
            <a:pPr marL="0" indent="0">
              <a:buNone/>
            </a:pPr>
            <a:r>
              <a:rPr lang="sl-SI" sz="2400" dirty="0"/>
              <a:t>VIRI</a:t>
            </a:r>
            <a:r>
              <a:rPr sz="2400" dirty="0"/>
              <a:t>: </a:t>
            </a:r>
            <a:r>
              <a:rPr sz="2400" dirty="0" err="1"/>
              <a:t>mlečni</a:t>
            </a:r>
            <a:r>
              <a:rPr sz="2400" dirty="0"/>
              <a:t> </a:t>
            </a:r>
            <a:r>
              <a:rPr sz="2400" dirty="0" err="1"/>
              <a:t>izdelki</a:t>
            </a:r>
            <a:r>
              <a:rPr sz="2400" dirty="0"/>
              <a:t>, </a:t>
            </a:r>
            <a:r>
              <a:rPr sz="2400" dirty="0" err="1"/>
              <a:t>jajca</a:t>
            </a:r>
            <a:r>
              <a:rPr sz="2400" dirty="0"/>
              <a:t>.</a:t>
            </a:r>
            <a:endParaRPr lang="sl-SI" sz="2400" dirty="0"/>
          </a:p>
          <a:p>
            <a:r>
              <a:rPr lang="pt-BR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Priporočen dnevni vnos riboflavina znaša 1,4 mg na dan</a:t>
            </a:r>
            <a:endParaRPr lang="sl-SI" sz="24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sl-SI" sz="2400" dirty="0">
                <a:solidFill>
                  <a:srgbClr val="000000"/>
                </a:solidFill>
                <a:latin typeface="Open Sans" panose="020B0606030504020204" pitchFamily="34" charset="0"/>
              </a:rPr>
              <a:t>Pomankanje se kaže kot suhe in razpokane ustnice (kotički)</a:t>
            </a:r>
            <a:endParaRPr sz="2400" dirty="0"/>
          </a:p>
        </p:txBody>
      </p:sp>
      <p:pic>
        <p:nvPicPr>
          <p:cNvPr id="4098" name="Picture 2" descr="Vitamin B2: bistveno hranilo za energijo in presnovo | Vizita.si">
            <a:extLst>
              <a:ext uri="{FF2B5EF4-FFF2-40B4-BE49-F238E27FC236}">
                <a16:creationId xmlns:a16="http://schemas.microsoft.com/office/drawing/2014/main" id="{C5852373-40D7-36A1-86CE-1BB5F8A24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457" y="0"/>
            <a:ext cx="3149658" cy="208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B3 (Niacin)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 err="1"/>
              <a:t>Pomaga</a:t>
            </a:r>
            <a:r>
              <a:rPr sz="2000" dirty="0"/>
              <a:t> </a:t>
            </a:r>
            <a:r>
              <a:rPr sz="2000" dirty="0" err="1"/>
              <a:t>pri</a:t>
            </a:r>
            <a:r>
              <a:rPr sz="2000" dirty="0"/>
              <a:t> </a:t>
            </a:r>
            <a:r>
              <a:rPr sz="2000" dirty="0" err="1"/>
              <a:t>delovanju</a:t>
            </a:r>
            <a:r>
              <a:rPr sz="2000" dirty="0"/>
              <a:t> </a:t>
            </a:r>
            <a:r>
              <a:rPr sz="2000" dirty="0" err="1"/>
              <a:t>prebavnega</a:t>
            </a:r>
            <a:r>
              <a:rPr sz="2000" dirty="0"/>
              <a:t> </a:t>
            </a:r>
            <a:r>
              <a:rPr sz="2000" dirty="0" err="1"/>
              <a:t>sistema</a:t>
            </a:r>
            <a:r>
              <a:rPr sz="2000" dirty="0"/>
              <a:t>. 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VIRI: </a:t>
            </a:r>
            <a:r>
              <a:rPr sz="2000" dirty="0" err="1"/>
              <a:t>meso</a:t>
            </a:r>
            <a:r>
              <a:rPr sz="2000" dirty="0"/>
              <a:t>, </a:t>
            </a:r>
            <a:r>
              <a:rPr sz="2000" dirty="0" err="1"/>
              <a:t>ribe</a:t>
            </a:r>
            <a:r>
              <a:rPr lang="sl-SI" sz="2000" dirty="0"/>
              <a:t>, stročnice, mlečni izdelki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</a:t>
            </a:r>
            <a:r>
              <a:rPr lang="sl-SI" sz="2000" b="0" i="0" dirty="0" err="1">
                <a:solidFill>
                  <a:srgbClr val="000000"/>
                </a:solidFill>
                <a:effectLst/>
              </a:rPr>
              <a:t>niacina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 za odraslega znaša 16 mg na dan.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Pomanjkanje povzroči bolezen PELAGRO (utrujenost, glavoboli, apatija, depresija, izguba spomina, demenca, pigmentacije na koži po sončenju, svetlo rdeč jezik, bruhanje, diareja ali konstipacija)</a:t>
            </a:r>
            <a:endParaRPr sz="2000" dirty="0"/>
          </a:p>
        </p:txBody>
      </p:sp>
      <p:pic>
        <p:nvPicPr>
          <p:cNvPr id="5122" name="Picture 2" descr="Vitamin B3 Foods: Why is vitamin B3 as essential as other nutrients? Here  are some foods rich in vitaminB3">
            <a:extLst>
              <a:ext uri="{FF2B5EF4-FFF2-40B4-BE49-F238E27FC236}">
                <a16:creationId xmlns:a16="http://schemas.microsoft.com/office/drawing/2014/main" id="{480013C9-223B-B20D-842E-188022D4B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671" y="24229"/>
            <a:ext cx="3296909" cy="220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B6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367627"/>
            <a:ext cx="6347714" cy="3880773"/>
          </a:xfrm>
        </p:spPr>
        <p:txBody>
          <a:bodyPr/>
          <a:lstStyle/>
          <a:p>
            <a:r>
              <a:rPr sz="2400" dirty="0" err="1"/>
              <a:t>Pomemben</a:t>
            </a:r>
            <a:r>
              <a:rPr sz="2400" dirty="0"/>
              <a:t> za </a:t>
            </a:r>
            <a:r>
              <a:rPr sz="2400" dirty="0" err="1"/>
              <a:t>presnovo</a:t>
            </a:r>
            <a:r>
              <a:rPr sz="2400" dirty="0"/>
              <a:t> </a:t>
            </a:r>
            <a:r>
              <a:rPr sz="2400" dirty="0" err="1"/>
              <a:t>beljakovin</a:t>
            </a:r>
            <a:r>
              <a:rPr sz="2400" dirty="0"/>
              <a:t>.</a:t>
            </a:r>
            <a:endParaRPr lang="sl-SI" sz="2400" dirty="0"/>
          </a:p>
          <a:p>
            <a:pPr marL="0" indent="0">
              <a:buNone/>
            </a:pPr>
            <a:r>
              <a:rPr sz="2400" dirty="0"/>
              <a:t> </a:t>
            </a:r>
            <a:r>
              <a:rPr lang="sl-SI" sz="2400" dirty="0"/>
              <a:t>VIRI</a:t>
            </a:r>
            <a:r>
              <a:rPr sz="2400" dirty="0"/>
              <a:t>: </a:t>
            </a:r>
            <a:r>
              <a:rPr sz="2400" dirty="0" err="1"/>
              <a:t>perutnina</a:t>
            </a:r>
            <a:r>
              <a:rPr sz="2400" dirty="0"/>
              <a:t>, </a:t>
            </a:r>
            <a:r>
              <a:rPr sz="2400" dirty="0" err="1"/>
              <a:t>banane</a:t>
            </a:r>
            <a:r>
              <a:rPr sz="2400" dirty="0"/>
              <a:t>.</a:t>
            </a:r>
            <a:endParaRPr lang="sl-SI" sz="2400" dirty="0"/>
          </a:p>
          <a:p>
            <a:r>
              <a:rPr lang="sl-SI" sz="2400" b="0" i="0" dirty="0">
                <a:solidFill>
                  <a:srgbClr val="000000"/>
                </a:solidFill>
                <a:effectLst/>
              </a:rPr>
              <a:t>Priporočen dnevni vnos vitamina B6 za odraslega znaša 1,4 mg na dan.</a:t>
            </a:r>
          </a:p>
          <a:p>
            <a:r>
              <a:rPr lang="pl-PL" sz="2400" b="0" i="0" dirty="0">
                <a:solidFill>
                  <a:srgbClr val="000000"/>
                </a:solidFill>
                <a:effectLst/>
              </a:rPr>
              <a:t>Pomanjkanje vitamina B6 je izjemno redko.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6146" name="Picture 2" descr="Vitamin B6. Prednosti za zdravje srca in spomin. – Vir Modrosti">
            <a:extLst>
              <a:ext uri="{FF2B5EF4-FFF2-40B4-BE49-F238E27FC236}">
                <a16:creationId xmlns:a16="http://schemas.microsoft.com/office/drawing/2014/main" id="{FE1CE9B4-017B-0F9D-465B-B60E0A620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008" y="26628"/>
            <a:ext cx="3597992" cy="201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hlinkClick r:id="rId2"/>
              </a:rPr>
              <a:t>Vitamin B12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1582994"/>
            <a:ext cx="7256207" cy="4365831"/>
          </a:xfrm>
        </p:spPr>
        <p:txBody>
          <a:bodyPr/>
          <a:lstStyle/>
          <a:p>
            <a:r>
              <a:rPr sz="2000" dirty="0" err="1"/>
              <a:t>Ključnega</a:t>
            </a:r>
            <a:r>
              <a:rPr sz="2000" dirty="0"/>
              <a:t> </a:t>
            </a:r>
            <a:r>
              <a:rPr sz="2000" dirty="0" err="1"/>
              <a:t>pomena</a:t>
            </a:r>
            <a:r>
              <a:rPr sz="2000" dirty="0"/>
              <a:t> za </a:t>
            </a:r>
            <a:r>
              <a:rPr sz="2000" dirty="0" err="1"/>
              <a:t>živčni</a:t>
            </a:r>
            <a:r>
              <a:rPr sz="2000" dirty="0"/>
              <a:t> </a:t>
            </a:r>
            <a:r>
              <a:rPr sz="2000" dirty="0" err="1"/>
              <a:t>sistem</a:t>
            </a:r>
            <a:r>
              <a:rPr sz="2000" dirty="0"/>
              <a:t>. </a:t>
            </a:r>
            <a:endParaRPr lang="sl-SI" sz="2000" dirty="0"/>
          </a:p>
          <a:p>
            <a:pPr marL="0" indent="0">
              <a:buNone/>
            </a:pPr>
            <a:r>
              <a:rPr lang="sl-SI" sz="2000" dirty="0"/>
              <a:t>VIRI</a:t>
            </a:r>
            <a:r>
              <a:rPr sz="2000" dirty="0"/>
              <a:t>: </a:t>
            </a:r>
            <a:r>
              <a:rPr sz="2000" dirty="0" err="1"/>
              <a:t>meso</a:t>
            </a:r>
            <a:r>
              <a:rPr sz="2000" dirty="0"/>
              <a:t>, </a:t>
            </a:r>
            <a:r>
              <a:rPr sz="2000" dirty="0" err="1"/>
              <a:t>mlečni</a:t>
            </a:r>
            <a:r>
              <a:rPr sz="2000" dirty="0"/>
              <a:t> </a:t>
            </a:r>
            <a:r>
              <a:rPr sz="2000" dirty="0" err="1"/>
              <a:t>izdelki</a:t>
            </a:r>
            <a:r>
              <a:rPr sz="2000" dirty="0"/>
              <a:t>.</a:t>
            </a:r>
            <a:endParaRPr lang="sl-SI" sz="2000" dirty="0"/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Značilno za vitamin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B12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oziroma </a:t>
            </a:r>
            <a:r>
              <a:rPr lang="sl-SI" sz="2000" b="0" i="0" dirty="0" err="1">
                <a:solidFill>
                  <a:srgbClr val="000000"/>
                </a:solidFill>
                <a:effectLst/>
              </a:rPr>
              <a:t>kobalamin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 je, da je vanj vgrajen mikroelement kobalt. Ta vitamin kot kofaktor deluje pri številnih procesih v telesu</a:t>
            </a:r>
          </a:p>
          <a:p>
            <a:r>
              <a:rPr lang="sl-SI" sz="2000" b="0" i="0" dirty="0">
                <a:solidFill>
                  <a:srgbClr val="000000"/>
                </a:solidFill>
                <a:effectLst/>
              </a:rPr>
              <a:t>Priporočen dnevni vnos za odraslega znaša 2,5 µg na dan.</a:t>
            </a:r>
          </a:p>
          <a:p>
            <a:pPr marL="0" indent="0">
              <a:buNone/>
            </a:pPr>
            <a:endParaRPr lang="sl-SI" sz="2000" dirty="0"/>
          </a:p>
          <a:p>
            <a:pPr marL="0" indent="0">
              <a:buNone/>
            </a:pPr>
            <a:r>
              <a:rPr lang="sl-SI" sz="2000" b="0" i="0" dirty="0">
                <a:solidFill>
                  <a:srgbClr val="000000"/>
                </a:solidFill>
                <a:effectLst/>
              </a:rPr>
              <a:t>Hudo pomanjkanje vitamina </a:t>
            </a:r>
            <a:r>
              <a:rPr lang="sl-SI" sz="2000" b="1" i="0" dirty="0">
                <a:solidFill>
                  <a:srgbClr val="000000"/>
                </a:solidFill>
                <a:effectLst/>
              </a:rPr>
              <a:t>B12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 se kaže kot </a:t>
            </a:r>
            <a:r>
              <a:rPr lang="sl-SI" sz="2000" b="0" i="0" dirty="0" err="1">
                <a:solidFill>
                  <a:srgbClr val="000000"/>
                </a:solidFill>
                <a:effectLst/>
              </a:rPr>
              <a:t>megaloblastna</a:t>
            </a:r>
            <a:r>
              <a:rPr lang="sl-SI" sz="2000" b="0" i="0" dirty="0">
                <a:solidFill>
                  <a:srgbClr val="000000"/>
                </a:solidFill>
                <a:effectLst/>
              </a:rPr>
              <a:t> anemija in se lahko odrazi v okvarah živčnega sistema. </a:t>
            </a:r>
            <a:endParaRPr sz="2000" dirty="0"/>
          </a:p>
        </p:txBody>
      </p:sp>
      <p:pic>
        <p:nvPicPr>
          <p:cNvPr id="7170" name="Picture 2" descr="Pomanjkanje tega vitamina lahko povzroči težave s srcem | Vizita.si">
            <a:extLst>
              <a:ext uri="{FF2B5EF4-FFF2-40B4-BE49-F238E27FC236}">
                <a16:creationId xmlns:a16="http://schemas.microsoft.com/office/drawing/2014/main" id="{FB357CFC-E8BB-7955-87D1-8E2607B1C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832" y="0"/>
            <a:ext cx="3038168" cy="229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1185</TotalTime>
  <Words>1331</Words>
  <Application>Microsoft Office PowerPoint</Application>
  <PresentationFormat>Diaprojekcija na zaslonu (4:3)</PresentationFormat>
  <Paragraphs>130</Paragraphs>
  <Slides>27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27</vt:i4>
      </vt:variant>
    </vt:vector>
  </HeadingPairs>
  <TitlesOfParts>
    <vt:vector size="33" baseType="lpstr">
      <vt:lpstr>Arial</vt:lpstr>
      <vt:lpstr>Calibri</vt:lpstr>
      <vt:lpstr>Open Sans</vt:lpstr>
      <vt:lpstr>Trebuchet MS</vt:lpstr>
      <vt:lpstr>Wingdings 3</vt:lpstr>
      <vt:lpstr>Gladko</vt:lpstr>
      <vt:lpstr>VITAMINI IN MINERALI</vt:lpstr>
      <vt:lpstr>Uvod</vt:lpstr>
      <vt:lpstr>Delitev vitaminov</vt:lpstr>
      <vt:lpstr>Vitamin C</vt:lpstr>
      <vt:lpstr>Vitamin B1 (Tiamin)</vt:lpstr>
      <vt:lpstr>Vitamin B2 (Riboflavin)</vt:lpstr>
      <vt:lpstr>Vitamin B3 (Niacin)</vt:lpstr>
      <vt:lpstr>Vitamin B6</vt:lpstr>
      <vt:lpstr>Vitamin B12</vt:lpstr>
      <vt:lpstr>PowerPointova predstavitev</vt:lpstr>
      <vt:lpstr>Vitamin A</vt:lpstr>
      <vt:lpstr>Vitamin D</vt:lpstr>
      <vt:lpstr>Vitamin E</vt:lpstr>
      <vt:lpstr>Vitamin K</vt:lpstr>
      <vt:lpstr>Minerali</vt:lpstr>
      <vt:lpstr>Kalcij</vt:lpstr>
      <vt:lpstr>Fosfor</vt:lpstr>
      <vt:lpstr>Magnezij</vt:lpstr>
      <vt:lpstr>Natrij</vt:lpstr>
      <vt:lpstr>Kalij</vt:lpstr>
      <vt:lpstr>Železo</vt:lpstr>
      <vt:lpstr>Cink</vt:lpstr>
      <vt:lpstr>Selen</vt:lpstr>
      <vt:lpstr>Jod</vt:lpstr>
      <vt:lpstr>PowerPointova predstavitev</vt:lpstr>
      <vt:lpstr>IZRAZI: </vt:lpstr>
      <vt:lpstr>Pomen uravnotežene prehrane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Vitamini in minerali</dc:title>
  <dc:subject/>
  <dc:creator>Sabina Dremelj</dc:creator>
  <cp:keywords/>
  <dc:description>generated using python-pptx</dc:description>
  <cp:lastModifiedBy>Sabina Dremelj</cp:lastModifiedBy>
  <cp:revision>2</cp:revision>
  <dcterms:created xsi:type="dcterms:W3CDTF">2013-01-27T09:14:16Z</dcterms:created>
  <dcterms:modified xsi:type="dcterms:W3CDTF">2025-03-09T13:17:32Z</dcterms:modified>
  <cp:category/>
</cp:coreProperties>
</file>