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CF3"/>
    <a:srgbClr val="D08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161011-5AA2-498D-B200-ABB9C0031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C945D79-11BB-43B6-80BF-6BC748B4E8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BD24DAD-9F1A-4CF1-BA4D-3E8A260F7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0083-EED2-4088-8ACF-56B5FB68F6E1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88827A9-CACE-4AA4-9239-15448ADED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E839A91-A222-4C70-9EB5-F0ECA06BF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BAF2-6CAF-4CA4-B151-9312B6CBC9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593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9FC32F-F0AC-4222-9071-E70316E5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FE31C4A-2B02-44BD-90C4-118C8D1D4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3442D52-1538-4B92-AF22-6FC1352F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0083-EED2-4088-8ACF-56B5FB68F6E1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8D025B6-A663-4312-84BB-70F29968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7B4A763-FBD5-4C2C-B48C-C022D34A9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BAF2-6CAF-4CA4-B151-9312B6CBC9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9221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9B55F6D-049A-42C2-86AA-03D68762F4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2BC9687-BD17-4989-88C6-6E5E9AB55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DC76F4D-39D9-4070-9624-7E5C550A4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0083-EED2-4088-8ACF-56B5FB68F6E1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A604EB5-E83E-4367-8CB6-51ADFB212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FBC407D-73F9-44D0-B85B-7FFD18798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BAF2-6CAF-4CA4-B151-9312B6CBC9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923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8E899F-61EC-4C1F-95B1-71B2FE070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BB87341-FC00-40B0-99A9-1D4BF4790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E3E8DE2-6F52-4636-8C4C-6C3D4A4AC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0083-EED2-4088-8ACF-56B5FB68F6E1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9FDD167-FA0D-47A6-9452-A4384B938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455A696-C20E-498D-A86E-886F71676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BAF2-6CAF-4CA4-B151-9312B6CBC9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630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822BE6-1E7A-4929-B2F4-DBD9D6EE0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CF3D7D7-BC08-43E0-8E32-011E10B18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B0EE355-7AC3-43C3-9D16-B475D3CAC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0083-EED2-4088-8ACF-56B5FB68F6E1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999D70E-D819-4DBB-826F-9C68784FC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E1F8DC4-EBA3-4795-AABE-D1CE35FED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BAF2-6CAF-4CA4-B151-9312B6CBC9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286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705F78-CE09-4338-8378-5FAE93EDD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8A3C38F-0472-4B87-953D-9A762FCE3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1F2F3C0-055E-4ADE-A309-96960B283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39BA5CA-6087-4520-8F46-3D57710B1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0083-EED2-4088-8ACF-56B5FB68F6E1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6E5B0E6-F8F4-42A8-A045-416755EB9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9BF5F43-7078-4D96-AF12-B6ED5546A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BAF2-6CAF-4CA4-B151-9312B6CBC9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456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056AF6-30F0-4905-AFD6-43B3AF091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BEB331F-CA9D-4ED2-8E5F-5DC1784B1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31D5DA7-5F83-40DE-82F4-8DBE3AAD7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DBE3758-04AE-48CE-BFB1-2D9E35302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0AA54FA-D2E7-4F20-AECE-0ED62444F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3A0D28B1-138F-4C5D-B1D6-AADD8455F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0083-EED2-4088-8ACF-56B5FB68F6E1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C0939BA5-1BBC-4A30-BD37-6E15D06E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C78E992B-DCAD-41FE-B61A-69D8464B3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BAF2-6CAF-4CA4-B151-9312B6CBC9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417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061E11-35C7-4B72-B3B0-CB0AFA48E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064E45C3-40D5-45AE-991D-85C6EDCD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0083-EED2-4088-8ACF-56B5FB68F6E1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1E252EAC-5885-41C0-9040-B11DDC0F1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4EAFACB-F0A2-4A26-9CA8-EA2360721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BAF2-6CAF-4CA4-B151-9312B6CBC9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833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F8C83AA-BCF4-4109-95FF-BD404AFF8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0083-EED2-4088-8ACF-56B5FB68F6E1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29564FCE-9457-47B0-9208-906D34268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45128C0-5F80-42E9-B77D-6D9562368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BAF2-6CAF-4CA4-B151-9312B6CBC9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850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B29BE8-F6D8-4C5D-9FAE-496F02671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B648F86-6CE3-430A-9FB2-B24FAEF98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5FE8660-C3F4-41A8-9C5F-7D9EE6AFA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B8B270C-43A8-4E6A-AE0C-06C4B5606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0083-EED2-4088-8ACF-56B5FB68F6E1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EC290D5-2FF9-4E8C-8772-E584B523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4027206-9FEB-48E9-A558-49147CA4B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BAF2-6CAF-4CA4-B151-9312B6CBC9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621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F991DF-E829-4C39-86AB-7924A7B59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D756FA90-42AD-4B99-ABDE-5E02676286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6D36C3E-064B-45C7-9E14-94422B67C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13845BE-E202-4514-A9CA-608F3B50E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0083-EED2-4088-8ACF-56B5FB68F6E1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F4E8342-1D31-4756-A883-963F6D977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808DC59-15CC-4E16-84DD-A13A8081C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BAF2-6CAF-4CA4-B151-9312B6CBC9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233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0BC28D53-3679-4FF1-B5C1-48B01BFB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E9C7E00-9B1E-44D2-886F-7AFA38D61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B86899B-69B5-4421-A8D1-0AF20AF3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D0083-EED2-4088-8ACF-56B5FB68F6E1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B9989C9-20A4-4ACE-BF9B-FA5923D85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D60F021-4D05-4765-94D1-18CB4EC0B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2BAF2-6CAF-4CA4-B151-9312B6CBC9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606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746FC162-B4BF-4C35-9DA0-DB6FBEBE7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099" y="0"/>
            <a:ext cx="814936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44BA9EB-1972-417E-90D5-3BE8D4CF5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595" y="2618914"/>
            <a:ext cx="5004046" cy="1003176"/>
          </a:xfrm>
        </p:spPr>
        <p:txBody>
          <a:bodyPr>
            <a:noAutofit/>
          </a:bodyPr>
          <a:lstStyle/>
          <a:p>
            <a:r>
              <a:rPr lang="sl-SI" sz="6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ŠPORTNI DAN</a:t>
            </a:r>
            <a:br>
              <a:rPr lang="sl-SI" sz="6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6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POHOD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3BA64C5-9EB3-41A5-B610-560EECFCB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2768" y="3622090"/>
            <a:ext cx="3287700" cy="1307236"/>
          </a:xfrm>
        </p:spPr>
        <p:txBody>
          <a:bodyPr>
            <a:normAutofit/>
          </a:bodyPr>
          <a:lstStyle/>
          <a:p>
            <a:r>
              <a:rPr lang="sl-SI" sz="3600" dirty="0">
                <a:solidFill>
                  <a:schemeClr val="accent6">
                    <a:lumMod val="75000"/>
                  </a:schemeClr>
                </a:solidFill>
              </a:rPr>
              <a:t>8. 4. 2021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6156B9C-0FEC-45AC-89DB-F9C50DD4E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17198"/>
            <a:ext cx="2625352" cy="204080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BAF14E6-F658-40E0-B181-6340154C8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5324" y="1"/>
            <a:ext cx="2999728" cy="206981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772D24F-DE2B-4409-8955-473C47373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6206" y="5468645"/>
            <a:ext cx="2675793" cy="138935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700C345-D756-4532-9166-B66E47364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507" y="0"/>
            <a:ext cx="1642370" cy="1642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046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otnik: zaokroženi vogali 18">
            <a:extLst>
              <a:ext uri="{FF2B5EF4-FFF2-40B4-BE49-F238E27FC236}">
                <a16:creationId xmlns:a16="http://schemas.microsoft.com/office/drawing/2014/main" id="{BC504D0C-F2EC-41B2-8C9F-C02462A2DA1D}"/>
              </a:ext>
            </a:extLst>
          </p:cNvPr>
          <p:cNvSpPr/>
          <p:nvPr/>
        </p:nvSpPr>
        <p:spPr>
          <a:xfrm>
            <a:off x="106532" y="104122"/>
            <a:ext cx="3018408" cy="82233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0" name="Pravokotnik: zaokroženi vogali 9">
            <a:extLst>
              <a:ext uri="{FF2B5EF4-FFF2-40B4-BE49-F238E27FC236}">
                <a16:creationId xmlns:a16="http://schemas.microsoft.com/office/drawing/2014/main" id="{E585C936-7E62-4D8A-AD66-AC6BC672E412}"/>
              </a:ext>
            </a:extLst>
          </p:cNvPr>
          <p:cNvSpPr/>
          <p:nvPr/>
        </p:nvSpPr>
        <p:spPr>
          <a:xfrm>
            <a:off x="9836458" y="106532"/>
            <a:ext cx="2148816" cy="6957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id="{B7EEEFCC-C559-44B9-B5CC-14CD10845DFF}"/>
              </a:ext>
            </a:extLst>
          </p:cNvPr>
          <p:cNvSpPr/>
          <p:nvPr/>
        </p:nvSpPr>
        <p:spPr>
          <a:xfrm>
            <a:off x="9090734" y="2787588"/>
            <a:ext cx="1740023" cy="81674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" name="Pravokotnik: zaokroženi vogali 5">
            <a:extLst>
              <a:ext uri="{FF2B5EF4-FFF2-40B4-BE49-F238E27FC236}">
                <a16:creationId xmlns:a16="http://schemas.microsoft.com/office/drawing/2014/main" id="{831D1337-0B72-4A59-958D-DF61CB0D3B49}"/>
              </a:ext>
            </a:extLst>
          </p:cNvPr>
          <p:cNvSpPr/>
          <p:nvPr/>
        </p:nvSpPr>
        <p:spPr>
          <a:xfrm>
            <a:off x="248575" y="3320249"/>
            <a:ext cx="2210540" cy="8167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id="{B5EBF0D0-A74B-4A13-B5FA-D6B98D5375CB}"/>
              </a:ext>
            </a:extLst>
          </p:cNvPr>
          <p:cNvSpPr/>
          <p:nvPr/>
        </p:nvSpPr>
        <p:spPr>
          <a:xfrm>
            <a:off x="3195961" y="2237173"/>
            <a:ext cx="4350058" cy="9410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42DAF65-1D99-4B4A-96F0-18ED30053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l-SI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POHOD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9FCE7CA-8F83-4F7F-8F94-410F35770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75" y="1331650"/>
            <a:ext cx="11105225" cy="4845313"/>
          </a:xfrm>
        </p:spPr>
        <p:txBody>
          <a:bodyPr/>
          <a:lstStyle/>
          <a:p>
            <a:pPr marL="0" indent="0">
              <a:buNone/>
            </a:pPr>
            <a:r>
              <a:rPr lang="sl-SI" sz="3200" b="1" dirty="0"/>
              <a:t>              SKUPAJ Z ODRASLO OSEBO SE LAHKO ODPRAVIŠ:</a:t>
            </a:r>
          </a:p>
          <a:p>
            <a:pPr marL="0" indent="0">
              <a:buNone/>
            </a:pPr>
            <a:r>
              <a:rPr lang="sl-SI" dirty="0"/>
              <a:t>                                    </a:t>
            </a:r>
          </a:p>
          <a:p>
            <a:pPr marL="0" indent="0">
              <a:buNone/>
            </a:pPr>
            <a:r>
              <a:rPr lang="sl-SI" dirty="0"/>
              <a:t>                                      </a:t>
            </a:r>
            <a:r>
              <a:rPr lang="sl-SI" b="1" dirty="0"/>
              <a:t>RAZISKOVAT DOMAČI KRAJ</a:t>
            </a:r>
          </a:p>
          <a:p>
            <a:pPr marL="0" indent="0">
              <a:buNone/>
            </a:pPr>
            <a:r>
              <a:rPr lang="sl-SI" dirty="0"/>
              <a:t>                                                                                                               V GOZD</a:t>
            </a:r>
          </a:p>
          <a:p>
            <a:pPr marL="0" indent="0">
              <a:buNone/>
            </a:pPr>
            <a:r>
              <a:rPr lang="sl-SI" b="1" dirty="0"/>
              <a:t>NA TRAVNIK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B02C19D-0672-4BF8-9C2A-94B3685D3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750" y="3329127"/>
            <a:ext cx="4163627" cy="3122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C51924F4-DB82-40E7-AE8E-EFF4E49F90C3}"/>
              </a:ext>
            </a:extLst>
          </p:cNvPr>
          <p:cNvCxnSpPr/>
          <p:nvPr/>
        </p:nvCxnSpPr>
        <p:spPr>
          <a:xfrm flipH="1">
            <a:off x="1676400" y="1873188"/>
            <a:ext cx="560773" cy="13050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2BEAA116-17FD-468C-8E3C-C5D2866AEDEB}"/>
              </a:ext>
            </a:extLst>
          </p:cNvPr>
          <p:cNvCxnSpPr/>
          <p:nvPr/>
        </p:nvCxnSpPr>
        <p:spPr>
          <a:xfrm>
            <a:off x="5257800" y="1793289"/>
            <a:ext cx="0" cy="2929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id="{25A704CC-B6AA-430D-8CCE-2531CF056E86}"/>
              </a:ext>
            </a:extLst>
          </p:cNvPr>
          <p:cNvCxnSpPr>
            <a:cxnSpLocks/>
          </p:cNvCxnSpPr>
          <p:nvPr/>
        </p:nvCxnSpPr>
        <p:spPr>
          <a:xfrm>
            <a:off x="8975324" y="1793289"/>
            <a:ext cx="594804" cy="914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5" name="Slika 14">
            <a:extLst>
              <a:ext uri="{FF2B5EF4-FFF2-40B4-BE49-F238E27FC236}">
                <a16:creationId xmlns:a16="http://schemas.microsoft.com/office/drawing/2014/main" id="{E5498FAB-622F-42E2-B4DC-A309FD6E5F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556"/>
          <a:stretch/>
        </p:blipFill>
        <p:spPr>
          <a:xfrm>
            <a:off x="106532" y="4420286"/>
            <a:ext cx="3305452" cy="2293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27C90F1B-F39B-488E-92C3-E15A69EE26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955"/>
          <a:stretch/>
        </p:blipFill>
        <p:spPr>
          <a:xfrm>
            <a:off x="7936215" y="3750724"/>
            <a:ext cx="4049059" cy="2426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3C1EFD94-F829-4271-ADCF-EC1E78E3929C}"/>
              </a:ext>
            </a:extLst>
          </p:cNvPr>
          <p:cNvSpPr txBox="1"/>
          <p:nvPr/>
        </p:nvSpPr>
        <p:spPr>
          <a:xfrm>
            <a:off x="10011421" y="204905"/>
            <a:ext cx="1846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NA ZAVRH</a:t>
            </a:r>
          </a:p>
        </p:txBody>
      </p:sp>
      <p:cxnSp>
        <p:nvCxnSpPr>
          <p:cNvPr id="14" name="Raven puščični povezovalnik 13">
            <a:extLst>
              <a:ext uri="{FF2B5EF4-FFF2-40B4-BE49-F238E27FC236}">
                <a16:creationId xmlns:a16="http://schemas.microsoft.com/office/drawing/2014/main" id="{5BB1D717-26C0-4152-9EF9-A977CD103AD6}"/>
              </a:ext>
            </a:extLst>
          </p:cNvPr>
          <p:cNvCxnSpPr>
            <a:cxnSpLocks/>
          </p:cNvCxnSpPr>
          <p:nvPr/>
        </p:nvCxnSpPr>
        <p:spPr>
          <a:xfrm flipV="1">
            <a:off x="7324078" y="438295"/>
            <a:ext cx="2432481" cy="8223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04924D2E-8F96-4196-8C15-FE155D8E69ED}"/>
              </a:ext>
            </a:extLst>
          </p:cNvPr>
          <p:cNvSpPr txBox="1"/>
          <p:nvPr/>
        </p:nvSpPr>
        <p:spPr>
          <a:xfrm>
            <a:off x="334020" y="213037"/>
            <a:ext cx="313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OKROG JEZERA</a:t>
            </a:r>
          </a:p>
        </p:txBody>
      </p:sp>
      <p:cxnSp>
        <p:nvCxnSpPr>
          <p:cNvPr id="21" name="Raven puščični povezovalnik 20">
            <a:extLst>
              <a:ext uri="{FF2B5EF4-FFF2-40B4-BE49-F238E27FC236}">
                <a16:creationId xmlns:a16="http://schemas.microsoft.com/office/drawing/2014/main" id="{D77B27B2-3001-4888-96DF-6907A9FB6365}"/>
              </a:ext>
            </a:extLst>
          </p:cNvPr>
          <p:cNvCxnSpPr/>
          <p:nvPr/>
        </p:nvCxnSpPr>
        <p:spPr>
          <a:xfrm flipH="1" flipV="1">
            <a:off x="2459115" y="1048358"/>
            <a:ext cx="328473" cy="2832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13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: zaokroženi vogali 10">
            <a:extLst>
              <a:ext uri="{FF2B5EF4-FFF2-40B4-BE49-F238E27FC236}">
                <a16:creationId xmlns:a16="http://schemas.microsoft.com/office/drawing/2014/main" id="{D2FF39B9-46E4-458F-A536-26992CE1C023}"/>
              </a:ext>
            </a:extLst>
          </p:cNvPr>
          <p:cNvSpPr/>
          <p:nvPr/>
        </p:nvSpPr>
        <p:spPr>
          <a:xfrm>
            <a:off x="7297445" y="4101483"/>
            <a:ext cx="2556769" cy="132343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: zaokroženi vogali 9">
            <a:extLst>
              <a:ext uri="{FF2B5EF4-FFF2-40B4-BE49-F238E27FC236}">
                <a16:creationId xmlns:a16="http://schemas.microsoft.com/office/drawing/2014/main" id="{B8600901-2BA8-49F1-A867-8D44A2AE330B}"/>
              </a:ext>
            </a:extLst>
          </p:cNvPr>
          <p:cNvSpPr/>
          <p:nvPr/>
        </p:nvSpPr>
        <p:spPr>
          <a:xfrm>
            <a:off x="2460377" y="3886798"/>
            <a:ext cx="4613429" cy="15381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: zaokroženi vogali 8">
            <a:extLst>
              <a:ext uri="{FF2B5EF4-FFF2-40B4-BE49-F238E27FC236}">
                <a16:creationId xmlns:a16="http://schemas.microsoft.com/office/drawing/2014/main" id="{02132C6E-203E-4D0E-9689-AB8660AAF01F}"/>
              </a:ext>
            </a:extLst>
          </p:cNvPr>
          <p:cNvSpPr/>
          <p:nvPr/>
        </p:nvSpPr>
        <p:spPr>
          <a:xfrm>
            <a:off x="7451327" y="1515264"/>
            <a:ext cx="3147871" cy="1704809"/>
          </a:xfrm>
          <a:prstGeom prst="roundRect">
            <a:avLst/>
          </a:prstGeom>
          <a:solidFill>
            <a:srgbClr val="D085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: zaokroženi vogali 7">
            <a:extLst>
              <a:ext uri="{FF2B5EF4-FFF2-40B4-BE49-F238E27FC236}">
                <a16:creationId xmlns:a16="http://schemas.microsoft.com/office/drawing/2014/main" id="{FCB6FE41-5DEA-4081-9D09-606488822B4F}"/>
              </a:ext>
            </a:extLst>
          </p:cNvPr>
          <p:cNvSpPr/>
          <p:nvPr/>
        </p:nvSpPr>
        <p:spPr>
          <a:xfrm>
            <a:off x="216762" y="2071152"/>
            <a:ext cx="4603813" cy="12821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AC072CA-317A-4EC8-9C8C-CF74ED354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6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l-SI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PREDEN SE ODPRAVIŠ NA POHOD: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7AFCA62-37DE-49A1-A057-5EA88A90A761}"/>
              </a:ext>
            </a:extLst>
          </p:cNvPr>
          <p:cNvSpPr txBox="1"/>
          <p:nvPr/>
        </p:nvSpPr>
        <p:spPr>
          <a:xfrm>
            <a:off x="216762" y="2204410"/>
            <a:ext cx="4523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/>
              <a:t>DOLOČI SI POTEK POTI. LAHKO SI S POMOČJO STARŠEV NARIŠEŠ ZEMLJEVID POTI.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3AF4306-C304-415C-96FE-81B6CA655240}"/>
              </a:ext>
            </a:extLst>
          </p:cNvPr>
          <p:cNvSpPr txBox="1"/>
          <p:nvPr/>
        </p:nvSpPr>
        <p:spPr>
          <a:xfrm>
            <a:off x="2991601" y="3994140"/>
            <a:ext cx="3657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/>
              <a:t>PRIPRAVI SI NAHRBTNIK: ZADOSTNA KOLIČINA VODE, MALICA, REZERVNA OBLAČILA IN PRŠILO PROTI KLOPOM.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E6AA356-B7F3-4CCF-9284-8BBEE13EE152}"/>
              </a:ext>
            </a:extLst>
          </p:cNvPr>
          <p:cNvSpPr txBox="1"/>
          <p:nvPr/>
        </p:nvSpPr>
        <p:spPr>
          <a:xfrm>
            <a:off x="7451327" y="1661404"/>
            <a:ext cx="2787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/>
              <a:t>NE POZABI NA USTREZNA OBLAČILA IN UDOBNO IN VARNO OBUTEV.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1A62DC8C-A929-4714-9E62-838B73542F86}"/>
              </a:ext>
            </a:extLst>
          </p:cNvPr>
          <p:cNvSpPr txBox="1"/>
          <p:nvPr/>
        </p:nvSpPr>
        <p:spPr>
          <a:xfrm>
            <a:off x="7359806" y="4273266"/>
            <a:ext cx="2270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/>
              <a:t>OGREVANJE PRED ODHODOM NA POHOD.</a:t>
            </a:r>
          </a:p>
        </p:txBody>
      </p:sp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id="{0159C413-CE3E-408D-95D0-D53369B6CEE5}"/>
              </a:ext>
            </a:extLst>
          </p:cNvPr>
          <p:cNvCxnSpPr/>
          <p:nvPr/>
        </p:nvCxnSpPr>
        <p:spPr>
          <a:xfrm flipH="1">
            <a:off x="3160450" y="1127464"/>
            <a:ext cx="337352" cy="85225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>
            <a:extLst>
              <a:ext uri="{FF2B5EF4-FFF2-40B4-BE49-F238E27FC236}">
                <a16:creationId xmlns:a16="http://schemas.microsoft.com/office/drawing/2014/main" id="{BF9CE87D-474B-499B-BABA-79464990F605}"/>
              </a:ext>
            </a:extLst>
          </p:cNvPr>
          <p:cNvCxnSpPr/>
          <p:nvPr/>
        </p:nvCxnSpPr>
        <p:spPr>
          <a:xfrm flipH="1">
            <a:off x="4935984" y="1233996"/>
            <a:ext cx="470517" cy="2652044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uščični povezovalnik 16">
            <a:extLst>
              <a:ext uri="{FF2B5EF4-FFF2-40B4-BE49-F238E27FC236}">
                <a16:creationId xmlns:a16="http://schemas.microsoft.com/office/drawing/2014/main" id="{444875F4-92E6-4AA4-868B-8F4E05FCB98B}"/>
              </a:ext>
            </a:extLst>
          </p:cNvPr>
          <p:cNvCxnSpPr/>
          <p:nvPr/>
        </p:nvCxnSpPr>
        <p:spPr>
          <a:xfrm>
            <a:off x="6533965" y="1100739"/>
            <a:ext cx="837462" cy="43770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uščični povezovalnik 18">
            <a:extLst>
              <a:ext uri="{FF2B5EF4-FFF2-40B4-BE49-F238E27FC236}">
                <a16:creationId xmlns:a16="http://schemas.microsoft.com/office/drawing/2014/main" id="{50D3E03E-DBA2-42AB-9911-95C78ED74312}"/>
              </a:ext>
            </a:extLst>
          </p:cNvPr>
          <p:cNvCxnSpPr>
            <a:cxnSpLocks/>
          </p:cNvCxnSpPr>
          <p:nvPr/>
        </p:nvCxnSpPr>
        <p:spPr>
          <a:xfrm>
            <a:off x="5820052" y="1127464"/>
            <a:ext cx="1379738" cy="2938509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Slika 20">
            <a:extLst>
              <a:ext uri="{FF2B5EF4-FFF2-40B4-BE49-F238E27FC236}">
                <a16:creationId xmlns:a16="http://schemas.microsoft.com/office/drawing/2014/main" id="{B6E833AA-DB42-4657-83EC-75804C5D4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8" y="3460393"/>
            <a:ext cx="2225358" cy="172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4C8715DF-AEE2-428A-8235-AC9969A55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565" y="2547872"/>
            <a:ext cx="989075" cy="1325564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18041B75-2AA4-4A03-8B5C-D5AFE3839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182" y="5438284"/>
            <a:ext cx="2698985" cy="1383874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E05A9DAF-DFF9-4B5F-A538-84B9202732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0357" y="3261097"/>
            <a:ext cx="2219325" cy="2066925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A8DB882D-D3AA-4990-937F-DE55E8050C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0492" y="5460712"/>
            <a:ext cx="1328614" cy="122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94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otnik: zaokroženi vogali 12">
            <a:extLst>
              <a:ext uri="{FF2B5EF4-FFF2-40B4-BE49-F238E27FC236}">
                <a16:creationId xmlns:a16="http://schemas.microsoft.com/office/drawing/2014/main" id="{C25CF0A4-500A-4B25-AD72-44DCE95BEAEF}"/>
              </a:ext>
            </a:extLst>
          </p:cNvPr>
          <p:cNvSpPr/>
          <p:nvPr/>
        </p:nvSpPr>
        <p:spPr>
          <a:xfrm>
            <a:off x="5368031" y="1844039"/>
            <a:ext cx="3722703" cy="16285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624C42F-6C7E-4BB6-90E4-F75409760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1" y="98795"/>
            <a:ext cx="10515600" cy="1325563"/>
          </a:xfrm>
        </p:spPr>
        <p:txBody>
          <a:bodyPr>
            <a:normAutofit/>
          </a:bodyPr>
          <a:lstStyle/>
          <a:p>
            <a:r>
              <a:rPr lang="sl-SI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OGREVANJE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2BF0C51-808F-4F08-85EF-8E711FC50E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43" t="34713" r="50000"/>
          <a:stretch/>
        </p:blipFill>
        <p:spPr>
          <a:xfrm>
            <a:off x="110231" y="1165764"/>
            <a:ext cx="2356479" cy="556072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E896072-74F6-4990-9FE3-B1FA26CE81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888" t="36734" b="8235"/>
          <a:stretch/>
        </p:blipFill>
        <p:spPr>
          <a:xfrm>
            <a:off x="2631686" y="1297280"/>
            <a:ext cx="2356480" cy="4836860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85EABAD-4BEB-4FCF-812C-5EF324897780}"/>
              </a:ext>
            </a:extLst>
          </p:cNvPr>
          <p:cNvSpPr txBox="1"/>
          <p:nvPr/>
        </p:nvSpPr>
        <p:spPr>
          <a:xfrm>
            <a:off x="2530135" y="6223247"/>
            <a:ext cx="3178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POSKOKI S KOLEBNICO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605BDAC-0124-45B6-BBA4-B089D74BA3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8" t="23019" r="51856" b="49260"/>
          <a:stretch/>
        </p:blipFill>
        <p:spPr>
          <a:xfrm>
            <a:off x="9333868" y="60433"/>
            <a:ext cx="2820107" cy="296514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2303DA6-AD80-493D-840D-A0176FDF8C7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6" t="70909" r="51740" b="13302"/>
          <a:stretch/>
        </p:blipFill>
        <p:spPr bwMode="auto">
          <a:xfrm>
            <a:off x="4687097" y="4017093"/>
            <a:ext cx="2820106" cy="18820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C73E44B-ECB6-49DF-A61D-66A52CEAD1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722" b="83996"/>
          <a:stretch/>
        </p:blipFill>
        <p:spPr>
          <a:xfrm>
            <a:off x="4687097" y="234643"/>
            <a:ext cx="1900117" cy="1065469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2CD8FE59-CF88-42B1-BDE8-5C173B9BFB9D}"/>
              </a:ext>
            </a:extLst>
          </p:cNvPr>
          <p:cNvSpPr txBox="1"/>
          <p:nvPr/>
        </p:nvSpPr>
        <p:spPr>
          <a:xfrm>
            <a:off x="4565538" y="1328799"/>
            <a:ext cx="2285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TEK NA MESTU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46191F57-D1A0-4C27-B05A-36F2120C3C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8221" y="3472553"/>
            <a:ext cx="4344655" cy="3253931"/>
          </a:xfrm>
          <a:prstGeom prst="rect">
            <a:avLst/>
          </a:prstGeom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5D3B61E6-18BB-423C-AF2E-46AB2546955C}"/>
              </a:ext>
            </a:extLst>
          </p:cNvPr>
          <p:cNvSpPr txBox="1"/>
          <p:nvPr/>
        </p:nvSpPr>
        <p:spPr>
          <a:xfrm>
            <a:off x="5621769" y="2023309"/>
            <a:ext cx="2971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/>
              <a:t>IZBERI SI 10 GIMNASTIČNIH VAJ IN JIH NAREDI.</a:t>
            </a:r>
          </a:p>
        </p:txBody>
      </p:sp>
      <p:cxnSp>
        <p:nvCxnSpPr>
          <p:cNvPr id="15" name="Raven puščični povezovalnik 14">
            <a:extLst>
              <a:ext uri="{FF2B5EF4-FFF2-40B4-BE49-F238E27FC236}">
                <a16:creationId xmlns:a16="http://schemas.microsoft.com/office/drawing/2014/main" id="{CB24073F-405E-4950-97E6-9D7D56F64FF6}"/>
              </a:ext>
            </a:extLst>
          </p:cNvPr>
          <p:cNvCxnSpPr>
            <a:cxnSpLocks/>
          </p:cNvCxnSpPr>
          <p:nvPr/>
        </p:nvCxnSpPr>
        <p:spPr>
          <a:xfrm flipV="1">
            <a:off x="7628221" y="923278"/>
            <a:ext cx="1278335" cy="805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uščični povezovalnik 18">
            <a:extLst>
              <a:ext uri="{FF2B5EF4-FFF2-40B4-BE49-F238E27FC236}">
                <a16:creationId xmlns:a16="http://schemas.microsoft.com/office/drawing/2014/main" id="{F8D94683-6237-4737-BD98-1DF8949A0D4D}"/>
              </a:ext>
            </a:extLst>
          </p:cNvPr>
          <p:cNvCxnSpPr/>
          <p:nvPr/>
        </p:nvCxnSpPr>
        <p:spPr>
          <a:xfrm flipH="1" flipV="1">
            <a:off x="6738151" y="1165764"/>
            <a:ext cx="540306" cy="563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uščični povezovalnik 20">
            <a:extLst>
              <a:ext uri="{FF2B5EF4-FFF2-40B4-BE49-F238E27FC236}">
                <a16:creationId xmlns:a16="http://schemas.microsoft.com/office/drawing/2014/main" id="{FAA12874-2EB0-4A51-B56C-3C443B6D2D79}"/>
              </a:ext>
            </a:extLst>
          </p:cNvPr>
          <p:cNvCxnSpPr/>
          <p:nvPr/>
        </p:nvCxnSpPr>
        <p:spPr>
          <a:xfrm flipH="1">
            <a:off x="4687097" y="2794278"/>
            <a:ext cx="5229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uščični povezovalnik 22">
            <a:extLst>
              <a:ext uri="{FF2B5EF4-FFF2-40B4-BE49-F238E27FC236}">
                <a16:creationId xmlns:a16="http://schemas.microsoft.com/office/drawing/2014/main" id="{998812D3-D9D1-4C8A-A287-191D6DF6C2D1}"/>
              </a:ext>
            </a:extLst>
          </p:cNvPr>
          <p:cNvCxnSpPr/>
          <p:nvPr/>
        </p:nvCxnSpPr>
        <p:spPr>
          <a:xfrm flipH="1">
            <a:off x="5992427" y="3639845"/>
            <a:ext cx="221942" cy="239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uščični povezovalnik 24">
            <a:extLst>
              <a:ext uri="{FF2B5EF4-FFF2-40B4-BE49-F238E27FC236}">
                <a16:creationId xmlns:a16="http://schemas.microsoft.com/office/drawing/2014/main" id="{A99509BE-5C7A-4A6F-9661-8D03E2CEE4B9}"/>
              </a:ext>
            </a:extLst>
          </p:cNvPr>
          <p:cNvCxnSpPr/>
          <p:nvPr/>
        </p:nvCxnSpPr>
        <p:spPr>
          <a:xfrm>
            <a:off x="9197266" y="3160450"/>
            <a:ext cx="952411" cy="200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23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otnik: zaokroženi vogali 11">
            <a:extLst>
              <a:ext uri="{FF2B5EF4-FFF2-40B4-BE49-F238E27FC236}">
                <a16:creationId xmlns:a16="http://schemas.microsoft.com/office/drawing/2014/main" id="{D1232717-966B-49A3-A7CC-AF3A9D222A8A}"/>
              </a:ext>
            </a:extLst>
          </p:cNvPr>
          <p:cNvSpPr/>
          <p:nvPr/>
        </p:nvSpPr>
        <p:spPr>
          <a:xfrm>
            <a:off x="8308760" y="788423"/>
            <a:ext cx="3596935" cy="15713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1" name="Pravokotnik: zaokroženi vogali 10">
            <a:extLst>
              <a:ext uri="{FF2B5EF4-FFF2-40B4-BE49-F238E27FC236}">
                <a16:creationId xmlns:a16="http://schemas.microsoft.com/office/drawing/2014/main" id="{A6C68439-0AC9-4329-8E80-BC69F9F83EE8}"/>
              </a:ext>
            </a:extLst>
          </p:cNvPr>
          <p:cNvSpPr/>
          <p:nvPr/>
        </p:nvSpPr>
        <p:spPr>
          <a:xfrm>
            <a:off x="7741328" y="4046318"/>
            <a:ext cx="4296792" cy="6426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: zaokroženi vogali 9">
            <a:extLst>
              <a:ext uri="{FF2B5EF4-FFF2-40B4-BE49-F238E27FC236}">
                <a16:creationId xmlns:a16="http://schemas.microsoft.com/office/drawing/2014/main" id="{ECC17A5C-C0C2-47BD-9C88-85F081DD070A}"/>
              </a:ext>
            </a:extLst>
          </p:cNvPr>
          <p:cNvSpPr/>
          <p:nvPr/>
        </p:nvSpPr>
        <p:spPr>
          <a:xfrm>
            <a:off x="2757045" y="4291830"/>
            <a:ext cx="3799643" cy="15012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: zaokroženi vogali 8">
            <a:extLst>
              <a:ext uri="{FF2B5EF4-FFF2-40B4-BE49-F238E27FC236}">
                <a16:creationId xmlns:a16="http://schemas.microsoft.com/office/drawing/2014/main" id="{C6232567-5FE8-491E-BF96-8D6AFF340036}"/>
              </a:ext>
            </a:extLst>
          </p:cNvPr>
          <p:cNvSpPr/>
          <p:nvPr/>
        </p:nvSpPr>
        <p:spPr>
          <a:xfrm>
            <a:off x="340310" y="1420428"/>
            <a:ext cx="2627791" cy="127838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537CACD-5CBD-4598-95A8-BDBE2EB60AA2}"/>
              </a:ext>
            </a:extLst>
          </p:cNvPr>
          <p:cNvSpPr txBox="1"/>
          <p:nvPr/>
        </p:nvSpPr>
        <p:spPr>
          <a:xfrm>
            <a:off x="568172" y="124288"/>
            <a:ext cx="10227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BOŠ PRIPRAVLJEN/PRIPRAVLJENA SE ODPRAVI NA POT.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934EC6A-E63E-406B-A8AC-8017B3DC3526}"/>
              </a:ext>
            </a:extLst>
          </p:cNvPr>
          <p:cNvSpPr txBox="1"/>
          <p:nvPr/>
        </p:nvSpPr>
        <p:spPr>
          <a:xfrm>
            <a:off x="242655" y="1697193"/>
            <a:ext cx="2823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/>
              <a:t>NE POZABI NA VARNOST</a:t>
            </a:r>
            <a:r>
              <a:rPr lang="sl-SI" sz="2000" dirty="0"/>
              <a:t>.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11E1A7F-911D-4CF1-A6CF-2A1AA3B4FC99}"/>
              </a:ext>
            </a:extLst>
          </p:cNvPr>
          <p:cNvSpPr txBox="1"/>
          <p:nvPr/>
        </p:nvSpPr>
        <p:spPr>
          <a:xfrm>
            <a:off x="2610564" y="4504431"/>
            <a:ext cx="4092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/>
              <a:t>MED HOJO NE POZABI PITI ZADOSTNO KOLIČINO TEKOČINE.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9C7577FC-F2A9-402A-8C5C-1B1C716F5C66}"/>
              </a:ext>
            </a:extLst>
          </p:cNvPr>
          <p:cNvSpPr txBox="1"/>
          <p:nvPr/>
        </p:nvSpPr>
        <p:spPr>
          <a:xfrm>
            <a:off x="8362766" y="1111577"/>
            <a:ext cx="3488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/>
              <a:t>MED POHODOM SI PRIVOŠČI ODMOR IN MALICO.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344B998-01D1-4CBF-8A6C-C5FA89E833B8}"/>
              </a:ext>
            </a:extLst>
          </p:cNvPr>
          <p:cNvSpPr txBox="1"/>
          <p:nvPr/>
        </p:nvSpPr>
        <p:spPr>
          <a:xfrm>
            <a:off x="7981213" y="4162945"/>
            <a:ext cx="3799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LEPO SE IMEJ NA POHODU. 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AABC13F8-C88B-4174-BE5B-181F18F3F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754" y="830222"/>
            <a:ext cx="3254963" cy="2485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0F2F96D3-BAE6-4B3A-B020-3CDFB60A4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81" y="4267509"/>
            <a:ext cx="2738761" cy="2738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B82C8293-1634-41C2-9902-C56C138ED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573" y="2288817"/>
            <a:ext cx="2533650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46D74F0D-EF35-4CBE-A026-79219FAAA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961" y="4805615"/>
            <a:ext cx="2840763" cy="1923083"/>
          </a:xfrm>
          <a:prstGeom prst="rect">
            <a:avLst/>
          </a:prstGeom>
        </p:spPr>
      </p:pic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94267078-88B0-4A92-B13E-AEBA09D78CA3}"/>
              </a:ext>
            </a:extLst>
          </p:cNvPr>
          <p:cNvSpPr txBox="1"/>
          <p:nvPr/>
        </p:nvSpPr>
        <p:spPr>
          <a:xfrm>
            <a:off x="7874493" y="5959767"/>
            <a:ext cx="1382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LEP DAN</a:t>
            </a:r>
          </a:p>
        </p:txBody>
      </p:sp>
    </p:spTree>
    <p:extLst>
      <p:ext uri="{BB962C8B-B14F-4D97-AF65-F5344CB8AC3E}">
        <p14:creationId xmlns:p14="http://schemas.microsoft.com/office/powerpoint/2010/main" val="114876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: zaokroženi vogali 10">
            <a:extLst>
              <a:ext uri="{FF2B5EF4-FFF2-40B4-BE49-F238E27FC236}">
                <a16:creationId xmlns:a16="http://schemas.microsoft.com/office/drawing/2014/main" id="{CC7E10BC-DF2B-4CB4-A8E1-A2DF804ACD4E}"/>
              </a:ext>
            </a:extLst>
          </p:cNvPr>
          <p:cNvSpPr/>
          <p:nvPr/>
        </p:nvSpPr>
        <p:spPr>
          <a:xfrm>
            <a:off x="6366771" y="3913846"/>
            <a:ext cx="5687626" cy="281588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0" name="Pravokotnik: zaokroženi vogali 9">
            <a:extLst>
              <a:ext uri="{FF2B5EF4-FFF2-40B4-BE49-F238E27FC236}">
                <a16:creationId xmlns:a16="http://schemas.microsoft.com/office/drawing/2014/main" id="{0937B216-D39D-4271-878B-F4E4C7AE5FF5}"/>
              </a:ext>
            </a:extLst>
          </p:cNvPr>
          <p:cNvSpPr/>
          <p:nvPr/>
        </p:nvSpPr>
        <p:spPr>
          <a:xfrm>
            <a:off x="6366771" y="1010849"/>
            <a:ext cx="5687626" cy="290299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9" name="Pravokotnik: zaokroženi vogali 8">
            <a:extLst>
              <a:ext uri="{FF2B5EF4-FFF2-40B4-BE49-F238E27FC236}">
                <a16:creationId xmlns:a16="http://schemas.microsoft.com/office/drawing/2014/main" id="{3005E0AC-0CB0-477F-BE3E-E3972E1BF709}"/>
              </a:ext>
            </a:extLst>
          </p:cNvPr>
          <p:cNvSpPr/>
          <p:nvPr/>
        </p:nvSpPr>
        <p:spPr>
          <a:xfrm>
            <a:off x="137603" y="3913846"/>
            <a:ext cx="6125593" cy="290299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8" name="Pravokotnik: zaokroženi vogali 7">
            <a:extLst>
              <a:ext uri="{FF2B5EF4-FFF2-40B4-BE49-F238E27FC236}">
                <a16:creationId xmlns:a16="http://schemas.microsoft.com/office/drawing/2014/main" id="{202590F3-C389-4563-8F8A-15529529711D}"/>
              </a:ext>
            </a:extLst>
          </p:cNvPr>
          <p:cNvSpPr/>
          <p:nvPr/>
        </p:nvSpPr>
        <p:spPr>
          <a:xfrm>
            <a:off x="137603" y="1010849"/>
            <a:ext cx="6125593" cy="29029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EAEC59F-94BB-4B85-895D-BD7D91D4F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82"/>
            <a:ext cx="10515600" cy="732518"/>
          </a:xfrm>
        </p:spPr>
        <p:txBody>
          <a:bodyPr/>
          <a:lstStyle/>
          <a:p>
            <a:r>
              <a:rPr lang="sl-SI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POHOD SI LAHKO TUDI POPESTRIŠ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07EF949-7D3A-4A2D-9522-0EEDD50A7C9C}"/>
              </a:ext>
            </a:extLst>
          </p:cNvPr>
          <p:cNvSpPr txBox="1"/>
          <p:nvPr/>
        </p:nvSpPr>
        <p:spPr>
          <a:xfrm>
            <a:off x="304800" y="1185075"/>
            <a:ext cx="5791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/>
              <a:t>VZEMI SI PAVZO. OPAZUJ NARAVO IN VKLJUČI ČIMVEČ ČUTIL S KATERIMI SKUŠAMO ZAZNATI VSE, KAR SE DOGAJA OKROG NAS: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sl-SI" sz="2000" dirty="0"/>
              <a:t>KAJ VIDIŠ?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sl-SI" sz="2000" dirty="0"/>
              <a:t>KAJ SLIŠI?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sl-SI" sz="2000" dirty="0"/>
              <a:t>KAJ OBČUTIŠ?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sl-SI" sz="2000" dirty="0"/>
              <a:t>KAJ VOHAŠ?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sl-SI" sz="2000" dirty="0"/>
              <a:t>KAJ OKUSIŠ?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02ED37B-E108-4A4A-831E-4270BE6E6F16}"/>
              </a:ext>
            </a:extLst>
          </p:cNvPr>
          <p:cNvSpPr txBox="1"/>
          <p:nvPr/>
        </p:nvSpPr>
        <p:spPr>
          <a:xfrm>
            <a:off x="6587231" y="1155859"/>
            <a:ext cx="55307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/>
              <a:t>V NARAVI POIŠČI NARAVNE OVIRE, KI TI BODO OMOGOČILE ZANIMIVO VADBO.</a:t>
            </a:r>
          </a:p>
          <a:p>
            <a:pPr algn="ctr"/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PRIMER: </a:t>
            </a:r>
            <a:r>
              <a:rPr lang="sl-SI" sz="2000" dirty="0"/>
              <a:t>PODRTO DREVO NAM PREDSTAVLJA TUDI PRILOŽNOST ZA RAZVOJ GIBALNIH SPOSOBNOSTI (RAVNOTEŽJE).</a:t>
            </a:r>
          </a:p>
          <a:p>
            <a:pPr algn="ctr"/>
            <a:r>
              <a:rPr lang="sl-SI" sz="2000" dirty="0"/>
              <a:t>ČE JE DEBLO STABILNO, LAHKO HODIMO PO NJEM, GA PRESKAKUJEMO Z OPORO NA ROKAH ALI BREZ. NE POZABI NA VARNOST.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AC7F1CC-22CD-411A-979B-EF0801EF3C08}"/>
              </a:ext>
            </a:extLst>
          </p:cNvPr>
          <p:cNvSpPr txBox="1"/>
          <p:nvPr/>
        </p:nvSpPr>
        <p:spPr>
          <a:xfrm>
            <a:off x="304800" y="4331684"/>
            <a:ext cx="59583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RITEM</a:t>
            </a:r>
          </a:p>
          <a:p>
            <a:pPr algn="ctr"/>
            <a:r>
              <a:rPr lang="sl-SI" sz="2000" dirty="0"/>
              <a:t>NARAVA IMA SVOJ RITEM, NAŠE SRCE PRAV TAKO. VSE KAR SE OKROG NAS DOGAJA, POTEKA V NEKEM DOLOČENEM RITMU. </a:t>
            </a:r>
          </a:p>
          <a:p>
            <a:pPr algn="ctr"/>
            <a:r>
              <a:rPr lang="sl-SI" sz="2000" dirty="0"/>
              <a:t>RITEM HOJE LAHKO DOLOČIMO S PLOSKANJEM, S KATERIM USTVARJAMO POČASNEJŠI IN HITREJŠI RITEM HOJE. HITREJŠI RITEM HOJE VPLIVA TUDI NA HITREJŠE BITJE NAŠEGA SRCA. 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943F065E-0698-4D7B-830A-392365C627FA}"/>
              </a:ext>
            </a:extLst>
          </p:cNvPr>
          <p:cNvSpPr txBox="1"/>
          <p:nvPr/>
        </p:nvSpPr>
        <p:spPr>
          <a:xfrm>
            <a:off x="6834936" y="4088073"/>
            <a:ext cx="4751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ZAPOJ SI PESEM: </a:t>
            </a:r>
            <a:r>
              <a:rPr lang="sl-SI" sz="2000" dirty="0"/>
              <a:t>NAŠA ČETICA KORAKA…..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D8433394-FA2B-4C89-9793-32C069413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506" y="4702230"/>
            <a:ext cx="3894153" cy="1813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CB28E9F4-D86F-4D17-B6BF-C3A7CCA530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51" t="31974" r="51294" b="44466"/>
          <a:stretch/>
        </p:blipFill>
        <p:spPr>
          <a:xfrm>
            <a:off x="201225" y="2228295"/>
            <a:ext cx="2064510" cy="1287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DF9D3A8D-D168-4886-B056-51C837885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376" y="3485170"/>
            <a:ext cx="1258908" cy="1287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879407BE-B83B-490E-B399-846D69322D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3309" b="10058"/>
          <a:stretch/>
        </p:blipFill>
        <p:spPr>
          <a:xfrm>
            <a:off x="9536726" y="23720"/>
            <a:ext cx="1862201" cy="1197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738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: zaokroženi vogali 10">
            <a:extLst>
              <a:ext uri="{FF2B5EF4-FFF2-40B4-BE49-F238E27FC236}">
                <a16:creationId xmlns:a16="http://schemas.microsoft.com/office/drawing/2014/main" id="{33EDF7DC-FBFA-44DA-8F27-E7326CEDD5C5}"/>
              </a:ext>
            </a:extLst>
          </p:cNvPr>
          <p:cNvSpPr/>
          <p:nvPr/>
        </p:nvSpPr>
        <p:spPr>
          <a:xfrm>
            <a:off x="5894773" y="3615102"/>
            <a:ext cx="6219504" cy="31763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: zaokroženi vogali 9">
            <a:extLst>
              <a:ext uri="{FF2B5EF4-FFF2-40B4-BE49-F238E27FC236}">
                <a16:creationId xmlns:a16="http://schemas.microsoft.com/office/drawing/2014/main" id="{D4433B69-5E35-4830-830A-6ACBCB1EBBAA}"/>
              </a:ext>
            </a:extLst>
          </p:cNvPr>
          <p:cNvSpPr/>
          <p:nvPr/>
        </p:nvSpPr>
        <p:spPr>
          <a:xfrm>
            <a:off x="6029157" y="66582"/>
            <a:ext cx="6079985" cy="345721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: zaokroženi vogali 8">
            <a:extLst>
              <a:ext uri="{FF2B5EF4-FFF2-40B4-BE49-F238E27FC236}">
                <a16:creationId xmlns:a16="http://schemas.microsoft.com/office/drawing/2014/main" id="{41CBBC97-7AD0-4CF1-89EF-F529A8E62289}"/>
              </a:ext>
            </a:extLst>
          </p:cNvPr>
          <p:cNvSpPr/>
          <p:nvPr/>
        </p:nvSpPr>
        <p:spPr>
          <a:xfrm>
            <a:off x="77723" y="3615102"/>
            <a:ext cx="5737151" cy="31763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8" name="Pravokotnik: zaokroženi vogali 7">
            <a:extLst>
              <a:ext uri="{FF2B5EF4-FFF2-40B4-BE49-F238E27FC236}">
                <a16:creationId xmlns:a16="http://schemas.microsoft.com/office/drawing/2014/main" id="{1B09AD47-44D5-4D0C-965D-F5217041BF8B}"/>
              </a:ext>
            </a:extLst>
          </p:cNvPr>
          <p:cNvSpPr/>
          <p:nvPr/>
        </p:nvSpPr>
        <p:spPr>
          <a:xfrm>
            <a:off x="77723" y="66582"/>
            <a:ext cx="5814874" cy="34572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ECF06C7-6FB5-4882-97BF-C6CE01A24425}"/>
              </a:ext>
            </a:extLst>
          </p:cNvPr>
          <p:cNvSpPr txBox="1"/>
          <p:nvPr/>
        </p:nvSpPr>
        <p:spPr>
          <a:xfrm>
            <a:off x="306367" y="131010"/>
            <a:ext cx="55862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/>
              <a:t>IGRA HITROSTI</a:t>
            </a:r>
          </a:p>
          <a:p>
            <a:pPr algn="ctr"/>
            <a:r>
              <a:rPr lang="sl-SI" sz="2000" dirty="0"/>
              <a:t>S TEM BOŠ RAZVIJAL VZDRŽLJIVOST. ZAMISLI SI NEK CILJ (NA PRIMER DREVO) IN POIZKUSI S TEKOM ČIM HITREJE PRITI DO DOLOČENEGA CILJA. NATO SI ZOPET DOLOČI NOVI CILJ. LAHKO SI IZBEREŠ SOTEKMOVALCA IN SKUPAJ TEKMUJETA DO DOLOČENEGA CILJA</a:t>
            </a:r>
            <a:r>
              <a:rPr lang="sl-SI" dirty="0"/>
              <a:t>.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B94A328-6784-417E-9123-C527CF573EF5}"/>
              </a:ext>
            </a:extLst>
          </p:cNvPr>
          <p:cNvSpPr txBox="1"/>
          <p:nvPr/>
        </p:nvSpPr>
        <p:spPr>
          <a:xfrm>
            <a:off x="6288219" y="161787"/>
            <a:ext cx="54326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/>
              <a:t>OPAZUJEM NARAVO</a:t>
            </a:r>
          </a:p>
          <a:p>
            <a:pPr algn="ctr"/>
            <a:r>
              <a:rPr lang="sl-SI" sz="2000" dirty="0"/>
              <a:t>ČE IMAŠ MOŽNOST POIŠČI KAKŠNO RAZGLEDNO TOČKO, S KATERE IMAŠ MOŽNOST ČUDOVITEGA POGLEDA V NARAVO. POIŠČI KAKŠNE ORIENTIRNE TOČKE (CERKEV, ŠOLA, POTOK, JEZERO,…) S POMOČJO KATERIH SE ORIENTIRAŠ NA POTI DOMOV.</a:t>
            </a:r>
          </a:p>
          <a:p>
            <a:endParaRPr lang="sl-SI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E692DD1-F2CB-4D20-A5A4-C483ACB222C5}"/>
              </a:ext>
            </a:extLst>
          </p:cNvPr>
          <p:cNvSpPr txBox="1"/>
          <p:nvPr/>
        </p:nvSpPr>
        <p:spPr>
          <a:xfrm>
            <a:off x="192777" y="3615102"/>
            <a:ext cx="54711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/>
              <a:t>OPAZUJEM</a:t>
            </a:r>
          </a:p>
          <a:p>
            <a:pPr algn="ctr"/>
            <a:r>
              <a:rPr lang="sl-SI" sz="2000" dirty="0"/>
              <a:t>OPAZUJEŠ LAHKO RAZLIČNE ŽIVALI, ČE JE TO MOGOČE.</a:t>
            </a:r>
          </a:p>
          <a:p>
            <a:pPr algn="ctr"/>
            <a:r>
              <a:rPr lang="sl-SI" sz="2000" dirty="0"/>
              <a:t>OPAZUJEŠ LAHKO TUDI RASTLINE, OKOLICO, OBLAKE, VREME…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2F231B4-B5E2-46FF-B734-13C5F1E2F30A}"/>
              </a:ext>
            </a:extLst>
          </p:cNvPr>
          <p:cNvSpPr txBox="1"/>
          <p:nvPr/>
        </p:nvSpPr>
        <p:spPr>
          <a:xfrm>
            <a:off x="6029157" y="3615102"/>
            <a:ext cx="60101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l-SI" sz="2000" b="1" dirty="0"/>
              <a:t>UGANI KAJ VIDIM</a:t>
            </a:r>
            <a:r>
              <a:rPr lang="sl-SI" sz="2000" dirty="0"/>
              <a:t> </a:t>
            </a:r>
          </a:p>
          <a:p>
            <a:pPr algn="ctr"/>
            <a:r>
              <a:rPr lang="sl-SI" sz="2000" dirty="0"/>
              <a:t>NEKDO SI ZAMISLI PREDMET, KI GA VIDI V NARAVI, OSTALI PA S VPRAŠANJI, NA KATERE LAHKO ODGOVARJA SAMO Z ENO BESEDO, UGIBAJO KATERI PREDMET JE TO: NPR. JE MEHEK? JE TRD? ME LAHKO SPOTAKNE? JE DOSEGLJIV MOJIM ROKAM? JE ZELEN? IPD. TISTI, KI UGANE, SI ZAMISLI NASLEDNJI PREDMET.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96A45F3D-56D9-4882-A230-136FC7F93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77" y="2289270"/>
            <a:ext cx="2195315" cy="1213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6495D3E9-D2AA-42E0-8E14-85DBD69C0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971" y="5187752"/>
            <a:ext cx="2748639" cy="1539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CA36C7CB-1BA2-4F72-910A-8DB11DA66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4315" y="2036453"/>
            <a:ext cx="2265024" cy="1501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3255634D-7BB0-4EC8-B05C-E4C496370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258" y="5599821"/>
            <a:ext cx="959343" cy="1096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42BB3959-EF90-4F7C-9C8C-F544AF92CF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399" y="5809433"/>
            <a:ext cx="1677655" cy="939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2738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avokotnik: zaokroženi vogali 15">
            <a:extLst>
              <a:ext uri="{FF2B5EF4-FFF2-40B4-BE49-F238E27FC236}">
                <a16:creationId xmlns:a16="http://schemas.microsoft.com/office/drawing/2014/main" id="{4778019C-9E66-4403-9A69-D26D7051BDBD}"/>
              </a:ext>
            </a:extLst>
          </p:cNvPr>
          <p:cNvSpPr/>
          <p:nvPr/>
        </p:nvSpPr>
        <p:spPr>
          <a:xfrm>
            <a:off x="3287327" y="4060718"/>
            <a:ext cx="5584055" cy="2714330"/>
          </a:xfrm>
          <a:prstGeom prst="roundRect">
            <a:avLst/>
          </a:prstGeom>
          <a:solidFill>
            <a:srgbClr val="FABC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9" name="Pravokotnik: zaokroženi vogali 8">
            <a:extLst>
              <a:ext uri="{FF2B5EF4-FFF2-40B4-BE49-F238E27FC236}">
                <a16:creationId xmlns:a16="http://schemas.microsoft.com/office/drawing/2014/main" id="{F75AB430-D34B-4EE8-9946-7B28DA191AC6}"/>
              </a:ext>
            </a:extLst>
          </p:cNvPr>
          <p:cNvSpPr/>
          <p:nvPr/>
        </p:nvSpPr>
        <p:spPr>
          <a:xfrm>
            <a:off x="5814874" y="1158537"/>
            <a:ext cx="6113016" cy="27609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: zaokroženi vogali 5">
            <a:extLst>
              <a:ext uri="{FF2B5EF4-FFF2-40B4-BE49-F238E27FC236}">
                <a16:creationId xmlns:a16="http://schemas.microsoft.com/office/drawing/2014/main" id="{AA9D6B2D-FD91-47A2-BC44-B200F90E2854}"/>
              </a:ext>
            </a:extLst>
          </p:cNvPr>
          <p:cNvSpPr/>
          <p:nvPr/>
        </p:nvSpPr>
        <p:spPr>
          <a:xfrm>
            <a:off x="119108" y="1225119"/>
            <a:ext cx="5584055" cy="27609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A84B6B9-5917-4E1F-A557-BAD7437D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08" y="107672"/>
            <a:ext cx="10515600" cy="1325563"/>
          </a:xfrm>
        </p:spPr>
        <p:txBody>
          <a:bodyPr/>
          <a:lstStyle/>
          <a:p>
            <a:pPr algn="ctr"/>
            <a:r>
              <a:rPr lang="sl-SI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SE VRNEŠ IZ POHODA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FA229ED-B674-431F-8C32-DA7BD5E8D2F9}"/>
              </a:ext>
            </a:extLst>
          </p:cNvPr>
          <p:cNvSpPr txBox="1"/>
          <p:nvPr/>
        </p:nvSpPr>
        <p:spPr>
          <a:xfrm>
            <a:off x="1029809" y="1433235"/>
            <a:ext cx="4048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NAREDI RAZTEZNE VAJE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9E3F5BF-61F4-41D3-99E4-72E3B22243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45" t="44401" r="53325" b="31521"/>
          <a:stretch/>
        </p:blipFill>
        <p:spPr>
          <a:xfrm>
            <a:off x="483092" y="2228040"/>
            <a:ext cx="4856085" cy="1651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7B1C998-51D6-4AB3-B543-D5BA1F6417DB}"/>
              </a:ext>
            </a:extLst>
          </p:cNvPr>
          <p:cNvSpPr txBox="1"/>
          <p:nvPr/>
        </p:nvSpPr>
        <p:spPr>
          <a:xfrm flipH="1">
            <a:off x="6673788" y="1233180"/>
            <a:ext cx="4607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/>
              <a:t>NARIŠI ALI NAPIŠI V ZVEZEK ZA SPOZNAVANJE OKOLJA KAKO SI SE IMEL/IMELA NA POHODU IN KAJ VSI SI VIDEL/VIDEL, DOŽIVEL/DOŽIVELA. 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ED79C5EB-CBB3-4A85-9D57-39BBABE4A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192" y="2631262"/>
            <a:ext cx="1189191" cy="1189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DFEDC9C0-410A-4EED-9C4C-AD147BEFC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5052" y="2576240"/>
            <a:ext cx="1802631" cy="1199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C522E05A-F5EE-45D3-8499-6195F5FEEB3D}"/>
              </a:ext>
            </a:extLst>
          </p:cNvPr>
          <p:cNvSpPr txBox="1"/>
          <p:nvPr/>
        </p:nvSpPr>
        <p:spPr>
          <a:xfrm>
            <a:off x="7532701" y="2868723"/>
            <a:ext cx="2462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NASLOV: </a:t>
            </a:r>
            <a:r>
              <a:rPr lang="sl-SI" dirty="0">
                <a:solidFill>
                  <a:srgbClr val="FF0000"/>
                </a:solidFill>
              </a:rPr>
              <a:t>ŠPORTNI DAN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279B4ACC-F00E-4EF4-84BC-FB6A1689E0A6}"/>
              </a:ext>
            </a:extLst>
          </p:cNvPr>
          <p:cNvSpPr txBox="1"/>
          <p:nvPr/>
        </p:nvSpPr>
        <p:spPr>
          <a:xfrm>
            <a:off x="3670916" y="4127300"/>
            <a:ext cx="4616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/>
              <a:t>POŠLJI MI FOTOGRAFIJE IZ POHODA. SE ŽE VESELIM, DA VIDIM KAKO SI SE IMEL/IMELA.</a:t>
            </a: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7154F60F-2674-4E66-880A-66C2F2D904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77" t="29754" r="10151" b="16976"/>
          <a:stretch/>
        </p:blipFill>
        <p:spPr>
          <a:xfrm>
            <a:off x="4977146" y="5293560"/>
            <a:ext cx="2003927" cy="1319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5656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519</Words>
  <Application>Microsoft Office PowerPoint</Application>
  <PresentationFormat>Širokozaslonsko</PresentationFormat>
  <Paragraphs>53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Officeova tema</vt:lpstr>
      <vt:lpstr>ŠPORTNI DAN POHOD</vt:lpstr>
      <vt:lpstr>POHOD</vt:lpstr>
      <vt:lpstr>PREDEN SE ODPRAVIŠ NA POHOD:</vt:lpstr>
      <vt:lpstr>OGREVANJE</vt:lpstr>
      <vt:lpstr>PowerPointova predstavitev</vt:lpstr>
      <vt:lpstr>POHOD SI LAHKO TUDI POPESTRIŠ</vt:lpstr>
      <vt:lpstr>PowerPointova predstavitev</vt:lpstr>
      <vt:lpstr>KO SE VRNEŠ IZ POHODA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ŠPORTNI DAN</dc:title>
  <dc:creator>OŠ Lenart 03</dc:creator>
  <cp:lastModifiedBy>Alenka Jenuš</cp:lastModifiedBy>
  <cp:revision>28</cp:revision>
  <dcterms:created xsi:type="dcterms:W3CDTF">2021-04-05T17:46:38Z</dcterms:created>
  <dcterms:modified xsi:type="dcterms:W3CDTF">2021-04-07T17:15:41Z</dcterms:modified>
</cp:coreProperties>
</file>