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F52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p:scale>
          <a:sx n="78" d="100"/>
          <a:sy n="78" d="100"/>
        </p:scale>
        <p:origin x="878" y="235"/>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73A6A9-6319-45F5-8261-344B3EAD95AE}"/>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C98B69D-9785-4DBA-99B8-08A9A732E0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435F7CBD-FD6C-417F-B85C-5AE034945220}"/>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1ADCF959-8F09-4E30-B223-8AA837C0A01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71C0556-C775-4F09-9800-1F828686D7F9}"/>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28060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4D5A34-F443-42DD-B5D2-ECD3C29D925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BC8A28D4-31AC-4D03-980A-47A587EC1D49}"/>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047ACF5-FFF3-4EA3-AD84-0BE079F22399}"/>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C9B5E21F-39A5-45A8-AEAF-CE75697FC44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069EB9E-0E87-493D-B5B2-89C43AD5674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750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0EF1E342-8910-4CE5-A1C8-DACCB4F5298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90DE7844-3FF8-41DD-B408-A01ECC53A26D}"/>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C4D7111-2DD8-4256-90AF-CFBE4BAE5912}"/>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646FB273-2751-46E0-8693-6A8A6090F7D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563D711-777A-4A1A-841C-DCFC1A66E8A6}"/>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96167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4B29DF-B9C4-40D5-9C32-68F74FA232D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DEDC2F9-B847-4724-98BB-6A005533317A}"/>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8EA43CB-A563-4699-BB1A-4D9EF1F636CA}"/>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8D88C688-62C9-4CD4-B956-171A894B79BC}"/>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AE0A28-868D-4376-9425-FAB4062919D8}"/>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720663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AE2971-1831-422C-A4C9-9BBFA12B310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739EEF9C-68E2-4E11-AEA9-95C55E41AF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C73C0D6B-8FB8-4AD7-B2EF-FC526CEA97A9}"/>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F26E3F5E-6B29-4016-B500-92ED01C6B9D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7BA8BCA8-8299-4E25-84FB-91F8A6E5E42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0882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7A5D3F-0B8E-4539-BB1B-FCFE2188BFBB}"/>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771F57A-7A3E-4A85-A585-F337E74CCB6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F339E29B-A181-4978-9D25-6A34AE29B93F}"/>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C3C4E7AE-A643-4845-B6E3-EEC59F6B7432}"/>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6" name="Označba mesta noge 5">
            <a:extLst>
              <a:ext uri="{FF2B5EF4-FFF2-40B4-BE49-F238E27FC236}">
                <a16:creationId xmlns:a16="http://schemas.microsoft.com/office/drawing/2014/main" id="{5FD0F4AA-F883-4137-9AB1-86B56E7205C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1C7DBAE-2873-42AB-90E1-176666674C0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227640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579B6-60E6-4167-BCD6-02B25E11B41B}"/>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99B260EF-5308-440C-9B08-E4BFF138D5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B2900A01-32B7-4197-AF1F-FE4ED6636E8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E9ED2C13-8551-445F-BE2F-E428F5C975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E36492F7-B25F-4B89-A2E4-CA34313A3A18}"/>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64254BDE-9ED1-40D4-8091-20A662983EFC}"/>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8" name="Označba mesta noge 7">
            <a:extLst>
              <a:ext uri="{FF2B5EF4-FFF2-40B4-BE49-F238E27FC236}">
                <a16:creationId xmlns:a16="http://schemas.microsoft.com/office/drawing/2014/main" id="{E4D88D48-0704-4122-830B-482D3CC08D84}"/>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8C2162A2-D09D-4268-9E8C-ECDA5EDC469E}"/>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55211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6E9805-5DC8-41A8-A28A-09CE67F75A36}"/>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A44E28DE-3949-44E7-9381-CC9B58B72CDE}"/>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4" name="Označba mesta noge 3">
            <a:extLst>
              <a:ext uri="{FF2B5EF4-FFF2-40B4-BE49-F238E27FC236}">
                <a16:creationId xmlns:a16="http://schemas.microsoft.com/office/drawing/2014/main" id="{C583A9BC-4769-4A76-93E5-956FB18EE06E}"/>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C705083-C87E-4100-8C8B-A04884BB3DEC}"/>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3195685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65A5DC67-E41F-4717-8CDC-CE1C9136CABD}"/>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3" name="Označba mesta noge 2">
            <a:extLst>
              <a:ext uri="{FF2B5EF4-FFF2-40B4-BE49-F238E27FC236}">
                <a16:creationId xmlns:a16="http://schemas.microsoft.com/office/drawing/2014/main" id="{ABA60BD9-417A-4D20-B41E-1607466F04B6}"/>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D04B6550-9431-46F2-A0A6-FA20FFA41D82}"/>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255118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59EB01-0359-47ED-AFD6-9E885CECB050}"/>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56A1D030-65EE-4C4D-890A-90048E8943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704ACFAA-65AC-459D-AE26-7301DB04A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9BC4430-AA2C-4C78-9C8E-22673339B4A3}"/>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6" name="Označba mesta noge 5">
            <a:extLst>
              <a:ext uri="{FF2B5EF4-FFF2-40B4-BE49-F238E27FC236}">
                <a16:creationId xmlns:a16="http://schemas.microsoft.com/office/drawing/2014/main" id="{9391D25B-CC31-4892-82ED-831A319C461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2CFB56B-0248-47EC-AF19-DE6F5C35128B}"/>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116000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EE64D9-1A85-47BF-B363-10C669CAAF8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F45E5884-29D9-44D4-B8ED-704AF826AE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DDE58BC9-C9E8-4F11-9FB4-0BC515C902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A49A4E6-A9EE-429D-91EF-8B74985CDADB}"/>
              </a:ext>
            </a:extLst>
          </p:cNvPr>
          <p:cNvSpPr>
            <a:spLocks noGrp="1"/>
          </p:cNvSpPr>
          <p:nvPr>
            <p:ph type="dt" sz="half" idx="10"/>
          </p:nvPr>
        </p:nvSpPr>
        <p:spPr/>
        <p:txBody>
          <a:bodyPr/>
          <a:lstStyle/>
          <a:p>
            <a:fld id="{E67C9E16-AC42-4573-BB3F-203E5D85F52A}" type="datetimeFigureOut">
              <a:rPr lang="sl-SI" smtClean="0"/>
              <a:t>22. 04. 2020</a:t>
            </a:fld>
            <a:endParaRPr lang="sl-SI"/>
          </a:p>
        </p:txBody>
      </p:sp>
      <p:sp>
        <p:nvSpPr>
          <p:cNvPr id="6" name="Označba mesta noge 5">
            <a:extLst>
              <a:ext uri="{FF2B5EF4-FFF2-40B4-BE49-F238E27FC236}">
                <a16:creationId xmlns:a16="http://schemas.microsoft.com/office/drawing/2014/main" id="{856050DF-AE57-4C63-8A07-2AEABFC354F2}"/>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95C48DD9-3666-48BC-922B-A0F2D146148D}"/>
              </a:ext>
            </a:extLst>
          </p:cNvPr>
          <p:cNvSpPr>
            <a:spLocks noGrp="1"/>
          </p:cNvSpPr>
          <p:nvPr>
            <p:ph type="sldNum" sz="quarter" idx="12"/>
          </p:nvPr>
        </p:nvSpPr>
        <p:spPr/>
        <p:txBody>
          <a:bodyPr/>
          <a:lstStyle/>
          <a:p>
            <a:fld id="{410B9D40-BD47-4D34-955F-1837098402F8}" type="slidenum">
              <a:rPr lang="sl-SI" smtClean="0"/>
              <a:t>‹#›</a:t>
            </a:fld>
            <a:endParaRPr lang="sl-SI"/>
          </a:p>
        </p:txBody>
      </p:sp>
    </p:spTree>
    <p:extLst>
      <p:ext uri="{BB962C8B-B14F-4D97-AF65-F5344CB8AC3E}">
        <p14:creationId xmlns:p14="http://schemas.microsoft.com/office/powerpoint/2010/main" val="4137129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8F719054-197C-428E-9444-DDBA5FB610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0E91CB6-77D1-4693-AC2E-9212B579D2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670E459-C33B-4589-A2C2-DAA2412C2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C9E16-AC42-4573-BB3F-203E5D85F52A}" type="datetimeFigureOut">
              <a:rPr lang="sl-SI" smtClean="0"/>
              <a:t>22. 04. 2020</a:t>
            </a:fld>
            <a:endParaRPr lang="sl-SI"/>
          </a:p>
        </p:txBody>
      </p:sp>
      <p:sp>
        <p:nvSpPr>
          <p:cNvPr id="5" name="Označba mesta noge 4">
            <a:extLst>
              <a:ext uri="{FF2B5EF4-FFF2-40B4-BE49-F238E27FC236}">
                <a16:creationId xmlns:a16="http://schemas.microsoft.com/office/drawing/2014/main" id="{A5A39F9A-8675-4014-A0E0-8359ACB669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399FF86F-CA4D-4979-AF3C-0DA8482EC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B9D40-BD47-4D34-955F-1837098402F8}" type="slidenum">
              <a:rPr lang="sl-SI" smtClean="0"/>
              <a:t>‹#›</a:t>
            </a:fld>
            <a:endParaRPr lang="sl-SI"/>
          </a:p>
        </p:txBody>
      </p:sp>
    </p:spTree>
    <p:extLst>
      <p:ext uri="{BB962C8B-B14F-4D97-AF65-F5344CB8AC3E}">
        <p14:creationId xmlns:p14="http://schemas.microsoft.com/office/powerpoint/2010/main" val="2189765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4347D4-C402-410D-B463-E5ED599EE25B}"/>
              </a:ext>
            </a:extLst>
          </p:cNvPr>
          <p:cNvSpPr>
            <a:spLocks noGrp="1"/>
          </p:cNvSpPr>
          <p:nvPr>
            <p:ph type="ctrTitle"/>
          </p:nvPr>
        </p:nvSpPr>
        <p:spPr>
          <a:xfrm>
            <a:off x="6746628" y="1783959"/>
            <a:ext cx="4645250" cy="2889114"/>
          </a:xfrm>
        </p:spPr>
        <p:txBody>
          <a:bodyPr anchor="b">
            <a:normAutofit/>
          </a:bodyPr>
          <a:lstStyle/>
          <a:p>
            <a:pPr algn="l"/>
            <a:r>
              <a:rPr lang="sl-SI" dirty="0" err="1"/>
              <a:t>CiciCAD</a:t>
            </a:r>
            <a:r>
              <a:rPr lang="sl-SI" dirty="0"/>
              <a:t> - OSNOVE</a:t>
            </a:r>
            <a:endParaRPr lang="sl-SI"/>
          </a:p>
        </p:txBody>
      </p:sp>
      <p:sp>
        <p:nvSpPr>
          <p:cNvPr id="3" name="Podnaslov 2">
            <a:extLst>
              <a:ext uri="{FF2B5EF4-FFF2-40B4-BE49-F238E27FC236}">
                <a16:creationId xmlns:a16="http://schemas.microsoft.com/office/drawing/2014/main" id="{10DBDF1F-1E00-4EE4-ACC7-3D6F68476003}"/>
              </a:ext>
            </a:extLst>
          </p:cNvPr>
          <p:cNvSpPr>
            <a:spLocks noGrp="1"/>
          </p:cNvSpPr>
          <p:nvPr>
            <p:ph type="subTitle" idx="1"/>
          </p:nvPr>
        </p:nvSpPr>
        <p:spPr>
          <a:xfrm>
            <a:off x="6746627" y="4750893"/>
            <a:ext cx="4645250" cy="1147863"/>
          </a:xfrm>
        </p:spPr>
        <p:txBody>
          <a:bodyPr anchor="t">
            <a:normAutofit/>
          </a:bodyPr>
          <a:lstStyle/>
          <a:p>
            <a:pPr algn="l"/>
            <a:r>
              <a:rPr lang="sl-SI" sz="2000"/>
              <a:t>Martin Knuplež, </a:t>
            </a:r>
          </a:p>
          <a:p>
            <a:pPr algn="l"/>
            <a:r>
              <a:rPr lang="sl-SI" sz="2000"/>
              <a:t>OŠBI</a:t>
            </a:r>
          </a:p>
        </p:txBody>
      </p:sp>
      <p:sp>
        <p:nvSpPr>
          <p:cNvPr id="9" name="Freeform: Shape 8">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Slika 3">
            <a:extLst>
              <a:ext uri="{FF2B5EF4-FFF2-40B4-BE49-F238E27FC236}">
                <a16:creationId xmlns:a16="http://schemas.microsoft.com/office/drawing/2014/main" id="{663C112C-B315-416E-9582-247BDE7BF34D}"/>
              </a:ext>
            </a:extLst>
          </p:cNvPr>
          <p:cNvPicPr>
            <a:picLocks noChangeAspect="1"/>
          </p:cNvPicPr>
          <p:nvPr/>
        </p:nvPicPr>
        <p:blipFill rotWithShape="1">
          <a:blip r:embed="rId2"/>
          <a:srcRect t="5802" b="5854"/>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132991827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775602B-AC55-426D-8202-6465E776679F}"/>
              </a:ext>
            </a:extLst>
          </p:cNvPr>
          <p:cNvSpPr>
            <a:spLocks noGrp="1"/>
          </p:cNvSpPr>
          <p:nvPr>
            <p:ph type="title"/>
          </p:nvPr>
        </p:nvSpPr>
        <p:spPr>
          <a:xfrm>
            <a:off x="838200" y="365125"/>
            <a:ext cx="10515600" cy="579599"/>
          </a:xfrm>
        </p:spPr>
        <p:txBody>
          <a:bodyPr>
            <a:normAutofit fontScale="90000"/>
          </a:bodyPr>
          <a:lstStyle/>
          <a:p>
            <a:r>
              <a:rPr lang="sl-SI" dirty="0"/>
              <a:t>ZAGON PROGRAMA</a:t>
            </a:r>
          </a:p>
        </p:txBody>
      </p:sp>
      <p:pic>
        <p:nvPicPr>
          <p:cNvPr id="3" name="Slika 2">
            <a:extLst>
              <a:ext uri="{FF2B5EF4-FFF2-40B4-BE49-F238E27FC236}">
                <a16:creationId xmlns:a16="http://schemas.microsoft.com/office/drawing/2014/main" id="{25713569-B740-49DF-B370-B77F51739C4A}"/>
              </a:ext>
            </a:extLst>
          </p:cNvPr>
          <p:cNvPicPr>
            <a:picLocks noChangeAspect="1"/>
          </p:cNvPicPr>
          <p:nvPr/>
        </p:nvPicPr>
        <p:blipFill>
          <a:blip r:embed="rId2"/>
          <a:stretch>
            <a:fillRect/>
          </a:stretch>
        </p:blipFill>
        <p:spPr>
          <a:xfrm>
            <a:off x="359836" y="2879648"/>
            <a:ext cx="2979678" cy="2949196"/>
          </a:xfrm>
          <a:prstGeom prst="rect">
            <a:avLst/>
          </a:prstGeom>
        </p:spPr>
      </p:pic>
      <p:pic>
        <p:nvPicPr>
          <p:cNvPr id="4" name="Slika 3">
            <a:extLst>
              <a:ext uri="{FF2B5EF4-FFF2-40B4-BE49-F238E27FC236}">
                <a16:creationId xmlns:a16="http://schemas.microsoft.com/office/drawing/2014/main" id="{936B6DE1-D163-4499-ACF1-13B443E98300}"/>
              </a:ext>
            </a:extLst>
          </p:cNvPr>
          <p:cNvPicPr>
            <a:picLocks noChangeAspect="1"/>
          </p:cNvPicPr>
          <p:nvPr/>
        </p:nvPicPr>
        <p:blipFill>
          <a:blip r:embed="rId3"/>
          <a:stretch>
            <a:fillRect/>
          </a:stretch>
        </p:blipFill>
        <p:spPr>
          <a:xfrm>
            <a:off x="3774231" y="2168192"/>
            <a:ext cx="2552921" cy="3368332"/>
          </a:xfrm>
          <a:prstGeom prst="rect">
            <a:avLst/>
          </a:prstGeom>
        </p:spPr>
      </p:pic>
      <p:pic>
        <p:nvPicPr>
          <p:cNvPr id="5" name="Slika 4">
            <a:extLst>
              <a:ext uri="{FF2B5EF4-FFF2-40B4-BE49-F238E27FC236}">
                <a16:creationId xmlns:a16="http://schemas.microsoft.com/office/drawing/2014/main" id="{EB9D07C2-8F69-4CA3-A605-454F6297F1DD}"/>
              </a:ext>
            </a:extLst>
          </p:cNvPr>
          <p:cNvPicPr>
            <a:picLocks noChangeAspect="1"/>
          </p:cNvPicPr>
          <p:nvPr/>
        </p:nvPicPr>
        <p:blipFill>
          <a:blip r:embed="rId4"/>
          <a:stretch>
            <a:fillRect/>
          </a:stretch>
        </p:blipFill>
        <p:spPr>
          <a:xfrm>
            <a:off x="7429124" y="1701462"/>
            <a:ext cx="3628954" cy="5121188"/>
          </a:xfrm>
          <a:prstGeom prst="rect">
            <a:avLst/>
          </a:prstGeom>
        </p:spPr>
      </p:pic>
      <p:sp>
        <p:nvSpPr>
          <p:cNvPr id="6" name="Oblaček govora: pravokotnik z zaobljenimi vogali 5">
            <a:extLst>
              <a:ext uri="{FF2B5EF4-FFF2-40B4-BE49-F238E27FC236}">
                <a16:creationId xmlns:a16="http://schemas.microsoft.com/office/drawing/2014/main" id="{4947D431-B5CD-410E-B2A9-F4CC38295CA1}"/>
              </a:ext>
            </a:extLst>
          </p:cNvPr>
          <p:cNvSpPr/>
          <p:nvPr/>
        </p:nvSpPr>
        <p:spPr>
          <a:xfrm>
            <a:off x="611864" y="6120008"/>
            <a:ext cx="1044116" cy="540060"/>
          </a:xfrm>
          <a:prstGeom prst="wedgeRoundRectCallout">
            <a:avLst>
              <a:gd name="adj1" fmla="val -60628"/>
              <a:gd name="adj2" fmla="val -12325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Začetek</a:t>
            </a:r>
          </a:p>
        </p:txBody>
      </p:sp>
      <p:sp>
        <p:nvSpPr>
          <p:cNvPr id="7" name="Oblaček govora: pravokotnik z zaobljenimi vogali 6">
            <a:extLst>
              <a:ext uri="{FF2B5EF4-FFF2-40B4-BE49-F238E27FC236}">
                <a16:creationId xmlns:a16="http://schemas.microsoft.com/office/drawing/2014/main" id="{193830B6-4DFD-4029-8361-0295841EE3BF}"/>
              </a:ext>
            </a:extLst>
          </p:cNvPr>
          <p:cNvSpPr/>
          <p:nvPr/>
        </p:nvSpPr>
        <p:spPr>
          <a:xfrm>
            <a:off x="1133922" y="2123564"/>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Mapa </a:t>
            </a:r>
            <a:r>
              <a:rPr lang="sl-SI" sz="1400" dirty="0" err="1">
                <a:solidFill>
                  <a:schemeClr val="tx1"/>
                </a:solidFill>
              </a:rPr>
              <a:t>CiciCAD</a:t>
            </a:r>
            <a:endParaRPr lang="sl-SI" sz="1400" dirty="0">
              <a:solidFill>
                <a:schemeClr val="tx1"/>
              </a:solidFill>
            </a:endParaRPr>
          </a:p>
        </p:txBody>
      </p:sp>
      <p:sp>
        <p:nvSpPr>
          <p:cNvPr id="8" name="Oblaček govora: pravokotnik z zaobljenimi vogali 7">
            <a:extLst>
              <a:ext uri="{FF2B5EF4-FFF2-40B4-BE49-F238E27FC236}">
                <a16:creationId xmlns:a16="http://schemas.microsoft.com/office/drawing/2014/main" id="{431FF1C8-569A-4BFE-96A3-2E690EEB83EC}"/>
              </a:ext>
            </a:extLst>
          </p:cNvPr>
          <p:cNvSpPr/>
          <p:nvPr/>
        </p:nvSpPr>
        <p:spPr>
          <a:xfrm>
            <a:off x="2260711" y="3671736"/>
            <a:ext cx="1044116" cy="540060"/>
          </a:xfrm>
          <a:prstGeom prst="wedgeRoundRectCallout">
            <a:avLst>
              <a:gd name="adj1" fmla="val -54676"/>
              <a:gd name="adj2" fmla="val -103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Program </a:t>
            </a:r>
            <a:r>
              <a:rPr lang="sl-SI" sz="1400" dirty="0" err="1">
                <a:solidFill>
                  <a:schemeClr val="tx1"/>
                </a:solidFill>
              </a:rPr>
              <a:t>CiciCAD</a:t>
            </a:r>
            <a:endParaRPr lang="sl-SI" sz="1400" dirty="0">
              <a:solidFill>
                <a:schemeClr val="tx1"/>
              </a:solidFill>
            </a:endParaRPr>
          </a:p>
        </p:txBody>
      </p:sp>
      <p:sp>
        <p:nvSpPr>
          <p:cNvPr id="9" name="Oblaček govora: pravokotnik z zaobljenimi vogali 8">
            <a:extLst>
              <a:ext uri="{FF2B5EF4-FFF2-40B4-BE49-F238E27FC236}">
                <a16:creationId xmlns:a16="http://schemas.microsoft.com/office/drawing/2014/main" id="{63639533-A8B6-449C-A004-7601A7177E65}"/>
              </a:ext>
            </a:extLst>
          </p:cNvPr>
          <p:cNvSpPr/>
          <p:nvPr/>
        </p:nvSpPr>
        <p:spPr>
          <a:xfrm>
            <a:off x="4369955" y="5730984"/>
            <a:ext cx="1044116" cy="540060"/>
          </a:xfrm>
          <a:prstGeom prst="wedgeRoundRectCallout">
            <a:avLst>
              <a:gd name="adj1" fmla="val 72863"/>
              <a:gd name="adj2" fmla="val -12982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Zagon programa</a:t>
            </a:r>
          </a:p>
        </p:txBody>
      </p:sp>
      <p:sp>
        <p:nvSpPr>
          <p:cNvPr id="10" name="Oblaček govora: pravokotnik z zaobljenimi vogali 9">
            <a:extLst>
              <a:ext uri="{FF2B5EF4-FFF2-40B4-BE49-F238E27FC236}">
                <a16:creationId xmlns:a16="http://schemas.microsoft.com/office/drawing/2014/main" id="{56585020-F9EF-4D8F-809C-8A77AE4D5C31}"/>
              </a:ext>
            </a:extLst>
          </p:cNvPr>
          <p:cNvSpPr/>
          <p:nvPr/>
        </p:nvSpPr>
        <p:spPr>
          <a:xfrm>
            <a:off x="8764062" y="4041999"/>
            <a:ext cx="1764196" cy="1496094"/>
          </a:xfrm>
          <a:prstGeom prst="wedgeRoundRectCallout">
            <a:avLst>
              <a:gd name="adj1" fmla="val -13673"/>
              <a:gd name="adj2" fmla="val 6521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Začetno okno računalniškega grafičnega orodja </a:t>
            </a:r>
            <a:r>
              <a:rPr lang="sl-SI" sz="1400" dirty="0" err="1">
                <a:solidFill>
                  <a:schemeClr val="tx1"/>
                </a:solidFill>
              </a:rPr>
              <a:t>CiciCAD</a:t>
            </a:r>
            <a:r>
              <a:rPr lang="sl-SI" sz="1400" dirty="0">
                <a:solidFill>
                  <a:schemeClr val="tx1"/>
                </a:solidFill>
              </a:rPr>
              <a:t> brez določenega lista za risanje.</a:t>
            </a:r>
          </a:p>
        </p:txBody>
      </p:sp>
      <p:sp>
        <p:nvSpPr>
          <p:cNvPr id="11" name="Oblaček govora: pravokotnik z zaobljenimi vogali 10">
            <a:extLst>
              <a:ext uri="{FF2B5EF4-FFF2-40B4-BE49-F238E27FC236}">
                <a16:creationId xmlns:a16="http://schemas.microsoft.com/office/drawing/2014/main" id="{A579F6FC-AAA4-4984-A582-636DDE9080EF}"/>
              </a:ext>
            </a:extLst>
          </p:cNvPr>
          <p:cNvSpPr/>
          <p:nvPr/>
        </p:nvSpPr>
        <p:spPr>
          <a:xfrm>
            <a:off x="8010647" y="2592081"/>
            <a:ext cx="1840872" cy="841152"/>
          </a:xfrm>
          <a:prstGeom prst="wedgeRoundRectCallout">
            <a:avLst>
              <a:gd name="adj1" fmla="val -66794"/>
              <a:gd name="adj2" fmla="val -9062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Izbira privzete predloge lista za risanje</a:t>
            </a:r>
          </a:p>
        </p:txBody>
      </p:sp>
      <p:sp>
        <p:nvSpPr>
          <p:cNvPr id="12" name="PoljeZBesedilom 11">
            <a:extLst>
              <a:ext uri="{FF2B5EF4-FFF2-40B4-BE49-F238E27FC236}">
                <a16:creationId xmlns:a16="http://schemas.microsoft.com/office/drawing/2014/main" id="{C716D04B-FE13-4F6C-8173-029EB8B1E0CA}"/>
              </a:ext>
            </a:extLst>
          </p:cNvPr>
          <p:cNvSpPr txBox="1"/>
          <p:nvPr/>
        </p:nvSpPr>
        <p:spPr>
          <a:xfrm>
            <a:off x="611864" y="944724"/>
            <a:ext cx="8712968" cy="369332"/>
          </a:xfrm>
          <a:prstGeom prst="rect">
            <a:avLst/>
          </a:prstGeom>
          <a:noFill/>
        </p:spPr>
        <p:txBody>
          <a:bodyPr wrap="square" rtlCol="0">
            <a:spAutoFit/>
          </a:bodyPr>
          <a:lstStyle/>
          <a:p>
            <a:r>
              <a:rPr lang="sl-SI" dirty="0"/>
              <a:t>Ob ogledovanja prosojnic sproti opravi korake, ki so predstavljeni!</a:t>
            </a:r>
          </a:p>
        </p:txBody>
      </p:sp>
    </p:spTree>
    <p:extLst>
      <p:ext uri="{BB962C8B-B14F-4D97-AF65-F5344CB8AC3E}">
        <p14:creationId xmlns:p14="http://schemas.microsoft.com/office/powerpoint/2010/main" val="532660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6725462" y="181971"/>
            <a:ext cx="4789748" cy="798757"/>
          </a:xfrm>
        </p:spPr>
        <p:txBody>
          <a:bodyPr>
            <a:normAutofit/>
          </a:bodyPr>
          <a:lstStyle/>
          <a:p>
            <a:r>
              <a:rPr lang="sl-SI" sz="3200" dirty="0"/>
              <a:t>OKNO PROGRAMA</a:t>
            </a:r>
          </a:p>
        </p:txBody>
      </p:sp>
      <p:pic>
        <p:nvPicPr>
          <p:cNvPr id="3" name="Slika 2">
            <a:extLst>
              <a:ext uri="{FF2B5EF4-FFF2-40B4-BE49-F238E27FC236}">
                <a16:creationId xmlns:a16="http://schemas.microsoft.com/office/drawing/2014/main" id="{59001742-8F91-471E-AB57-A320E8FAE7E6}"/>
              </a:ext>
            </a:extLst>
          </p:cNvPr>
          <p:cNvPicPr>
            <a:picLocks noChangeAspect="1"/>
          </p:cNvPicPr>
          <p:nvPr/>
        </p:nvPicPr>
        <p:blipFill>
          <a:blip r:embed="rId2"/>
          <a:stretch>
            <a:fillRect/>
          </a:stretch>
        </p:blipFill>
        <p:spPr>
          <a:xfrm>
            <a:off x="407368" y="800708"/>
            <a:ext cx="4917874" cy="5769260"/>
          </a:xfrm>
          <a:prstGeom prst="rect">
            <a:avLst/>
          </a:prstGeom>
        </p:spPr>
      </p:pic>
      <p:sp>
        <p:nvSpPr>
          <p:cNvPr id="5" name="Oblaček govora: pravokotnik z zaobljenimi vogali 4">
            <a:extLst>
              <a:ext uri="{FF2B5EF4-FFF2-40B4-BE49-F238E27FC236}">
                <a16:creationId xmlns:a16="http://schemas.microsoft.com/office/drawing/2014/main" id="{D81F2D25-3DF6-4D8A-929F-D45EEAF99BBE}"/>
              </a:ext>
            </a:extLst>
          </p:cNvPr>
          <p:cNvSpPr/>
          <p:nvPr/>
        </p:nvSpPr>
        <p:spPr>
          <a:xfrm>
            <a:off x="1199456" y="188640"/>
            <a:ext cx="104411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Začasno ime risbe</a:t>
            </a:r>
          </a:p>
        </p:txBody>
      </p:sp>
      <p:sp>
        <p:nvSpPr>
          <p:cNvPr id="6" name="Oblaček govora: pravokotnik z zaobljenimi vogali 5">
            <a:extLst>
              <a:ext uri="{FF2B5EF4-FFF2-40B4-BE49-F238E27FC236}">
                <a16:creationId xmlns:a16="http://schemas.microsoft.com/office/drawing/2014/main" id="{1B68FEFE-AE8C-4141-BB99-EC4A2948C8FF}"/>
              </a:ext>
            </a:extLst>
          </p:cNvPr>
          <p:cNvSpPr/>
          <p:nvPr/>
        </p:nvSpPr>
        <p:spPr>
          <a:xfrm>
            <a:off x="3323692" y="332656"/>
            <a:ext cx="1044116" cy="540060"/>
          </a:xfrm>
          <a:prstGeom prst="wedgeRoundRectCallout">
            <a:avLst>
              <a:gd name="adj1" fmla="val -48724"/>
              <a:gd name="adj2" fmla="val 6907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menijska vrstica</a:t>
            </a:r>
          </a:p>
        </p:txBody>
      </p:sp>
      <p:sp>
        <p:nvSpPr>
          <p:cNvPr id="7" name="Pravokotnik: zaokroženi vogali 6">
            <a:extLst>
              <a:ext uri="{FF2B5EF4-FFF2-40B4-BE49-F238E27FC236}">
                <a16:creationId xmlns:a16="http://schemas.microsoft.com/office/drawing/2014/main" id="{FE73D7DD-2635-4919-A0F3-F67980C4A028}"/>
              </a:ext>
            </a:extLst>
          </p:cNvPr>
          <p:cNvSpPr/>
          <p:nvPr/>
        </p:nvSpPr>
        <p:spPr>
          <a:xfrm>
            <a:off x="407368" y="1052736"/>
            <a:ext cx="4356484" cy="699356"/>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 name="Oblaček govora: pravokotnik z zaobljenimi vogali 7">
            <a:extLst>
              <a:ext uri="{FF2B5EF4-FFF2-40B4-BE49-F238E27FC236}">
                <a16:creationId xmlns:a16="http://schemas.microsoft.com/office/drawing/2014/main" id="{71BA267D-AF4C-4687-8692-F4D50C641D8D}"/>
              </a:ext>
            </a:extLst>
          </p:cNvPr>
          <p:cNvSpPr/>
          <p:nvPr/>
        </p:nvSpPr>
        <p:spPr>
          <a:xfrm>
            <a:off x="4763852" y="800708"/>
            <a:ext cx="1044116" cy="699356"/>
          </a:xfrm>
          <a:prstGeom prst="wedgeRoundRectCallout">
            <a:avLst>
              <a:gd name="adj1" fmla="val -48724"/>
              <a:gd name="adj2" fmla="val 69075"/>
              <a:gd name="adj3" fmla="val 16667"/>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nastavitve</a:t>
            </a:r>
          </a:p>
        </p:txBody>
      </p:sp>
      <p:sp>
        <p:nvSpPr>
          <p:cNvPr id="9" name="Pravokotnik: zaokroženi vogali 8">
            <a:extLst>
              <a:ext uri="{FF2B5EF4-FFF2-40B4-BE49-F238E27FC236}">
                <a16:creationId xmlns:a16="http://schemas.microsoft.com/office/drawing/2014/main" id="{35B6CA52-B000-43CF-B76E-3753970EE0E0}"/>
              </a:ext>
            </a:extLst>
          </p:cNvPr>
          <p:cNvSpPr/>
          <p:nvPr/>
        </p:nvSpPr>
        <p:spPr>
          <a:xfrm>
            <a:off x="408347" y="1748872"/>
            <a:ext cx="791109" cy="1284084"/>
          </a:xfrm>
          <a:prstGeom prst="round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0" name="Oblaček govora: pravokotnik z zaobljenimi vogali 9">
            <a:extLst>
              <a:ext uri="{FF2B5EF4-FFF2-40B4-BE49-F238E27FC236}">
                <a16:creationId xmlns:a16="http://schemas.microsoft.com/office/drawing/2014/main" id="{8F42EA7D-9E53-4232-8F7D-3F40B8651E58}"/>
              </a:ext>
            </a:extLst>
          </p:cNvPr>
          <p:cNvSpPr/>
          <p:nvPr/>
        </p:nvSpPr>
        <p:spPr>
          <a:xfrm>
            <a:off x="1201428" y="1932112"/>
            <a:ext cx="1044116" cy="699356"/>
          </a:xfrm>
          <a:prstGeom prst="wedgeRoundRectCallout">
            <a:avLst>
              <a:gd name="adj1" fmla="val -48724"/>
              <a:gd name="adj2" fmla="val 69075"/>
              <a:gd name="adj3" fmla="val 16667"/>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risanje in urejanje</a:t>
            </a:r>
          </a:p>
        </p:txBody>
      </p:sp>
      <p:sp>
        <p:nvSpPr>
          <p:cNvPr id="11" name="Pravokotnik: zaokroženi vogali 10">
            <a:extLst>
              <a:ext uri="{FF2B5EF4-FFF2-40B4-BE49-F238E27FC236}">
                <a16:creationId xmlns:a16="http://schemas.microsoft.com/office/drawing/2014/main" id="{23D1C43D-F50E-4E59-AE0B-6FC5B57030F5}"/>
              </a:ext>
            </a:extLst>
          </p:cNvPr>
          <p:cNvSpPr/>
          <p:nvPr/>
        </p:nvSpPr>
        <p:spPr>
          <a:xfrm>
            <a:off x="263352" y="5409219"/>
            <a:ext cx="791109" cy="97953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3" name="Oblaček govora: pravokotnik z zaobljenimi vogali 12">
            <a:extLst>
              <a:ext uri="{FF2B5EF4-FFF2-40B4-BE49-F238E27FC236}">
                <a16:creationId xmlns:a16="http://schemas.microsoft.com/office/drawing/2014/main" id="{1AA2C8B2-1481-4A8E-B4F7-A9F1615F7CAF}"/>
              </a:ext>
            </a:extLst>
          </p:cNvPr>
          <p:cNvSpPr/>
          <p:nvPr/>
        </p:nvSpPr>
        <p:spPr>
          <a:xfrm>
            <a:off x="587388" y="4248470"/>
            <a:ext cx="1240395" cy="979539"/>
          </a:xfrm>
          <a:prstGeom prst="wedgeRoundRectCallout">
            <a:avLst>
              <a:gd name="adj1" fmla="val -48724"/>
              <a:gd name="adj2" fmla="val 69075"/>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orodjarna za izbiranje točk</a:t>
            </a:r>
          </a:p>
        </p:txBody>
      </p:sp>
      <p:sp>
        <p:nvSpPr>
          <p:cNvPr id="14" name="Oblaček govora: pravokotnik z zaobljenimi vogali 13">
            <a:extLst>
              <a:ext uri="{FF2B5EF4-FFF2-40B4-BE49-F238E27FC236}">
                <a16:creationId xmlns:a16="http://schemas.microsoft.com/office/drawing/2014/main" id="{CBB3A70C-D16D-454F-B23D-1080C58B39C9}"/>
              </a:ext>
            </a:extLst>
          </p:cNvPr>
          <p:cNvSpPr/>
          <p:nvPr/>
        </p:nvSpPr>
        <p:spPr>
          <a:xfrm>
            <a:off x="2344247" y="2888940"/>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polje za risanje</a:t>
            </a:r>
          </a:p>
        </p:txBody>
      </p:sp>
      <p:sp>
        <p:nvSpPr>
          <p:cNvPr id="15" name="Oblaček govora: pravokotnik z zaobljenimi vogali 14">
            <a:extLst>
              <a:ext uri="{FF2B5EF4-FFF2-40B4-BE49-F238E27FC236}">
                <a16:creationId xmlns:a16="http://schemas.microsoft.com/office/drawing/2014/main" id="{2CCFD0B9-BBFF-4A1C-8566-7C02CC55BC20}"/>
              </a:ext>
            </a:extLst>
          </p:cNvPr>
          <p:cNvSpPr/>
          <p:nvPr/>
        </p:nvSpPr>
        <p:spPr>
          <a:xfrm>
            <a:off x="2562420" y="4687949"/>
            <a:ext cx="1044116" cy="540060"/>
          </a:xfrm>
          <a:prstGeom prst="wedgeRoundRectCallout">
            <a:avLst>
              <a:gd name="adj1" fmla="val -12163"/>
              <a:gd name="adj2" fmla="val 1085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glava risbe</a:t>
            </a:r>
          </a:p>
        </p:txBody>
      </p:sp>
      <p:pic>
        <p:nvPicPr>
          <p:cNvPr id="4" name="Slika 3">
            <a:extLst>
              <a:ext uri="{FF2B5EF4-FFF2-40B4-BE49-F238E27FC236}">
                <a16:creationId xmlns:a16="http://schemas.microsoft.com/office/drawing/2014/main" id="{4B58CAA1-0D85-4E1E-B4F1-721F3750DE93}"/>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8353503" y="5159490"/>
            <a:ext cx="3358714" cy="1277640"/>
          </a:xfrm>
          <a:prstGeom prst="rect">
            <a:avLst/>
          </a:prstGeom>
        </p:spPr>
      </p:pic>
      <p:pic>
        <p:nvPicPr>
          <p:cNvPr id="17" name="Slika 16">
            <a:extLst>
              <a:ext uri="{FF2B5EF4-FFF2-40B4-BE49-F238E27FC236}">
                <a16:creationId xmlns:a16="http://schemas.microsoft.com/office/drawing/2014/main" id="{565BEBDF-3B45-4A1A-8E93-3F2F186279EE}"/>
              </a:ext>
            </a:extLst>
          </p:cNvPr>
          <p:cNvPicPr>
            <a:picLocks noChangeAspect="1"/>
          </p:cNvPicPr>
          <p:nvPr/>
        </p:nvPicPr>
        <p:blipFill>
          <a:blip r:embed="rId4"/>
          <a:stretch>
            <a:fillRect/>
          </a:stretch>
        </p:blipFill>
        <p:spPr>
          <a:xfrm>
            <a:off x="8353503" y="1493406"/>
            <a:ext cx="1541172" cy="3056440"/>
          </a:xfrm>
          <a:prstGeom prst="rect">
            <a:avLst/>
          </a:prstGeom>
        </p:spPr>
      </p:pic>
      <p:pic>
        <p:nvPicPr>
          <p:cNvPr id="20" name="Slika 19">
            <a:extLst>
              <a:ext uri="{FF2B5EF4-FFF2-40B4-BE49-F238E27FC236}">
                <a16:creationId xmlns:a16="http://schemas.microsoft.com/office/drawing/2014/main" id="{D18F746F-00FF-4E29-9E69-55BBD6E55F68}"/>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2913" b="92233" l="6250" r="89063">
                        <a14:foregroundMark x1="7813" y1="971" x2="78125" y2="45631"/>
                        <a14:foregroundMark x1="78125" y1="45631" x2="9375" y2="4854"/>
                        <a14:foregroundMark x1="9375" y1="8738" x2="6250" y2="48544"/>
                        <a14:foregroundMark x1="7813" y1="57282" x2="9375" y2="73786"/>
                        <a14:foregroundMark x1="9375" y1="71845" x2="39063" y2="59223"/>
                        <a14:foregroundMark x1="43750" y1="70874" x2="71875" y2="92233"/>
                      </a14:backgroundRemoval>
                    </a14:imgEffect>
                  </a14:imgLayer>
                </a14:imgProps>
              </a:ext>
              <a:ext uri="{28A0092B-C50C-407E-A947-70E740481C1C}">
                <a14:useLocalDpi xmlns:a14="http://schemas.microsoft.com/office/drawing/2010/main" val="0"/>
              </a:ext>
            </a:extLst>
          </a:blip>
          <a:stretch>
            <a:fillRect/>
          </a:stretch>
        </p:blipFill>
        <p:spPr>
          <a:xfrm>
            <a:off x="8546167" y="1860688"/>
            <a:ext cx="360096" cy="579529"/>
          </a:xfrm>
          <a:prstGeom prst="rect">
            <a:avLst/>
          </a:prstGeom>
        </p:spPr>
      </p:pic>
      <p:sp>
        <p:nvSpPr>
          <p:cNvPr id="21" name="Puščica: dol 20">
            <a:extLst>
              <a:ext uri="{FF2B5EF4-FFF2-40B4-BE49-F238E27FC236}">
                <a16:creationId xmlns:a16="http://schemas.microsoft.com/office/drawing/2014/main" id="{69AF0523-D166-4B5D-99B9-B3A2D5495413}"/>
              </a:ext>
            </a:extLst>
          </p:cNvPr>
          <p:cNvSpPr/>
          <p:nvPr/>
        </p:nvSpPr>
        <p:spPr>
          <a:xfrm>
            <a:off x="8483005" y="2472172"/>
            <a:ext cx="593764" cy="3585120"/>
          </a:xfrm>
          <a:prstGeom prst="downArrow">
            <a:avLst/>
          </a:prstGeom>
          <a:solidFill>
            <a:srgbClr val="4472C4">
              <a:alpha val="50196"/>
            </a:srgbClr>
          </a:solidFill>
          <a:ln>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2" name="Puščica: dol 21">
            <a:extLst>
              <a:ext uri="{FF2B5EF4-FFF2-40B4-BE49-F238E27FC236}">
                <a16:creationId xmlns:a16="http://schemas.microsoft.com/office/drawing/2014/main" id="{6A90CDAA-C6E9-486A-8CC5-9C4209EF78FF}"/>
              </a:ext>
            </a:extLst>
          </p:cNvPr>
          <p:cNvSpPr/>
          <p:nvPr/>
        </p:nvSpPr>
        <p:spPr>
          <a:xfrm rot="13125096">
            <a:off x="6983313" y="1951440"/>
            <a:ext cx="593764" cy="2922654"/>
          </a:xfrm>
          <a:prstGeom prst="downArrow">
            <a:avLst/>
          </a:prstGeom>
          <a:solidFill>
            <a:srgbClr val="4472C4">
              <a:alpha val="50196"/>
            </a:srgbClr>
          </a:solidFill>
          <a:ln>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3" name="Pravokotnik: zaokroženi vogali 22">
            <a:extLst>
              <a:ext uri="{FF2B5EF4-FFF2-40B4-BE49-F238E27FC236}">
                <a16:creationId xmlns:a16="http://schemas.microsoft.com/office/drawing/2014/main" id="{DA5BFD4A-9CFE-42AC-918E-24B092FE36D4}"/>
              </a:ext>
            </a:extLst>
          </p:cNvPr>
          <p:cNvSpPr/>
          <p:nvPr/>
        </p:nvSpPr>
        <p:spPr>
          <a:xfrm>
            <a:off x="373110" y="6388757"/>
            <a:ext cx="4952132" cy="228127"/>
          </a:xfrm>
          <a:prstGeom prst="roundRect">
            <a:avLst/>
          </a:prstGeom>
          <a:noFill/>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6" name="Oblaček govora: pravokotnik z zaobljenimi vogali 15">
            <a:extLst>
              <a:ext uri="{FF2B5EF4-FFF2-40B4-BE49-F238E27FC236}">
                <a16:creationId xmlns:a16="http://schemas.microsoft.com/office/drawing/2014/main" id="{D4F12699-BFC5-40CA-841F-40E3EB25B3BB}"/>
              </a:ext>
            </a:extLst>
          </p:cNvPr>
          <p:cNvSpPr/>
          <p:nvPr/>
        </p:nvSpPr>
        <p:spPr>
          <a:xfrm>
            <a:off x="4440422" y="4687949"/>
            <a:ext cx="3059733" cy="1481069"/>
          </a:xfrm>
          <a:prstGeom prst="wedgeRoundRectCallout">
            <a:avLst>
              <a:gd name="adj1" fmla="val -45820"/>
              <a:gd name="adj2" fmla="val 7389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Statusna vrstica</a:t>
            </a:r>
          </a:p>
          <a:p>
            <a:pPr algn="ctr"/>
            <a:r>
              <a:rPr lang="sl-SI" sz="1400" dirty="0">
                <a:solidFill>
                  <a:schemeClr val="tx1"/>
                </a:solidFill>
              </a:rPr>
              <a:t>V njej se izpisujejo namigi oz. opisi, kaj se bo zgodilo, če kliknemo na posamezno orodje. Dovolj je, da miškin kazalček zapeljemo nad gumb orodja. </a:t>
            </a:r>
          </a:p>
        </p:txBody>
      </p:sp>
    </p:spTree>
    <p:extLst>
      <p:ext uri="{BB962C8B-B14F-4D97-AF65-F5344CB8AC3E}">
        <p14:creationId xmlns:p14="http://schemas.microsoft.com/office/powerpoint/2010/main" val="3872480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0891818" cy="618737"/>
          </a:xfrm>
        </p:spPr>
        <p:txBody>
          <a:bodyPr>
            <a:normAutofit/>
          </a:bodyPr>
          <a:lstStyle/>
          <a:p>
            <a:r>
              <a:rPr lang="sl-SI" sz="3200" dirty="0"/>
              <a:t>ORODJARNA ZA NASTAVITVE</a:t>
            </a:r>
          </a:p>
        </p:txBody>
      </p:sp>
      <p:pic>
        <p:nvPicPr>
          <p:cNvPr id="16" name="Slika 15">
            <a:extLst>
              <a:ext uri="{FF2B5EF4-FFF2-40B4-BE49-F238E27FC236}">
                <a16:creationId xmlns:a16="http://schemas.microsoft.com/office/drawing/2014/main" id="{34E58C6B-93B0-4348-AB81-F8F5F0FF3B14}"/>
              </a:ext>
            </a:extLst>
          </p:cNvPr>
          <p:cNvPicPr>
            <a:picLocks noChangeAspect="1"/>
          </p:cNvPicPr>
          <p:nvPr/>
        </p:nvPicPr>
        <p:blipFill>
          <a:blip r:embed="rId2"/>
          <a:stretch>
            <a:fillRect/>
          </a:stretch>
        </p:blipFill>
        <p:spPr>
          <a:xfrm>
            <a:off x="139362" y="1101682"/>
            <a:ext cx="11839379" cy="2507338"/>
          </a:xfrm>
          <a:prstGeom prst="rect">
            <a:avLst/>
          </a:prstGeom>
        </p:spPr>
      </p:pic>
      <p:sp>
        <p:nvSpPr>
          <p:cNvPr id="17" name="Oblaček govora: pravokotnik z zaobljenimi vogali 16">
            <a:extLst>
              <a:ext uri="{FF2B5EF4-FFF2-40B4-BE49-F238E27FC236}">
                <a16:creationId xmlns:a16="http://schemas.microsoft.com/office/drawing/2014/main" id="{14980B2E-356D-4328-8631-8B53B3DF6A50}"/>
              </a:ext>
            </a:extLst>
          </p:cNvPr>
          <p:cNvSpPr/>
          <p:nvPr/>
        </p:nvSpPr>
        <p:spPr>
          <a:xfrm>
            <a:off x="767408" y="4149080"/>
            <a:ext cx="1044116" cy="540060"/>
          </a:xfrm>
          <a:prstGeom prst="wedgeRoundRectCallout">
            <a:avLst>
              <a:gd name="adj1" fmla="val -30018"/>
              <a:gd name="adj2" fmla="val -190650"/>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shrani risbo</a:t>
            </a:r>
          </a:p>
        </p:txBody>
      </p:sp>
      <p:sp>
        <p:nvSpPr>
          <p:cNvPr id="18" name="Oblaček govora: pravokotnik z zaobljenimi vogali 17">
            <a:extLst>
              <a:ext uri="{FF2B5EF4-FFF2-40B4-BE49-F238E27FC236}">
                <a16:creationId xmlns:a16="http://schemas.microsoft.com/office/drawing/2014/main" id="{57ACE3FB-FC84-4FB0-AC0F-0ED4C71BD4BB}"/>
              </a:ext>
            </a:extLst>
          </p:cNvPr>
          <p:cNvSpPr/>
          <p:nvPr/>
        </p:nvSpPr>
        <p:spPr>
          <a:xfrm>
            <a:off x="245350" y="4761148"/>
            <a:ext cx="1044116" cy="648072"/>
          </a:xfrm>
          <a:prstGeom prst="wedgeRoundRectCallout">
            <a:avLst>
              <a:gd name="adj1" fmla="val -31719"/>
              <a:gd name="adj2" fmla="val -26051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odpri obstoječo risbo</a:t>
            </a:r>
          </a:p>
        </p:txBody>
      </p:sp>
      <p:sp>
        <p:nvSpPr>
          <p:cNvPr id="19" name="Oblaček govora: pravokotnik z zaobljenimi vogali 18">
            <a:extLst>
              <a:ext uri="{FF2B5EF4-FFF2-40B4-BE49-F238E27FC236}">
                <a16:creationId xmlns:a16="http://schemas.microsoft.com/office/drawing/2014/main" id="{D271D00A-02B6-42C4-B774-FD043B88CD9F}"/>
              </a:ext>
            </a:extLst>
          </p:cNvPr>
          <p:cNvSpPr/>
          <p:nvPr/>
        </p:nvSpPr>
        <p:spPr>
          <a:xfrm>
            <a:off x="1307701" y="3537012"/>
            <a:ext cx="1044116" cy="540060"/>
          </a:xfrm>
          <a:prstGeom prst="wedgeRoundRectCallout">
            <a:avLst>
              <a:gd name="adj1" fmla="val -32569"/>
              <a:gd name="adj2" fmla="val -838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natisni risbo</a:t>
            </a:r>
          </a:p>
        </p:txBody>
      </p:sp>
      <p:sp>
        <p:nvSpPr>
          <p:cNvPr id="20" name="Pravokotnik: zaokroženi vogali 19">
            <a:extLst>
              <a:ext uri="{FF2B5EF4-FFF2-40B4-BE49-F238E27FC236}">
                <a16:creationId xmlns:a16="http://schemas.microsoft.com/office/drawing/2014/main" id="{9D02FE1E-8591-4CE7-9303-E40582CC3533}"/>
              </a:ext>
            </a:extLst>
          </p:cNvPr>
          <p:cNvSpPr/>
          <p:nvPr/>
        </p:nvSpPr>
        <p:spPr>
          <a:xfrm>
            <a:off x="139362" y="2456892"/>
            <a:ext cx="1672162" cy="612068"/>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1" name="Oblaček govora: pravokotnik z zaobljenimi vogali 20">
            <a:extLst>
              <a:ext uri="{FF2B5EF4-FFF2-40B4-BE49-F238E27FC236}">
                <a16:creationId xmlns:a16="http://schemas.microsoft.com/office/drawing/2014/main" id="{F9BC33C8-6581-4F50-A3A4-DF37D5A86837}"/>
              </a:ext>
            </a:extLst>
          </p:cNvPr>
          <p:cNvSpPr/>
          <p:nvPr/>
        </p:nvSpPr>
        <p:spPr>
          <a:xfrm>
            <a:off x="2063552" y="2857130"/>
            <a:ext cx="1044116" cy="679882"/>
          </a:xfrm>
          <a:prstGeom prst="wedgeRoundRectCallout">
            <a:avLst>
              <a:gd name="adj1" fmla="val -154156"/>
              <a:gd name="adj2" fmla="val -722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izbira lista privzeta predloga</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926110" y="908720"/>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prikaz cele risbe</a:t>
            </a:r>
          </a:p>
        </p:txBody>
      </p:sp>
      <p:sp>
        <p:nvSpPr>
          <p:cNvPr id="23" name="Pravokotnik: zaokroženi vogali 22">
            <a:extLst>
              <a:ext uri="{FF2B5EF4-FFF2-40B4-BE49-F238E27FC236}">
                <a16:creationId xmlns:a16="http://schemas.microsoft.com/office/drawing/2014/main" id="{E7181A33-E941-4ED0-A230-ACFAF13B8993}"/>
              </a:ext>
            </a:extLst>
          </p:cNvPr>
          <p:cNvSpPr/>
          <p:nvPr/>
        </p:nvSpPr>
        <p:spPr>
          <a:xfrm>
            <a:off x="1019435" y="1916832"/>
            <a:ext cx="1332381" cy="458801"/>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2063552" y="859638"/>
            <a:ext cx="1044116" cy="540060"/>
          </a:xfrm>
          <a:prstGeom prst="wedgeRoundRectCallout">
            <a:avLst>
              <a:gd name="adj1" fmla="val -59777"/>
              <a:gd name="adj2" fmla="val 15455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pogled na risbo </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3200994" y="740095"/>
            <a:ext cx="1382838" cy="779146"/>
          </a:xfrm>
          <a:prstGeom prst="wedgeRoundRectCallout">
            <a:avLst>
              <a:gd name="adj1" fmla="val 11939"/>
              <a:gd name="adj2" fmla="val 10847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vključena črta </a:t>
            </a:r>
            <a:r>
              <a:rPr lang="sl-SI" sz="1400" dirty="0" err="1">
                <a:solidFill>
                  <a:schemeClr val="tx1"/>
                </a:solidFill>
              </a:rPr>
              <a:t>lomljenka</a:t>
            </a:r>
            <a:r>
              <a:rPr lang="sl-SI" sz="1400" dirty="0">
                <a:solidFill>
                  <a:schemeClr val="tx1"/>
                </a:solidFill>
              </a:rPr>
              <a:t> (izključi)</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4674624" y="740095"/>
            <a:ext cx="1420332" cy="800966"/>
          </a:xfrm>
          <a:prstGeom prst="wedgeRoundRectCallout">
            <a:avLst>
              <a:gd name="adj1" fmla="val -55402"/>
              <a:gd name="adj2" fmla="val 1068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pomožne črte</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698762" y="744160"/>
            <a:ext cx="1420332" cy="800966"/>
          </a:xfrm>
          <a:prstGeom prst="wedgeRoundRectCallout">
            <a:avLst>
              <a:gd name="adj1" fmla="val 13353"/>
              <a:gd name="adj2" fmla="val 110219"/>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/izključi pravokotni način risanja</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9246736" y="740095"/>
            <a:ext cx="1420332" cy="800966"/>
          </a:xfrm>
          <a:prstGeom prst="wedgeRoundRectCallout">
            <a:avLst>
              <a:gd name="adj1" fmla="val -41026"/>
              <a:gd name="adj2" fmla="val 101352"/>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hitra presečišča (pusti vedno vključena)</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650230" y="3801982"/>
            <a:ext cx="8875832" cy="2862322"/>
          </a:xfrm>
          <a:prstGeom prst="rect">
            <a:avLst/>
          </a:prstGeom>
          <a:noFill/>
        </p:spPr>
        <p:txBody>
          <a:bodyPr wrap="square" rtlCol="0">
            <a:spAutoFit/>
          </a:bodyPr>
          <a:lstStyle/>
          <a:p>
            <a:r>
              <a:rPr lang="sl-SI" dirty="0"/>
              <a:t>Opombe: </a:t>
            </a:r>
          </a:p>
          <a:p>
            <a:pPr marL="285750" indent="-285750">
              <a:buFont typeface="Arial" panose="020B0604020202020204" pitchFamily="34" charset="0"/>
              <a:buChar char="•"/>
            </a:pPr>
            <a:r>
              <a:rPr lang="sl-SI" dirty="0"/>
              <a:t>gumb „čopič“ – osveži risbo, ne deluje. Ostanke črt po brisanju odstraniš s klikom na gumb „cela risba“.</a:t>
            </a:r>
          </a:p>
          <a:p>
            <a:pPr marL="285750" indent="-285750">
              <a:buFont typeface="Arial" panose="020B0604020202020204" pitchFamily="34" charset="0"/>
              <a:buChar char="•"/>
            </a:pPr>
            <a:r>
              <a:rPr lang="sl-SI" dirty="0"/>
              <a:t>pri premikanju pogleda na risbo gor /dol, kolešček na miški ne deluje. Premikaš se z drsnikom na desnem / spodnjem robu risbe.</a:t>
            </a:r>
          </a:p>
          <a:p>
            <a:pPr marL="285750" indent="-285750">
              <a:buFont typeface="Arial" panose="020B0604020202020204" pitchFamily="34" charset="0"/>
              <a:buChar char="•"/>
            </a:pPr>
            <a:r>
              <a:rPr lang="sl-SI" dirty="0"/>
              <a:t>program je občutljiv na dvojne klike. VEDNO KLIKNITE NA ORODJA LE 1X!!!</a:t>
            </a:r>
          </a:p>
          <a:p>
            <a:pPr marL="285750" indent="-285750">
              <a:buFont typeface="Arial" panose="020B0604020202020204" pitchFamily="34" charset="0"/>
              <a:buChar char="•"/>
            </a:pPr>
            <a:r>
              <a:rPr lang="sl-SI" dirty="0"/>
              <a:t>včasih se programu z nesmotrnimi dejanji „zameriš“ in se zapre, ne da bi ti dal možnost shraniti svoje delo. Izgubil si vse, kar do tedaj nisi sam shranil. SPROTI SHRANJUJTE SVOJE DELO. Po prvem shranjevanju samo občasno klikneš na gumb shrani in se dodaja v na začetku shranjeno risbo.</a:t>
            </a:r>
          </a:p>
        </p:txBody>
      </p:sp>
    </p:spTree>
    <p:extLst>
      <p:ext uri="{BB962C8B-B14F-4D97-AF65-F5344CB8AC3E}">
        <p14:creationId xmlns:p14="http://schemas.microsoft.com/office/powerpoint/2010/main" val="502839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A0053FE5-D676-4997-8F0C-8A01A7B2839B}"/>
              </a:ext>
            </a:extLst>
          </p:cNvPr>
          <p:cNvPicPr>
            <a:picLocks noChangeAspect="1"/>
          </p:cNvPicPr>
          <p:nvPr/>
        </p:nvPicPr>
        <p:blipFill>
          <a:blip r:embed="rId2"/>
          <a:stretch>
            <a:fillRect/>
          </a:stretch>
        </p:blipFill>
        <p:spPr>
          <a:xfrm>
            <a:off x="9077745" y="2666903"/>
            <a:ext cx="2049680" cy="2786845"/>
          </a:xfrm>
          <a:prstGeom prst="rect">
            <a:avLst/>
          </a:prstGeom>
        </p:spPr>
      </p:pic>
      <p:pic>
        <p:nvPicPr>
          <p:cNvPr id="35" name="Slika 34">
            <a:extLst>
              <a:ext uri="{FF2B5EF4-FFF2-40B4-BE49-F238E27FC236}">
                <a16:creationId xmlns:a16="http://schemas.microsoft.com/office/drawing/2014/main" id="{781492E2-2988-43CB-B177-086AC2F0D8C7}"/>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4930624" y="4336460"/>
            <a:ext cx="749089" cy="810482"/>
          </a:xfrm>
          <a:prstGeom prst="rect">
            <a:avLst/>
          </a:prstGeom>
        </p:spPr>
      </p:pic>
      <p:pic>
        <p:nvPicPr>
          <p:cNvPr id="3" name="Slika 2">
            <a:extLst>
              <a:ext uri="{FF2B5EF4-FFF2-40B4-BE49-F238E27FC236}">
                <a16:creationId xmlns:a16="http://schemas.microsoft.com/office/drawing/2014/main" id="{837B2F1E-6966-406A-8B15-1178F0057576}"/>
              </a:ext>
            </a:extLst>
          </p:cNvPr>
          <p:cNvPicPr>
            <a:picLocks noChangeAspect="1"/>
          </p:cNvPicPr>
          <p:nvPr/>
        </p:nvPicPr>
        <p:blipFill>
          <a:blip r:embed="rId4"/>
          <a:stretch>
            <a:fillRect/>
          </a:stretch>
        </p:blipFill>
        <p:spPr>
          <a:xfrm>
            <a:off x="2459596" y="2041435"/>
            <a:ext cx="2073609" cy="4112366"/>
          </a:xfrm>
          <a:prstGeom prst="rect">
            <a:avLst/>
          </a:prstGeom>
        </p:spPr>
      </p:pic>
      <p:sp>
        <p:nvSpPr>
          <p:cNvPr id="2" name="Naslov 1">
            <a:extLst>
              <a:ext uri="{FF2B5EF4-FFF2-40B4-BE49-F238E27FC236}">
                <a16:creationId xmlns:a16="http://schemas.microsoft.com/office/drawing/2014/main" id="{6CF206CC-5BF4-4E96-A1D4-93759EB63028}"/>
              </a:ext>
            </a:extLst>
          </p:cNvPr>
          <p:cNvSpPr>
            <a:spLocks noGrp="1"/>
          </p:cNvSpPr>
          <p:nvPr>
            <p:ph type="title"/>
          </p:nvPr>
        </p:nvSpPr>
        <p:spPr>
          <a:xfrm>
            <a:off x="260148" y="111111"/>
            <a:ext cx="11579336" cy="618737"/>
          </a:xfrm>
        </p:spPr>
        <p:txBody>
          <a:bodyPr>
            <a:normAutofit fontScale="90000"/>
          </a:bodyPr>
          <a:lstStyle/>
          <a:p>
            <a:r>
              <a:rPr lang="sl-SI" sz="3200" dirty="0"/>
              <a:t>ORODJARNA ZA RISANJE IN UREJANJE ČRT in ORODJARNA ZA IZBIRO TOČK</a:t>
            </a:r>
          </a:p>
        </p:txBody>
      </p:sp>
      <p:sp>
        <p:nvSpPr>
          <p:cNvPr id="22" name="Oblaček govora: pravokotnik z zaobljenimi vogali 21">
            <a:extLst>
              <a:ext uri="{FF2B5EF4-FFF2-40B4-BE49-F238E27FC236}">
                <a16:creationId xmlns:a16="http://schemas.microsoft.com/office/drawing/2014/main" id="{24234D45-D137-4CCC-B44F-26CC920C8C86}"/>
              </a:ext>
            </a:extLst>
          </p:cNvPr>
          <p:cNvSpPr/>
          <p:nvPr/>
        </p:nvSpPr>
        <p:spPr>
          <a:xfrm>
            <a:off x="5678234" y="3101542"/>
            <a:ext cx="1353870" cy="1266106"/>
          </a:xfrm>
          <a:prstGeom prst="wedgeRoundRectCallout">
            <a:avLst>
              <a:gd name="adj1" fmla="val -62717"/>
              <a:gd name="adj2" fmla="val 9705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Če za trenutek držimo gumbe s </a:t>
            </a:r>
            <a:r>
              <a:rPr lang="sl-SI" sz="1400" dirty="0" err="1">
                <a:solidFill>
                  <a:schemeClr val="tx1"/>
                </a:solidFill>
              </a:rPr>
              <a:t>trkotnikom</a:t>
            </a:r>
            <a:r>
              <a:rPr lang="sl-SI" sz="1400" dirty="0">
                <a:solidFill>
                  <a:schemeClr val="tx1"/>
                </a:solidFill>
              </a:rPr>
              <a:t> v vogalu, se odprejo dodatne izbire</a:t>
            </a:r>
          </a:p>
        </p:txBody>
      </p:sp>
      <p:sp>
        <p:nvSpPr>
          <p:cNvPr id="24" name="Oblaček govora: pravokotnik z zaobljenimi vogali 23">
            <a:extLst>
              <a:ext uri="{FF2B5EF4-FFF2-40B4-BE49-F238E27FC236}">
                <a16:creationId xmlns:a16="http://schemas.microsoft.com/office/drawing/2014/main" id="{291577BA-F8C7-4A73-97D4-C6F60063572E}"/>
              </a:ext>
            </a:extLst>
          </p:cNvPr>
          <p:cNvSpPr/>
          <p:nvPr/>
        </p:nvSpPr>
        <p:spPr>
          <a:xfrm>
            <a:off x="335360" y="1516590"/>
            <a:ext cx="1602226" cy="679637"/>
          </a:xfrm>
          <a:prstGeom prst="wedgeRoundRectCallout">
            <a:avLst>
              <a:gd name="adj1" fmla="val 98390"/>
              <a:gd name="adj2" fmla="val 7970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črta med dvema točkama</a:t>
            </a:r>
          </a:p>
        </p:txBody>
      </p:sp>
      <p:sp>
        <p:nvSpPr>
          <p:cNvPr id="25" name="Oblaček govora: pravokotnik z zaobljenimi vogali 24">
            <a:extLst>
              <a:ext uri="{FF2B5EF4-FFF2-40B4-BE49-F238E27FC236}">
                <a16:creationId xmlns:a16="http://schemas.microsoft.com/office/drawing/2014/main" id="{72782B29-1C50-4952-B9D9-7ACFFA5708B3}"/>
              </a:ext>
            </a:extLst>
          </p:cNvPr>
          <p:cNvSpPr/>
          <p:nvPr/>
        </p:nvSpPr>
        <p:spPr>
          <a:xfrm>
            <a:off x="10545576" y="3588502"/>
            <a:ext cx="1382838" cy="779146"/>
          </a:xfrm>
          <a:prstGeom prst="wedgeRoundRectCallout">
            <a:avLst>
              <a:gd name="adj1" fmla="val -74088"/>
              <a:gd name="adj2" fmla="val -3053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vključena črta </a:t>
            </a:r>
            <a:r>
              <a:rPr lang="sl-SI" sz="1400" dirty="0" err="1">
                <a:solidFill>
                  <a:schemeClr val="tx1"/>
                </a:solidFill>
              </a:rPr>
              <a:t>lomljenka</a:t>
            </a:r>
            <a:r>
              <a:rPr lang="sl-SI" sz="1400" dirty="0">
                <a:solidFill>
                  <a:schemeClr val="tx1"/>
                </a:solidFill>
              </a:rPr>
              <a:t> (izključi)</a:t>
            </a:r>
          </a:p>
        </p:txBody>
      </p:sp>
      <p:sp>
        <p:nvSpPr>
          <p:cNvPr id="26" name="Oblaček govora: pravokotnik z zaobljenimi vogali 25">
            <a:extLst>
              <a:ext uri="{FF2B5EF4-FFF2-40B4-BE49-F238E27FC236}">
                <a16:creationId xmlns:a16="http://schemas.microsoft.com/office/drawing/2014/main" id="{5D20CF61-9374-4929-B309-859E01713A43}"/>
              </a:ext>
            </a:extLst>
          </p:cNvPr>
          <p:cNvSpPr/>
          <p:nvPr/>
        </p:nvSpPr>
        <p:spPr>
          <a:xfrm>
            <a:off x="8040216" y="1304764"/>
            <a:ext cx="2304256" cy="989476"/>
          </a:xfrm>
          <a:prstGeom prst="wedgeRoundRectCallout">
            <a:avLst>
              <a:gd name="adj1" fmla="val 15307"/>
              <a:gd name="adj2" fmla="val 11871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izberi točko s klikom z miškinim kazalčkom – privzeta izbira</a:t>
            </a:r>
          </a:p>
        </p:txBody>
      </p:sp>
      <p:sp>
        <p:nvSpPr>
          <p:cNvPr id="27" name="Oblaček govora: pravokotnik z zaobljenimi vogali 26">
            <a:extLst>
              <a:ext uri="{FF2B5EF4-FFF2-40B4-BE49-F238E27FC236}">
                <a16:creationId xmlns:a16="http://schemas.microsoft.com/office/drawing/2014/main" id="{C3666D96-CBDD-4FAD-91DF-6C09CD131357}"/>
              </a:ext>
            </a:extLst>
          </p:cNvPr>
          <p:cNvSpPr/>
          <p:nvPr/>
        </p:nvSpPr>
        <p:spPr>
          <a:xfrm>
            <a:off x="7547843" y="4942301"/>
            <a:ext cx="1420332" cy="1211499"/>
          </a:xfrm>
          <a:prstGeom prst="wedgeRoundRectCallout">
            <a:avLst>
              <a:gd name="adj1" fmla="val 67107"/>
              <a:gd name="adj2" fmla="val -8203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vključi prikazovanje točk kot presečišče dveh črt</a:t>
            </a:r>
          </a:p>
        </p:txBody>
      </p:sp>
      <p:sp>
        <p:nvSpPr>
          <p:cNvPr id="28" name="Oblaček govora: pravokotnik z zaobljenimi vogali 27">
            <a:extLst>
              <a:ext uri="{FF2B5EF4-FFF2-40B4-BE49-F238E27FC236}">
                <a16:creationId xmlns:a16="http://schemas.microsoft.com/office/drawing/2014/main" id="{7E796A5B-1EE4-46F7-A2A1-97878992BA01}"/>
              </a:ext>
            </a:extLst>
          </p:cNvPr>
          <p:cNvSpPr/>
          <p:nvPr/>
        </p:nvSpPr>
        <p:spPr>
          <a:xfrm>
            <a:off x="7466967" y="3084231"/>
            <a:ext cx="1420332" cy="800966"/>
          </a:xfrm>
          <a:prstGeom prst="wedgeRoundRectCallout">
            <a:avLst>
              <a:gd name="adj1" fmla="val 72107"/>
              <a:gd name="adj2" fmla="val 3374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izbere točko na koncu obstoječe črte</a:t>
            </a:r>
          </a:p>
        </p:txBody>
      </p:sp>
      <p:sp>
        <p:nvSpPr>
          <p:cNvPr id="4" name="PoljeZBesedilom 3">
            <a:extLst>
              <a:ext uri="{FF2B5EF4-FFF2-40B4-BE49-F238E27FC236}">
                <a16:creationId xmlns:a16="http://schemas.microsoft.com/office/drawing/2014/main" id="{2F81952A-41DA-488D-BF1F-A6042B1E7664}"/>
              </a:ext>
            </a:extLst>
          </p:cNvPr>
          <p:cNvSpPr txBox="1"/>
          <p:nvPr/>
        </p:nvSpPr>
        <p:spPr>
          <a:xfrm>
            <a:off x="206835" y="614608"/>
            <a:ext cx="8875832" cy="923330"/>
          </a:xfrm>
          <a:prstGeom prst="rect">
            <a:avLst/>
          </a:prstGeom>
          <a:noFill/>
        </p:spPr>
        <p:txBody>
          <a:bodyPr wrap="square" rtlCol="0">
            <a:spAutoFit/>
          </a:bodyPr>
          <a:lstStyle/>
          <a:p>
            <a:r>
              <a:rPr lang="sl-SI" dirty="0"/>
              <a:t>Opombe: orodja iz obeh orodjarn delujejo sočasno. Če želimo narisati črto, izberemo orodje „črta med dvema točkama“ in privzeto s v orodjarni za izbiro točk vključi orodje „Določitev točke s kurzorjem – miškinim kazalčkom. </a:t>
            </a:r>
          </a:p>
        </p:txBody>
      </p:sp>
      <p:sp>
        <p:nvSpPr>
          <p:cNvPr id="29" name="Oblaček govora: pravokotnik z zaobljenimi vogali 28">
            <a:extLst>
              <a:ext uri="{FF2B5EF4-FFF2-40B4-BE49-F238E27FC236}">
                <a16:creationId xmlns:a16="http://schemas.microsoft.com/office/drawing/2014/main" id="{C98DA85D-DF12-4A3E-85C3-5F897E5CD9F1}"/>
              </a:ext>
            </a:extLst>
          </p:cNvPr>
          <p:cNvSpPr/>
          <p:nvPr/>
        </p:nvSpPr>
        <p:spPr>
          <a:xfrm>
            <a:off x="335360" y="2324680"/>
            <a:ext cx="1602226" cy="679637"/>
          </a:xfrm>
          <a:prstGeom prst="wedgeRoundRectCallout">
            <a:avLst>
              <a:gd name="adj1" fmla="val 107256"/>
              <a:gd name="adj2" fmla="val 7186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vzporednice obstoječi črti </a:t>
            </a:r>
          </a:p>
        </p:txBody>
      </p:sp>
      <p:sp>
        <p:nvSpPr>
          <p:cNvPr id="31" name="Oblaček govora: pravokotnik z zaobljenimi vogali 30">
            <a:extLst>
              <a:ext uri="{FF2B5EF4-FFF2-40B4-BE49-F238E27FC236}">
                <a16:creationId xmlns:a16="http://schemas.microsoft.com/office/drawing/2014/main" id="{8508F418-AFEE-4FF0-AEC8-963726154BBC}"/>
              </a:ext>
            </a:extLst>
          </p:cNvPr>
          <p:cNvSpPr/>
          <p:nvPr/>
        </p:nvSpPr>
        <p:spPr>
          <a:xfrm>
            <a:off x="324986" y="308918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kotiranje</a:t>
            </a:r>
          </a:p>
        </p:txBody>
      </p:sp>
      <p:sp>
        <p:nvSpPr>
          <p:cNvPr id="32" name="Oblaček govora: pravokotnik z zaobljenimi vogali 31">
            <a:extLst>
              <a:ext uri="{FF2B5EF4-FFF2-40B4-BE49-F238E27FC236}">
                <a16:creationId xmlns:a16="http://schemas.microsoft.com/office/drawing/2014/main" id="{5E331780-AB25-4802-945E-D33EDC0BBF80}"/>
              </a:ext>
            </a:extLst>
          </p:cNvPr>
          <p:cNvSpPr/>
          <p:nvPr/>
        </p:nvSpPr>
        <p:spPr>
          <a:xfrm>
            <a:off x="335360" y="5063631"/>
            <a:ext cx="1602226" cy="679637"/>
          </a:xfrm>
          <a:prstGeom prst="wedgeRoundRectCallout">
            <a:avLst>
              <a:gd name="adj1" fmla="val 90634"/>
              <a:gd name="adj2" fmla="val 5488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urejanje vogalov</a:t>
            </a:r>
          </a:p>
        </p:txBody>
      </p:sp>
      <p:sp>
        <p:nvSpPr>
          <p:cNvPr id="33" name="Oblaček govora: pravokotnik z zaobljenimi vogali 32">
            <a:extLst>
              <a:ext uri="{FF2B5EF4-FFF2-40B4-BE49-F238E27FC236}">
                <a16:creationId xmlns:a16="http://schemas.microsoft.com/office/drawing/2014/main" id="{7C17F15B-C36E-4309-8AFE-CE54AE303BC1}"/>
              </a:ext>
            </a:extLst>
          </p:cNvPr>
          <p:cNvSpPr/>
          <p:nvPr/>
        </p:nvSpPr>
        <p:spPr>
          <a:xfrm>
            <a:off x="3951288" y="1701616"/>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krogov</a:t>
            </a:r>
          </a:p>
        </p:txBody>
      </p:sp>
      <p:sp>
        <p:nvSpPr>
          <p:cNvPr id="34" name="Oblaček govora: pravokotnik z zaobljenimi vogali 33">
            <a:extLst>
              <a:ext uri="{FF2B5EF4-FFF2-40B4-BE49-F238E27FC236}">
                <a16:creationId xmlns:a16="http://schemas.microsoft.com/office/drawing/2014/main" id="{FE84131D-6D0F-4862-B49A-E9AE49FDE562}"/>
              </a:ext>
            </a:extLst>
          </p:cNvPr>
          <p:cNvSpPr/>
          <p:nvPr/>
        </p:nvSpPr>
        <p:spPr>
          <a:xfrm>
            <a:off x="3982542" y="2421905"/>
            <a:ext cx="1602226" cy="679637"/>
          </a:xfrm>
          <a:prstGeom prst="wedgeRoundRectCallout">
            <a:avLst>
              <a:gd name="adj1" fmla="val -74483"/>
              <a:gd name="adj2" fmla="val 6794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risanje pravokotnikov in večkotnikov</a:t>
            </a:r>
          </a:p>
        </p:txBody>
      </p:sp>
      <p:pic>
        <p:nvPicPr>
          <p:cNvPr id="6" name="Slika 5">
            <a:extLst>
              <a:ext uri="{FF2B5EF4-FFF2-40B4-BE49-F238E27FC236}">
                <a16:creationId xmlns:a16="http://schemas.microsoft.com/office/drawing/2014/main" id="{782428F6-9149-4B82-AE7D-3566BD8DD7DB}"/>
              </a:ext>
            </a:extLst>
          </p:cNvPr>
          <p:cNvPicPr>
            <a:picLocks noChangeAspect="1"/>
          </p:cNvPicPr>
          <p:nvPr/>
        </p:nvPicPr>
        <p:blipFill>
          <a:blip r:embed="rId5"/>
          <a:stretch>
            <a:fillRect/>
          </a:stretch>
        </p:blipFill>
        <p:spPr>
          <a:xfrm>
            <a:off x="4918300" y="5299287"/>
            <a:ext cx="2004234" cy="845893"/>
          </a:xfrm>
          <a:prstGeom prst="rect">
            <a:avLst/>
          </a:prstGeom>
        </p:spPr>
      </p:pic>
    </p:spTree>
    <p:extLst>
      <p:ext uri="{BB962C8B-B14F-4D97-AF65-F5344CB8AC3E}">
        <p14:creationId xmlns:p14="http://schemas.microsoft.com/office/powerpoint/2010/main" val="4056250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SHRANJEVANJE</a:t>
            </a:r>
          </a:p>
        </p:txBody>
      </p:sp>
      <p:sp>
        <p:nvSpPr>
          <p:cNvPr id="3" name="PoljeZBesedilom 2">
            <a:extLst>
              <a:ext uri="{FF2B5EF4-FFF2-40B4-BE49-F238E27FC236}">
                <a16:creationId xmlns:a16="http://schemas.microsoft.com/office/drawing/2014/main" id="{3BD5A477-046F-4259-876B-8B1A48683C84}"/>
              </a:ext>
            </a:extLst>
          </p:cNvPr>
          <p:cNvSpPr txBox="1"/>
          <p:nvPr/>
        </p:nvSpPr>
        <p:spPr>
          <a:xfrm>
            <a:off x="515380" y="1124744"/>
            <a:ext cx="11197244" cy="646331"/>
          </a:xfrm>
          <a:prstGeom prst="rect">
            <a:avLst/>
          </a:prstGeom>
          <a:noFill/>
        </p:spPr>
        <p:txBody>
          <a:bodyPr wrap="square" rtlCol="0">
            <a:spAutoFit/>
          </a:bodyPr>
          <a:lstStyle/>
          <a:p>
            <a:r>
              <a:rPr lang="sl-SI" dirty="0"/>
              <a:t>Vse elektronske dokumente shranimo. Pri shranjevanju moramo biti pozorni, da v imenu datoteke ne zapišemo pike, saj je pri </a:t>
            </a:r>
            <a:r>
              <a:rPr lang="sl-SI" dirty="0" err="1"/>
              <a:t>CiciCAD</a:t>
            </a:r>
            <a:r>
              <a:rPr lang="sl-SI" dirty="0"/>
              <a:t>-u pika rezerviran znak. </a:t>
            </a:r>
          </a:p>
        </p:txBody>
      </p:sp>
      <p:sp>
        <p:nvSpPr>
          <p:cNvPr id="4" name="Pravokotnik 3">
            <a:extLst>
              <a:ext uri="{FF2B5EF4-FFF2-40B4-BE49-F238E27FC236}">
                <a16:creationId xmlns:a16="http://schemas.microsoft.com/office/drawing/2014/main" id="{6DC95601-6226-46A8-91B1-2AF9504DF68D}"/>
              </a:ext>
            </a:extLst>
          </p:cNvPr>
          <p:cNvSpPr/>
          <p:nvPr/>
        </p:nvSpPr>
        <p:spPr>
          <a:xfrm>
            <a:off x="511912" y="1798898"/>
            <a:ext cx="931665" cy="369332"/>
          </a:xfrm>
          <a:prstGeom prst="rect">
            <a:avLst/>
          </a:prstGeom>
        </p:spPr>
        <p:txBody>
          <a:bodyPr wrap="none">
            <a:spAutoFit/>
          </a:bodyPr>
          <a:lstStyle/>
          <a:p>
            <a:r>
              <a:rPr lang="sl-SI" dirty="0"/>
              <a:t>Primer: </a:t>
            </a:r>
          </a:p>
        </p:txBody>
      </p:sp>
      <p:sp>
        <p:nvSpPr>
          <p:cNvPr id="5" name="PoljeZBesedilom 4">
            <a:extLst>
              <a:ext uri="{FF2B5EF4-FFF2-40B4-BE49-F238E27FC236}">
                <a16:creationId xmlns:a16="http://schemas.microsoft.com/office/drawing/2014/main" id="{D719EE31-DDA2-49E4-89DB-A37476B4CD5A}"/>
              </a:ext>
            </a:extLst>
          </p:cNvPr>
          <p:cNvSpPr txBox="1"/>
          <p:nvPr/>
        </p:nvSpPr>
        <p:spPr>
          <a:xfrm>
            <a:off x="1343472" y="1826721"/>
            <a:ext cx="6588732" cy="369332"/>
          </a:xfrm>
          <a:prstGeom prst="rect">
            <a:avLst/>
          </a:prstGeom>
          <a:noFill/>
        </p:spPr>
        <p:txBody>
          <a:bodyPr wrap="square" rtlCol="0">
            <a:spAutoFit/>
          </a:bodyPr>
          <a:lstStyle/>
          <a:p>
            <a:r>
              <a:rPr lang="sl-SI" dirty="0"/>
              <a:t>Ime datoteke:          </a:t>
            </a:r>
            <a:r>
              <a:rPr lang="sl-SI" b="1" i="1" dirty="0"/>
              <a:t>moja 1. risba     </a:t>
            </a:r>
            <a:r>
              <a:rPr lang="sl-SI" dirty="0">
                <a:solidFill>
                  <a:srgbClr val="FF0000"/>
                </a:solidFill>
              </a:rPr>
              <a:t>NAPAČNO, KER JE V IMENU PIKA</a:t>
            </a:r>
          </a:p>
        </p:txBody>
      </p:sp>
      <p:sp>
        <p:nvSpPr>
          <p:cNvPr id="6" name="PoljeZBesedilom 5">
            <a:extLst>
              <a:ext uri="{FF2B5EF4-FFF2-40B4-BE49-F238E27FC236}">
                <a16:creationId xmlns:a16="http://schemas.microsoft.com/office/drawing/2014/main" id="{8C9A6E4C-DAFA-48EF-AA1F-9FA5FC15B875}"/>
              </a:ext>
            </a:extLst>
          </p:cNvPr>
          <p:cNvSpPr txBox="1"/>
          <p:nvPr/>
        </p:nvSpPr>
        <p:spPr>
          <a:xfrm>
            <a:off x="1326378" y="2213545"/>
            <a:ext cx="8874077" cy="369332"/>
          </a:xfrm>
          <a:prstGeom prst="rect">
            <a:avLst/>
          </a:prstGeom>
          <a:noFill/>
        </p:spPr>
        <p:txBody>
          <a:bodyPr wrap="square" rtlCol="0">
            <a:spAutoFit/>
          </a:bodyPr>
          <a:lstStyle/>
          <a:p>
            <a:r>
              <a:rPr lang="sl-SI" dirty="0"/>
              <a:t>Ime datoteke:          </a:t>
            </a:r>
            <a:r>
              <a:rPr lang="sl-SI" b="1" i="1" dirty="0"/>
              <a:t>moja 1- risba     </a:t>
            </a:r>
            <a:r>
              <a:rPr lang="sl-SI" b="1" dirty="0">
                <a:solidFill>
                  <a:srgbClr val="00B050"/>
                </a:solidFill>
              </a:rPr>
              <a:t>PRAVILNO!</a:t>
            </a:r>
            <a:r>
              <a:rPr lang="sl-SI" dirty="0">
                <a:solidFill>
                  <a:srgbClr val="00B050"/>
                </a:solidFill>
              </a:rPr>
              <a:t> PIKO NADOMESTIMO S POMIŠLJAJEM</a:t>
            </a:r>
          </a:p>
        </p:txBody>
      </p:sp>
      <p:pic>
        <p:nvPicPr>
          <p:cNvPr id="7" name="Slika 6">
            <a:extLst>
              <a:ext uri="{FF2B5EF4-FFF2-40B4-BE49-F238E27FC236}">
                <a16:creationId xmlns:a16="http://schemas.microsoft.com/office/drawing/2014/main" id="{6EB01D96-7E5B-427A-B25C-24E7CA887B80}"/>
              </a:ext>
            </a:extLst>
          </p:cNvPr>
          <p:cNvPicPr>
            <a:picLocks noChangeAspect="1"/>
          </p:cNvPicPr>
          <p:nvPr/>
        </p:nvPicPr>
        <p:blipFill>
          <a:blip r:embed="rId2"/>
          <a:stretch>
            <a:fillRect/>
          </a:stretch>
        </p:blipFill>
        <p:spPr>
          <a:xfrm>
            <a:off x="335360" y="3057637"/>
            <a:ext cx="6708771" cy="3549246"/>
          </a:xfrm>
          <a:prstGeom prst="rect">
            <a:avLst/>
          </a:prstGeom>
        </p:spPr>
      </p:pic>
      <p:pic>
        <p:nvPicPr>
          <p:cNvPr id="8" name="Slika 7">
            <a:extLst>
              <a:ext uri="{FF2B5EF4-FFF2-40B4-BE49-F238E27FC236}">
                <a16:creationId xmlns:a16="http://schemas.microsoft.com/office/drawing/2014/main" id="{3DEB822F-A7DD-454C-8414-FAC22FEF4F00}"/>
              </a:ext>
            </a:extLst>
          </p:cNvPr>
          <p:cNvPicPr>
            <a:picLocks noChangeAspect="1"/>
          </p:cNvPicPr>
          <p:nvPr/>
        </p:nvPicPr>
        <p:blipFill>
          <a:blip r:embed="rId3"/>
          <a:stretch>
            <a:fillRect/>
          </a:stretch>
        </p:blipFill>
        <p:spPr>
          <a:xfrm>
            <a:off x="7279098" y="2984110"/>
            <a:ext cx="4593350" cy="2212061"/>
          </a:xfrm>
          <a:prstGeom prst="rect">
            <a:avLst/>
          </a:prstGeom>
        </p:spPr>
      </p:pic>
      <p:sp>
        <p:nvSpPr>
          <p:cNvPr id="9" name="Oblaček govora: pravokotnik z zaobljenimi vogali 8">
            <a:extLst>
              <a:ext uri="{FF2B5EF4-FFF2-40B4-BE49-F238E27FC236}">
                <a16:creationId xmlns:a16="http://schemas.microsoft.com/office/drawing/2014/main" id="{78834C9D-FCF3-4286-A9D9-B214347ED54D}"/>
              </a:ext>
            </a:extLst>
          </p:cNvPr>
          <p:cNvSpPr/>
          <p:nvPr/>
        </p:nvSpPr>
        <p:spPr>
          <a:xfrm>
            <a:off x="100393" y="4747361"/>
            <a:ext cx="2304256" cy="989476"/>
          </a:xfrm>
          <a:prstGeom prst="wedgeRoundRectCallout">
            <a:avLst>
              <a:gd name="adj1" fmla="val -23523"/>
              <a:gd name="adj2" fmla="val -113805"/>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i="1" dirty="0">
                <a:solidFill>
                  <a:schemeClr val="tx1"/>
                </a:solidFill>
              </a:rPr>
              <a:t>Rdeča puščica v mapo </a:t>
            </a:r>
            <a:r>
              <a:rPr lang="sl-SI" sz="1400" dirty="0">
                <a:solidFill>
                  <a:schemeClr val="tx1"/>
                </a:solidFill>
              </a:rPr>
              <a:t>pomeni SHRANI.</a:t>
            </a:r>
          </a:p>
          <a:p>
            <a:pPr algn="ctr"/>
            <a:r>
              <a:rPr lang="sl-SI" sz="1400" dirty="0">
                <a:solidFill>
                  <a:schemeClr val="tx1"/>
                </a:solidFill>
              </a:rPr>
              <a:t>Lahko tudi preko </a:t>
            </a:r>
            <a:r>
              <a:rPr lang="sl-SI" sz="1400" b="1" i="1" dirty="0">
                <a:solidFill>
                  <a:schemeClr val="tx1"/>
                </a:solidFill>
              </a:rPr>
              <a:t>Datoteka – shrani kot ...</a:t>
            </a:r>
          </a:p>
        </p:txBody>
      </p:sp>
      <p:sp>
        <p:nvSpPr>
          <p:cNvPr id="10" name="Oblaček govora: pravokotnik z zaobljenimi vogali 9">
            <a:extLst>
              <a:ext uri="{FF2B5EF4-FFF2-40B4-BE49-F238E27FC236}">
                <a16:creationId xmlns:a16="http://schemas.microsoft.com/office/drawing/2014/main" id="{8256C50A-A73A-4683-A829-D43C504E313E}"/>
              </a:ext>
            </a:extLst>
          </p:cNvPr>
          <p:cNvSpPr/>
          <p:nvPr/>
        </p:nvSpPr>
        <p:spPr>
          <a:xfrm>
            <a:off x="8220236" y="3681028"/>
            <a:ext cx="2304256" cy="751506"/>
          </a:xfrm>
          <a:prstGeom prst="wedgeRoundRectCallout">
            <a:avLst>
              <a:gd name="adj1" fmla="val -32483"/>
              <a:gd name="adj2" fmla="val 8812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dirty="0">
                <a:solidFill>
                  <a:srgbClr val="00B050"/>
                </a:solidFill>
              </a:rPr>
              <a:t>Zapiši ime datoteke.</a:t>
            </a:r>
          </a:p>
          <a:p>
            <a:pPr algn="ctr"/>
            <a:r>
              <a:rPr lang="sl-SI" sz="1400" b="1" dirty="0">
                <a:solidFill>
                  <a:srgbClr val="FF0000"/>
                </a:solidFill>
              </a:rPr>
              <a:t>Pike v imenu ne smeš uporabiti!</a:t>
            </a:r>
          </a:p>
        </p:txBody>
      </p:sp>
      <p:sp>
        <p:nvSpPr>
          <p:cNvPr id="11" name="Oblaček govora: pravokotnik z zaobljenimi vogali 10">
            <a:extLst>
              <a:ext uri="{FF2B5EF4-FFF2-40B4-BE49-F238E27FC236}">
                <a16:creationId xmlns:a16="http://schemas.microsoft.com/office/drawing/2014/main" id="{A1367765-1CAA-44C0-BF9D-66C58836E71D}"/>
              </a:ext>
            </a:extLst>
          </p:cNvPr>
          <p:cNvSpPr/>
          <p:nvPr/>
        </p:nvSpPr>
        <p:spPr>
          <a:xfrm>
            <a:off x="9732404" y="5164567"/>
            <a:ext cx="1584176" cy="582936"/>
          </a:xfrm>
          <a:prstGeom prst="wedgeRoundRectCallout">
            <a:avLst>
              <a:gd name="adj1" fmla="val -25036"/>
              <a:gd name="adj2" fmla="val -11910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b="1" dirty="0">
                <a:solidFill>
                  <a:srgbClr val="FF0000"/>
                </a:solidFill>
              </a:rPr>
              <a:t>NE PRITISNI ŽE</a:t>
            </a:r>
          </a:p>
          <a:p>
            <a:pPr algn="ctr"/>
            <a:r>
              <a:rPr lang="sl-SI" sz="1400" dirty="0">
                <a:solidFill>
                  <a:schemeClr val="tx1"/>
                </a:solidFill>
              </a:rPr>
              <a:t>Shrani</a:t>
            </a:r>
          </a:p>
        </p:txBody>
      </p:sp>
      <p:pic>
        <p:nvPicPr>
          <p:cNvPr id="12" name="Slika 11">
            <a:extLst>
              <a:ext uri="{FF2B5EF4-FFF2-40B4-BE49-F238E27FC236}">
                <a16:creationId xmlns:a16="http://schemas.microsoft.com/office/drawing/2014/main" id="{A59DA6AA-1796-468C-B861-00C5BEF92DAD}"/>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4002989" y="188640"/>
            <a:ext cx="643070" cy="646331"/>
          </a:xfrm>
          <a:prstGeom prst="rect">
            <a:avLst/>
          </a:prstGeom>
        </p:spPr>
      </p:pic>
    </p:spTree>
    <p:extLst>
      <p:ext uri="{BB962C8B-B14F-4D97-AF65-F5344CB8AC3E}">
        <p14:creationId xmlns:p14="http://schemas.microsoft.com/office/powerpoint/2010/main" val="2958371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SHRANJEVANJE</a:t>
            </a:r>
          </a:p>
        </p:txBody>
      </p:sp>
      <p:sp>
        <p:nvSpPr>
          <p:cNvPr id="3" name="PoljeZBesedilom 2">
            <a:extLst>
              <a:ext uri="{FF2B5EF4-FFF2-40B4-BE49-F238E27FC236}">
                <a16:creationId xmlns:a16="http://schemas.microsoft.com/office/drawing/2014/main" id="{3BD5A477-046F-4259-876B-8B1A48683C84}"/>
              </a:ext>
            </a:extLst>
          </p:cNvPr>
          <p:cNvSpPr txBox="1"/>
          <p:nvPr/>
        </p:nvSpPr>
        <p:spPr>
          <a:xfrm>
            <a:off x="632605" y="735608"/>
            <a:ext cx="11197244" cy="369332"/>
          </a:xfrm>
          <a:prstGeom prst="rect">
            <a:avLst/>
          </a:prstGeom>
          <a:noFill/>
        </p:spPr>
        <p:txBody>
          <a:bodyPr wrap="square" rtlCol="0">
            <a:spAutoFit/>
          </a:bodyPr>
          <a:lstStyle/>
          <a:p>
            <a:r>
              <a:rPr lang="sl-SI" dirty="0"/>
              <a:t>Sledi izbira lokacije na disku, kamor bomo svoj izdelek shranili. Najprimernejša je lokacija v mapi </a:t>
            </a:r>
            <a:r>
              <a:rPr lang="sl-SI" b="1" i="1" dirty="0" err="1"/>
              <a:t>ciciCAD</a:t>
            </a:r>
            <a:r>
              <a:rPr lang="sl-SI" b="1" i="1" dirty="0"/>
              <a:t> – Risbe.</a:t>
            </a:r>
          </a:p>
        </p:txBody>
      </p:sp>
      <p:pic>
        <p:nvPicPr>
          <p:cNvPr id="8" name="Slika 7">
            <a:extLst>
              <a:ext uri="{FF2B5EF4-FFF2-40B4-BE49-F238E27FC236}">
                <a16:creationId xmlns:a16="http://schemas.microsoft.com/office/drawing/2014/main" id="{3DEB822F-A7DD-454C-8414-FAC22FEF4F00}"/>
              </a:ext>
            </a:extLst>
          </p:cNvPr>
          <p:cNvPicPr>
            <a:picLocks noChangeAspect="1"/>
          </p:cNvPicPr>
          <p:nvPr/>
        </p:nvPicPr>
        <p:blipFill>
          <a:blip r:embed="rId2"/>
          <a:stretch>
            <a:fillRect/>
          </a:stretch>
        </p:blipFill>
        <p:spPr>
          <a:xfrm>
            <a:off x="201700" y="1411035"/>
            <a:ext cx="4593350" cy="2212061"/>
          </a:xfrm>
          <a:prstGeom prst="rect">
            <a:avLst/>
          </a:prstGeom>
        </p:spPr>
      </p:pic>
      <p:pic>
        <p:nvPicPr>
          <p:cNvPr id="9" name="Slika 8">
            <a:extLst>
              <a:ext uri="{FF2B5EF4-FFF2-40B4-BE49-F238E27FC236}">
                <a16:creationId xmlns:a16="http://schemas.microsoft.com/office/drawing/2014/main" id="{54298D57-3171-4C47-8BD0-99B1476D13D4}"/>
              </a:ext>
            </a:extLst>
          </p:cNvPr>
          <p:cNvPicPr>
            <a:picLocks noChangeAspect="1"/>
          </p:cNvPicPr>
          <p:nvPr/>
        </p:nvPicPr>
        <p:blipFill>
          <a:blip r:embed="rId3"/>
          <a:stretch>
            <a:fillRect/>
          </a:stretch>
        </p:blipFill>
        <p:spPr>
          <a:xfrm>
            <a:off x="3467708" y="1931983"/>
            <a:ext cx="4221846" cy="3619814"/>
          </a:xfrm>
          <a:prstGeom prst="rect">
            <a:avLst/>
          </a:prstGeom>
        </p:spPr>
      </p:pic>
      <p:pic>
        <p:nvPicPr>
          <p:cNvPr id="10" name="Slika 9">
            <a:extLst>
              <a:ext uri="{FF2B5EF4-FFF2-40B4-BE49-F238E27FC236}">
                <a16:creationId xmlns:a16="http://schemas.microsoft.com/office/drawing/2014/main" id="{A5FFB381-DFCB-4414-8397-C4361CE1900C}"/>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276020" y="4679218"/>
            <a:ext cx="3042382" cy="1990142"/>
          </a:xfrm>
          <a:prstGeom prst="rect">
            <a:avLst/>
          </a:prstGeom>
        </p:spPr>
      </p:pic>
      <p:sp>
        <p:nvSpPr>
          <p:cNvPr id="11" name="Oblaček govora: pravokotnik z zaobljenimi vogali 10">
            <a:extLst>
              <a:ext uri="{FF2B5EF4-FFF2-40B4-BE49-F238E27FC236}">
                <a16:creationId xmlns:a16="http://schemas.microsoft.com/office/drawing/2014/main" id="{281D0696-0D56-4D12-81E4-FCCA3CB5BCAA}"/>
              </a:ext>
            </a:extLst>
          </p:cNvPr>
          <p:cNvSpPr/>
          <p:nvPr/>
        </p:nvSpPr>
        <p:spPr>
          <a:xfrm>
            <a:off x="194119" y="3741890"/>
            <a:ext cx="2304256" cy="1271286"/>
          </a:xfrm>
          <a:prstGeom prst="wedgeRoundRectCallout">
            <a:avLst>
              <a:gd name="adj1" fmla="val 40483"/>
              <a:gd name="adj2" fmla="val -197793"/>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Sledi izbira lokacije na disku, kamor bo datoteka shranjena. Običajno shranjujemo v mapo </a:t>
            </a:r>
            <a:r>
              <a:rPr lang="sl-SI" sz="1400" dirty="0" err="1">
                <a:solidFill>
                  <a:schemeClr val="tx1"/>
                </a:solidFill>
              </a:rPr>
              <a:t>ciciCAD</a:t>
            </a:r>
            <a:r>
              <a:rPr lang="sl-SI" sz="1400" dirty="0">
                <a:solidFill>
                  <a:schemeClr val="tx1"/>
                </a:solidFill>
              </a:rPr>
              <a:t> - Risbe</a:t>
            </a:r>
          </a:p>
        </p:txBody>
      </p:sp>
      <p:sp>
        <p:nvSpPr>
          <p:cNvPr id="12" name="Oblaček govora: pravokotnik z zaobljenimi vogali 11">
            <a:extLst>
              <a:ext uri="{FF2B5EF4-FFF2-40B4-BE49-F238E27FC236}">
                <a16:creationId xmlns:a16="http://schemas.microsoft.com/office/drawing/2014/main" id="{3798D2B9-F17B-4D92-9E8A-59F6390297D8}"/>
              </a:ext>
            </a:extLst>
          </p:cNvPr>
          <p:cNvSpPr/>
          <p:nvPr/>
        </p:nvSpPr>
        <p:spPr>
          <a:xfrm>
            <a:off x="2027548" y="5578007"/>
            <a:ext cx="2304256" cy="989476"/>
          </a:xfrm>
          <a:prstGeom prst="wedgeRoundRectCallout">
            <a:avLst>
              <a:gd name="adj1" fmla="val 69498"/>
              <a:gd name="adj2" fmla="val -9393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poišči </a:t>
            </a:r>
            <a:r>
              <a:rPr lang="sl-SI" sz="1400" b="1" dirty="0">
                <a:solidFill>
                  <a:schemeClr val="tx1"/>
                </a:solidFill>
              </a:rPr>
              <a:t>mapo </a:t>
            </a:r>
            <a:r>
              <a:rPr lang="sl-SI" sz="1400" b="1" dirty="0" err="1">
                <a:solidFill>
                  <a:schemeClr val="tx1"/>
                </a:solidFill>
              </a:rPr>
              <a:t>ciciCAD</a:t>
            </a:r>
            <a:r>
              <a:rPr lang="sl-SI" sz="1400" b="1" dirty="0">
                <a:solidFill>
                  <a:schemeClr val="tx1"/>
                </a:solidFill>
              </a:rPr>
              <a:t> ...</a:t>
            </a:r>
          </a:p>
        </p:txBody>
      </p:sp>
      <p:sp>
        <p:nvSpPr>
          <p:cNvPr id="13" name="Oblaček govora: pravokotnik z zaobljenimi vogali 12">
            <a:extLst>
              <a:ext uri="{FF2B5EF4-FFF2-40B4-BE49-F238E27FC236}">
                <a16:creationId xmlns:a16="http://schemas.microsoft.com/office/drawing/2014/main" id="{D1604CD3-60AA-484E-B468-CB684F375639}"/>
              </a:ext>
            </a:extLst>
          </p:cNvPr>
          <p:cNvSpPr/>
          <p:nvPr/>
        </p:nvSpPr>
        <p:spPr>
          <a:xfrm>
            <a:off x="7675722" y="4372526"/>
            <a:ext cx="1642680" cy="494738"/>
          </a:xfrm>
          <a:prstGeom prst="wedgeRoundRectCallout">
            <a:avLst>
              <a:gd name="adj1" fmla="val -86419"/>
              <a:gd name="adj2" fmla="val 185294"/>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 odpri mapo </a:t>
            </a:r>
            <a:r>
              <a:rPr lang="sl-SI" sz="1400" b="1" dirty="0">
                <a:solidFill>
                  <a:schemeClr val="tx1"/>
                </a:solidFill>
              </a:rPr>
              <a:t>risbe</a:t>
            </a:r>
          </a:p>
        </p:txBody>
      </p:sp>
      <p:sp>
        <p:nvSpPr>
          <p:cNvPr id="14" name="Oblaček govora: pravokotnik z zaobljenimi vogali 13">
            <a:extLst>
              <a:ext uri="{FF2B5EF4-FFF2-40B4-BE49-F238E27FC236}">
                <a16:creationId xmlns:a16="http://schemas.microsoft.com/office/drawing/2014/main" id="{53CB2D58-D517-47ED-904B-F0F46A109AC9}"/>
              </a:ext>
            </a:extLst>
          </p:cNvPr>
          <p:cNvSpPr/>
          <p:nvPr/>
        </p:nvSpPr>
        <p:spPr>
          <a:xfrm>
            <a:off x="9192344" y="5335297"/>
            <a:ext cx="1116124" cy="737448"/>
          </a:xfrm>
          <a:prstGeom prst="wedgeRoundRectCallout">
            <a:avLst>
              <a:gd name="adj1" fmla="val -62779"/>
              <a:gd name="adj2" fmla="val 77976"/>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in končno</a:t>
            </a:r>
          </a:p>
          <a:p>
            <a:pPr algn="ctr"/>
            <a:r>
              <a:rPr lang="sl-SI" sz="1400" b="1" dirty="0">
                <a:solidFill>
                  <a:schemeClr val="tx1"/>
                </a:solidFill>
              </a:rPr>
              <a:t>Shrani</a:t>
            </a:r>
          </a:p>
        </p:txBody>
      </p:sp>
      <p:sp>
        <p:nvSpPr>
          <p:cNvPr id="15" name="PoljeZBesedilom 14">
            <a:extLst>
              <a:ext uri="{FF2B5EF4-FFF2-40B4-BE49-F238E27FC236}">
                <a16:creationId xmlns:a16="http://schemas.microsoft.com/office/drawing/2014/main" id="{EFF8D60F-F40E-4938-A44F-EB2F17EA3A36}"/>
              </a:ext>
            </a:extLst>
          </p:cNvPr>
          <p:cNvSpPr txBox="1"/>
          <p:nvPr/>
        </p:nvSpPr>
        <p:spPr>
          <a:xfrm>
            <a:off x="6463712" y="1036491"/>
            <a:ext cx="5346594" cy="646331"/>
          </a:xfrm>
          <a:prstGeom prst="rect">
            <a:avLst/>
          </a:prstGeom>
          <a:noFill/>
        </p:spPr>
        <p:txBody>
          <a:bodyPr wrap="square" rtlCol="0">
            <a:spAutoFit/>
          </a:bodyPr>
          <a:lstStyle/>
          <a:p>
            <a:r>
              <a:rPr lang="sl-SI" dirty="0"/>
              <a:t>To pa zato, ker je risbo najenostavneje odpirati iz te mape, saj je privzeta za odpiranje izdelkov – naših risb.</a:t>
            </a:r>
            <a:endParaRPr lang="sl-SI" b="1" i="1" dirty="0"/>
          </a:p>
        </p:txBody>
      </p:sp>
      <p:pic>
        <p:nvPicPr>
          <p:cNvPr id="16" name="Slika 15">
            <a:extLst>
              <a:ext uri="{FF2B5EF4-FFF2-40B4-BE49-F238E27FC236}">
                <a16:creationId xmlns:a16="http://schemas.microsoft.com/office/drawing/2014/main" id="{1CE95315-04B4-42F8-9DED-B4DF1FE12674}"/>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10363787" y="4943828"/>
            <a:ext cx="1642680" cy="1661304"/>
          </a:xfrm>
          <a:prstGeom prst="rect">
            <a:avLst/>
          </a:prstGeom>
        </p:spPr>
      </p:pic>
      <p:sp>
        <p:nvSpPr>
          <p:cNvPr id="17" name="Oblaček govora: pravokotnik z zaobljenimi vogali 16">
            <a:extLst>
              <a:ext uri="{FF2B5EF4-FFF2-40B4-BE49-F238E27FC236}">
                <a16:creationId xmlns:a16="http://schemas.microsoft.com/office/drawing/2014/main" id="{4EC64347-C3EF-4AC1-B278-7CE4D12A3DF7}"/>
              </a:ext>
            </a:extLst>
          </p:cNvPr>
          <p:cNvSpPr/>
          <p:nvPr/>
        </p:nvSpPr>
        <p:spPr>
          <a:xfrm>
            <a:off x="10301469" y="2996952"/>
            <a:ext cx="1642680" cy="1492530"/>
          </a:xfrm>
          <a:prstGeom prst="wedgeRoundRectCallout">
            <a:avLst>
              <a:gd name="adj1" fmla="val 10546"/>
              <a:gd name="adj2" fmla="val 80241"/>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V naslovni vrstici se izpiše namesto Risba 1</a:t>
            </a:r>
          </a:p>
          <a:p>
            <a:pPr algn="ctr"/>
            <a:r>
              <a:rPr lang="sl-SI" sz="1400" b="1" dirty="0">
                <a:solidFill>
                  <a:schemeClr val="tx1"/>
                </a:solidFill>
              </a:rPr>
              <a:t>naše ime risbe</a:t>
            </a:r>
          </a:p>
        </p:txBody>
      </p:sp>
      <p:sp>
        <p:nvSpPr>
          <p:cNvPr id="18" name="PoljeZBesedilom 17">
            <a:extLst>
              <a:ext uri="{FF2B5EF4-FFF2-40B4-BE49-F238E27FC236}">
                <a16:creationId xmlns:a16="http://schemas.microsoft.com/office/drawing/2014/main" id="{660E3728-E6BD-412B-8086-87618DEB985E}"/>
              </a:ext>
            </a:extLst>
          </p:cNvPr>
          <p:cNvSpPr txBox="1"/>
          <p:nvPr/>
        </p:nvSpPr>
        <p:spPr>
          <a:xfrm>
            <a:off x="8173875" y="1687956"/>
            <a:ext cx="3626074" cy="923330"/>
          </a:xfrm>
          <a:prstGeom prst="rect">
            <a:avLst/>
          </a:prstGeom>
          <a:noFill/>
        </p:spPr>
        <p:txBody>
          <a:bodyPr wrap="square" rtlCol="0">
            <a:spAutoFit/>
          </a:bodyPr>
          <a:lstStyle/>
          <a:p>
            <a:r>
              <a:rPr lang="sl-SI" dirty="0"/>
              <a:t>Med delom je priporočljivo pogosto shranjevanje. Po prvem shranjevanju le občasno klikneš na</a:t>
            </a:r>
          </a:p>
        </p:txBody>
      </p:sp>
      <p:pic>
        <p:nvPicPr>
          <p:cNvPr id="19" name="Slika 18">
            <a:extLst>
              <a:ext uri="{FF2B5EF4-FFF2-40B4-BE49-F238E27FC236}">
                <a16:creationId xmlns:a16="http://schemas.microsoft.com/office/drawing/2014/main" id="{5701A948-182B-439C-9C72-BF4B00736466}"/>
              </a:ext>
            </a:extLst>
          </p:cNvPr>
          <p:cNvPicPr>
            <a:picLocks noChangeAspect="1"/>
          </p:cNvPicPr>
          <p:nvPr/>
        </p:nvPicPr>
        <p:blipFill rotWithShape="1">
          <a:blip r:embed="rId6">
            <a:extLst>
              <a:ext uri="{28A0092B-C50C-407E-A947-70E740481C1C}">
                <a14:useLocalDpi xmlns:a14="http://schemas.microsoft.com/office/drawing/2010/main" val="0"/>
              </a:ext>
            </a:extLst>
          </a:blip>
          <a:srcRect l="-1199"/>
          <a:stretch/>
        </p:blipFill>
        <p:spPr>
          <a:xfrm>
            <a:off x="2819636" y="3218196"/>
            <a:ext cx="1264870" cy="1271286"/>
          </a:xfrm>
          <a:prstGeom prst="rect">
            <a:avLst/>
          </a:prstGeom>
        </p:spPr>
      </p:pic>
      <p:pic>
        <p:nvPicPr>
          <p:cNvPr id="20" name="Slika 19">
            <a:extLst>
              <a:ext uri="{FF2B5EF4-FFF2-40B4-BE49-F238E27FC236}">
                <a16:creationId xmlns:a16="http://schemas.microsoft.com/office/drawing/2014/main" id="{E2588428-FB5A-4F70-8773-637A29E5BB35}"/>
              </a:ext>
            </a:extLst>
          </p:cNvPr>
          <p:cNvPicPr>
            <a:picLocks noChangeAspect="1"/>
          </p:cNvPicPr>
          <p:nvPr/>
        </p:nvPicPr>
        <p:blipFill rotWithShape="1">
          <a:blip r:embed="rId7">
            <a:extLst>
              <a:ext uri="{28A0092B-C50C-407E-A947-70E740481C1C}">
                <a14:useLocalDpi xmlns:a14="http://schemas.microsoft.com/office/drawing/2010/main" val="0"/>
              </a:ext>
            </a:extLst>
          </a:blip>
          <a:srcRect/>
          <a:stretch/>
        </p:blipFill>
        <p:spPr>
          <a:xfrm>
            <a:off x="10380777" y="2332911"/>
            <a:ext cx="417273" cy="419389"/>
          </a:xfrm>
          <a:prstGeom prst="rect">
            <a:avLst/>
          </a:prstGeom>
        </p:spPr>
      </p:pic>
    </p:spTree>
    <p:extLst>
      <p:ext uri="{BB962C8B-B14F-4D97-AF65-F5344CB8AC3E}">
        <p14:creationId xmlns:p14="http://schemas.microsoft.com/office/powerpoint/2010/main" val="333270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1C1914-BA8D-4C82-B66C-50BF4999DCAA}"/>
              </a:ext>
            </a:extLst>
          </p:cNvPr>
          <p:cNvSpPr>
            <a:spLocks noGrp="1"/>
          </p:cNvSpPr>
          <p:nvPr>
            <p:ph type="title"/>
          </p:nvPr>
        </p:nvSpPr>
        <p:spPr>
          <a:xfrm>
            <a:off x="227348" y="188640"/>
            <a:ext cx="10515600" cy="723615"/>
          </a:xfrm>
        </p:spPr>
        <p:txBody>
          <a:bodyPr/>
          <a:lstStyle/>
          <a:p>
            <a:r>
              <a:rPr lang="sl-SI" dirty="0"/>
              <a:t>ODPIRANJE OBSTOJEČE RISBE</a:t>
            </a:r>
          </a:p>
        </p:txBody>
      </p:sp>
      <p:pic>
        <p:nvPicPr>
          <p:cNvPr id="19" name="Slika 18">
            <a:extLst>
              <a:ext uri="{FF2B5EF4-FFF2-40B4-BE49-F238E27FC236}">
                <a16:creationId xmlns:a16="http://schemas.microsoft.com/office/drawing/2014/main" id="{5701A948-182B-439C-9C72-BF4B00736466}"/>
              </a:ext>
            </a:extLst>
          </p:cNvPr>
          <p:cNvPicPr>
            <a:picLocks noChangeAspect="1"/>
          </p:cNvPicPr>
          <p:nvPr/>
        </p:nvPicPr>
        <p:blipFill rotWithShape="1">
          <a:blip r:embed="rId2">
            <a:extLst>
              <a:ext uri="{28A0092B-C50C-407E-A947-70E740481C1C}">
                <a14:useLocalDpi xmlns:a14="http://schemas.microsoft.com/office/drawing/2010/main" val="0"/>
              </a:ext>
            </a:extLst>
          </a:blip>
          <a:srcRect l="-1199"/>
          <a:stretch/>
        </p:blipFill>
        <p:spPr>
          <a:xfrm>
            <a:off x="7356140" y="241425"/>
            <a:ext cx="529043" cy="531727"/>
          </a:xfrm>
          <a:prstGeom prst="rect">
            <a:avLst/>
          </a:prstGeom>
        </p:spPr>
      </p:pic>
      <p:pic>
        <p:nvPicPr>
          <p:cNvPr id="4" name="Slika 3">
            <a:extLst>
              <a:ext uri="{FF2B5EF4-FFF2-40B4-BE49-F238E27FC236}">
                <a16:creationId xmlns:a16="http://schemas.microsoft.com/office/drawing/2014/main" id="{3429CA31-6DE5-4370-BB34-103A7BBE0DC5}"/>
              </a:ext>
            </a:extLst>
          </p:cNvPr>
          <p:cNvPicPr>
            <a:picLocks noChangeAspect="1"/>
          </p:cNvPicPr>
          <p:nvPr/>
        </p:nvPicPr>
        <p:blipFill>
          <a:blip r:embed="rId3"/>
          <a:stretch>
            <a:fillRect/>
          </a:stretch>
        </p:blipFill>
        <p:spPr>
          <a:xfrm>
            <a:off x="335360" y="2132856"/>
            <a:ext cx="2865368" cy="3939881"/>
          </a:xfrm>
          <a:prstGeom prst="rect">
            <a:avLst/>
          </a:prstGeom>
        </p:spPr>
      </p:pic>
      <p:pic>
        <p:nvPicPr>
          <p:cNvPr id="5" name="Slika 4">
            <a:extLst>
              <a:ext uri="{FF2B5EF4-FFF2-40B4-BE49-F238E27FC236}">
                <a16:creationId xmlns:a16="http://schemas.microsoft.com/office/drawing/2014/main" id="{6326F0FD-DA66-4ACC-96A4-3D32ED047CCB}"/>
              </a:ext>
            </a:extLst>
          </p:cNvPr>
          <p:cNvPicPr>
            <a:picLocks noChangeAspect="1"/>
          </p:cNvPicPr>
          <p:nvPr/>
        </p:nvPicPr>
        <p:blipFill>
          <a:blip r:embed="rId4"/>
          <a:stretch>
            <a:fillRect/>
          </a:stretch>
        </p:blipFill>
        <p:spPr>
          <a:xfrm>
            <a:off x="3809758" y="2393012"/>
            <a:ext cx="7323455" cy="3810330"/>
          </a:xfrm>
          <a:prstGeom prst="rect">
            <a:avLst/>
          </a:prstGeom>
        </p:spPr>
      </p:pic>
      <p:grpSp>
        <p:nvGrpSpPr>
          <p:cNvPr id="6" name="Skupina 5">
            <a:extLst>
              <a:ext uri="{FF2B5EF4-FFF2-40B4-BE49-F238E27FC236}">
                <a16:creationId xmlns:a16="http://schemas.microsoft.com/office/drawing/2014/main" id="{6F64F5A9-8B84-427E-A82A-D88253FCC037}"/>
              </a:ext>
            </a:extLst>
          </p:cNvPr>
          <p:cNvGrpSpPr/>
          <p:nvPr/>
        </p:nvGrpSpPr>
        <p:grpSpPr>
          <a:xfrm>
            <a:off x="216991" y="807609"/>
            <a:ext cx="11582958" cy="1043886"/>
            <a:chOff x="216991" y="807609"/>
            <a:chExt cx="11582958" cy="1043886"/>
          </a:xfrm>
        </p:grpSpPr>
        <p:sp>
          <p:nvSpPr>
            <p:cNvPr id="15" name="PoljeZBesedilom 14">
              <a:extLst>
                <a:ext uri="{FF2B5EF4-FFF2-40B4-BE49-F238E27FC236}">
                  <a16:creationId xmlns:a16="http://schemas.microsoft.com/office/drawing/2014/main" id="{EFF8D60F-F40E-4938-A44F-EB2F17EA3A36}"/>
                </a:ext>
              </a:extLst>
            </p:cNvPr>
            <p:cNvSpPr txBox="1"/>
            <p:nvPr/>
          </p:nvSpPr>
          <p:spPr>
            <a:xfrm>
              <a:off x="216991" y="928165"/>
              <a:ext cx="11582958" cy="923330"/>
            </a:xfrm>
            <a:prstGeom prst="rect">
              <a:avLst/>
            </a:prstGeom>
            <a:noFill/>
          </p:spPr>
          <p:txBody>
            <a:bodyPr wrap="square" rtlCol="0">
              <a:spAutoFit/>
            </a:bodyPr>
            <a:lstStyle/>
            <a:p>
              <a:r>
                <a:rPr lang="sl-SI" dirty="0"/>
                <a:t>Po zagonu </a:t>
              </a:r>
              <a:r>
                <a:rPr lang="sl-SI" dirty="0" err="1"/>
                <a:t>CiciCAD</a:t>
              </a:r>
              <a:r>
                <a:rPr lang="sl-SI" dirty="0"/>
                <a:t>-a lahko odpremo obstoječo risbo in nadaljujemo z risanjem. Kliknemo na gumb            .</a:t>
              </a:r>
            </a:p>
            <a:p>
              <a:r>
                <a:rPr lang="sl-SI" dirty="0"/>
                <a:t>   Odpre se mapa </a:t>
              </a:r>
              <a:r>
                <a:rPr lang="sl-SI" b="1" i="1" dirty="0"/>
                <a:t>Risbe</a:t>
              </a:r>
              <a:r>
                <a:rPr lang="sl-SI" dirty="0"/>
                <a:t>, poiščemo naslov naše datoteke (</a:t>
              </a:r>
              <a:r>
                <a:rPr lang="sl-SI" b="1" dirty="0"/>
                <a:t>moja 1- risba</a:t>
              </a:r>
              <a:r>
                <a:rPr lang="sl-SI" dirty="0"/>
                <a:t>), jo izberemo (kliknemo na njo) in potem še gumb </a:t>
              </a:r>
              <a:r>
                <a:rPr lang="sl-SI" b="1" i="1" dirty="0"/>
                <a:t>Odpri</a:t>
              </a:r>
              <a:r>
                <a:rPr lang="sl-SI" dirty="0"/>
                <a:t>.</a:t>
              </a:r>
              <a:endParaRPr lang="sl-SI" b="1" i="1" dirty="0"/>
            </a:p>
          </p:txBody>
        </p:sp>
        <p:pic>
          <p:nvPicPr>
            <p:cNvPr id="21" name="Slika 20">
              <a:extLst>
                <a:ext uri="{FF2B5EF4-FFF2-40B4-BE49-F238E27FC236}">
                  <a16:creationId xmlns:a16="http://schemas.microsoft.com/office/drawing/2014/main" id="{F495F8A4-B8BA-4881-AECA-883BE1849E8F}"/>
                </a:ext>
              </a:extLst>
            </p:cNvPr>
            <p:cNvPicPr>
              <a:picLocks noChangeAspect="1"/>
            </p:cNvPicPr>
            <p:nvPr/>
          </p:nvPicPr>
          <p:blipFill rotWithShape="1">
            <a:blip r:embed="rId2">
              <a:extLst>
                <a:ext uri="{28A0092B-C50C-407E-A947-70E740481C1C}">
                  <a14:useLocalDpi xmlns:a14="http://schemas.microsoft.com/office/drawing/2010/main" val="0"/>
                </a:ext>
              </a:extLst>
            </a:blip>
            <a:srcRect l="-1199"/>
            <a:stretch/>
          </p:blipFill>
          <p:spPr>
            <a:xfrm>
              <a:off x="9554864" y="807609"/>
              <a:ext cx="432048" cy="434240"/>
            </a:xfrm>
            <a:prstGeom prst="rect">
              <a:avLst/>
            </a:prstGeom>
          </p:spPr>
        </p:pic>
      </p:grpSp>
      <p:sp>
        <p:nvSpPr>
          <p:cNvPr id="17" name="Oblaček govora: pravokotnik z zaobljenimi vogali 16">
            <a:extLst>
              <a:ext uri="{FF2B5EF4-FFF2-40B4-BE49-F238E27FC236}">
                <a16:creationId xmlns:a16="http://schemas.microsoft.com/office/drawing/2014/main" id="{4EC64347-C3EF-4AC1-B278-7CE4D12A3DF7}"/>
              </a:ext>
            </a:extLst>
          </p:cNvPr>
          <p:cNvSpPr/>
          <p:nvPr/>
        </p:nvSpPr>
        <p:spPr>
          <a:xfrm>
            <a:off x="1271464" y="3248980"/>
            <a:ext cx="1642680" cy="1260140"/>
          </a:xfrm>
          <a:prstGeom prst="wedgeRoundRectCallout">
            <a:avLst>
              <a:gd name="adj1" fmla="val -93003"/>
              <a:gd name="adj2" fmla="val -46242"/>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Odpri obstoječo risbo</a:t>
            </a:r>
            <a:endParaRPr lang="sl-SI" sz="1400" b="1" dirty="0">
              <a:solidFill>
                <a:schemeClr val="tx1"/>
              </a:solidFill>
            </a:endParaRPr>
          </a:p>
        </p:txBody>
      </p:sp>
      <p:sp>
        <p:nvSpPr>
          <p:cNvPr id="22" name="Oblaček govora: pravokotnik z zaobljenimi vogali 21">
            <a:extLst>
              <a:ext uri="{FF2B5EF4-FFF2-40B4-BE49-F238E27FC236}">
                <a16:creationId xmlns:a16="http://schemas.microsoft.com/office/drawing/2014/main" id="{6E72BDCE-7840-4973-B86A-FB3CC7DD538C}"/>
              </a:ext>
            </a:extLst>
          </p:cNvPr>
          <p:cNvSpPr/>
          <p:nvPr/>
        </p:nvSpPr>
        <p:spPr>
          <a:xfrm>
            <a:off x="3799354" y="5442667"/>
            <a:ext cx="1642680" cy="752547"/>
          </a:xfrm>
          <a:prstGeom prst="wedgeRoundRectCallout">
            <a:avLst>
              <a:gd name="adj1" fmla="val 61423"/>
              <a:gd name="adj2" fmla="val -79557"/>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Ime datoteke, ki jo želimo odpreti</a:t>
            </a:r>
            <a:endParaRPr lang="sl-SI" sz="1400" b="1" dirty="0">
              <a:solidFill>
                <a:schemeClr val="tx1"/>
              </a:solidFill>
            </a:endParaRPr>
          </a:p>
        </p:txBody>
      </p:sp>
      <p:sp>
        <p:nvSpPr>
          <p:cNvPr id="23" name="Oblaček govora: pravokotnik z zaobljenimi vogali 22">
            <a:extLst>
              <a:ext uri="{FF2B5EF4-FFF2-40B4-BE49-F238E27FC236}">
                <a16:creationId xmlns:a16="http://schemas.microsoft.com/office/drawing/2014/main" id="{7AA3BA51-40D1-44D2-8056-613BD64C57AD}"/>
              </a:ext>
            </a:extLst>
          </p:cNvPr>
          <p:cNvSpPr/>
          <p:nvPr/>
        </p:nvSpPr>
        <p:spPr>
          <a:xfrm>
            <a:off x="9608073" y="5066393"/>
            <a:ext cx="1642680" cy="752547"/>
          </a:xfrm>
          <a:prstGeom prst="wedgeRoundRectCallout">
            <a:avLst>
              <a:gd name="adj1" fmla="val -77441"/>
              <a:gd name="adj2" fmla="val 31498"/>
              <a:gd name="adj3" fmla="val 16667"/>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400" dirty="0">
                <a:solidFill>
                  <a:schemeClr val="tx1"/>
                </a:solidFill>
              </a:rPr>
              <a:t>Zaključimo  odpiranje</a:t>
            </a:r>
            <a:endParaRPr lang="sl-SI" sz="1400" b="1" dirty="0">
              <a:solidFill>
                <a:schemeClr val="tx1"/>
              </a:solidFill>
            </a:endParaRPr>
          </a:p>
        </p:txBody>
      </p:sp>
    </p:spTree>
    <p:extLst>
      <p:ext uri="{BB962C8B-B14F-4D97-AF65-F5344CB8AC3E}">
        <p14:creationId xmlns:p14="http://schemas.microsoft.com/office/powerpoint/2010/main" val="3630696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5061631-1A36-4CAF-9AD8-383CB971BCB6}"/>
              </a:ext>
            </a:extLst>
          </p:cNvPr>
          <p:cNvSpPr>
            <a:spLocks noGrp="1"/>
          </p:cNvSpPr>
          <p:nvPr>
            <p:ph type="title"/>
          </p:nvPr>
        </p:nvSpPr>
        <p:spPr>
          <a:xfrm>
            <a:off x="767408" y="152636"/>
            <a:ext cx="10515600" cy="615603"/>
          </a:xfrm>
        </p:spPr>
        <p:txBody>
          <a:bodyPr>
            <a:normAutofit fontScale="90000"/>
          </a:bodyPr>
          <a:lstStyle/>
          <a:p>
            <a:r>
              <a:rPr lang="sl-SI" dirty="0"/>
              <a:t>NALOGA</a:t>
            </a:r>
          </a:p>
        </p:txBody>
      </p:sp>
      <p:sp>
        <p:nvSpPr>
          <p:cNvPr id="3" name="Označba mesta vsebine 2">
            <a:extLst>
              <a:ext uri="{FF2B5EF4-FFF2-40B4-BE49-F238E27FC236}">
                <a16:creationId xmlns:a16="http://schemas.microsoft.com/office/drawing/2014/main" id="{8C4B78E3-29A8-43E6-86F2-3FE9F9EEA18B}"/>
              </a:ext>
            </a:extLst>
          </p:cNvPr>
          <p:cNvSpPr>
            <a:spLocks noGrp="1"/>
          </p:cNvSpPr>
          <p:nvPr>
            <p:ph idx="1"/>
          </p:nvPr>
        </p:nvSpPr>
        <p:spPr>
          <a:xfrm>
            <a:off x="659396" y="908720"/>
            <a:ext cx="10515600" cy="4351338"/>
          </a:xfrm>
        </p:spPr>
        <p:txBody>
          <a:bodyPr>
            <a:normAutofit fontScale="92500"/>
          </a:bodyPr>
          <a:lstStyle/>
          <a:p>
            <a:r>
              <a:rPr lang="sl-SI" dirty="0"/>
              <a:t>Preizkusi nekaj orodij za risanje. Nariši na primer obliko pisemske ovojnice.</a:t>
            </a:r>
          </a:p>
          <a:p>
            <a:r>
              <a:rPr lang="sl-SI" dirty="0"/>
              <a:t>Risbo shrani.</a:t>
            </a:r>
          </a:p>
          <a:p>
            <a:r>
              <a:rPr lang="sl-SI" dirty="0"/>
              <a:t>Zapri </a:t>
            </a:r>
            <a:r>
              <a:rPr lang="sl-SI" dirty="0" err="1"/>
              <a:t>CiciCAD</a:t>
            </a:r>
            <a:r>
              <a:rPr lang="sl-SI" dirty="0"/>
              <a:t>.</a:t>
            </a:r>
          </a:p>
          <a:p>
            <a:r>
              <a:rPr lang="sl-SI" dirty="0" err="1"/>
              <a:t>CiciCAD</a:t>
            </a:r>
            <a:r>
              <a:rPr lang="sl-SI" dirty="0"/>
              <a:t> ponovno odpri.</a:t>
            </a:r>
          </a:p>
          <a:p>
            <a:r>
              <a:rPr lang="sl-SI" dirty="0"/>
              <a:t>Odpri shranjeno risbo in nadaljuj s poljubnim risanjem.</a:t>
            </a:r>
          </a:p>
          <a:p>
            <a:endParaRPr lang="sl-SI" dirty="0"/>
          </a:p>
          <a:p>
            <a:pPr marL="0" indent="0">
              <a:buNone/>
            </a:pPr>
            <a:r>
              <a:rPr lang="sl-SI" dirty="0"/>
              <a:t>Če ti prva risba ne bo popolnoma uspela, ni nič hudega. V naslednjih urah bomo skupaj spoznavali postopke risanja s </a:t>
            </a:r>
            <a:r>
              <a:rPr lang="sl-SI" dirty="0" err="1"/>
              <a:t>CiciCAD</a:t>
            </a:r>
            <a:r>
              <a:rPr lang="sl-SI" dirty="0"/>
              <a:t>-om.</a:t>
            </a:r>
          </a:p>
          <a:p>
            <a:pPr marL="0" indent="0">
              <a:buNone/>
            </a:pPr>
            <a:r>
              <a:rPr lang="sl-SI" dirty="0"/>
              <a:t>Veliko zabave pri delu!</a:t>
            </a:r>
          </a:p>
          <a:p>
            <a:pPr marL="0" indent="0">
              <a:buNone/>
            </a:pPr>
            <a:endParaRPr lang="sl-SI" dirty="0"/>
          </a:p>
        </p:txBody>
      </p:sp>
    </p:spTree>
    <p:extLst>
      <p:ext uri="{BB962C8B-B14F-4D97-AF65-F5344CB8AC3E}">
        <p14:creationId xmlns:p14="http://schemas.microsoft.com/office/powerpoint/2010/main" val="2833781664"/>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687</Words>
  <Application>Microsoft Office PowerPoint</Application>
  <PresentationFormat>Širokozaslonsko</PresentationFormat>
  <Paragraphs>87</Paragraphs>
  <Slides>9</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9</vt:i4>
      </vt:variant>
    </vt:vector>
  </HeadingPairs>
  <TitlesOfParts>
    <vt:vector size="13" baseType="lpstr">
      <vt:lpstr>Arial</vt:lpstr>
      <vt:lpstr>Calibri</vt:lpstr>
      <vt:lpstr>Calibri Light</vt:lpstr>
      <vt:lpstr>Officeova tema</vt:lpstr>
      <vt:lpstr>CiciCAD - OSNOVE</vt:lpstr>
      <vt:lpstr>ZAGON PROGRAMA</vt:lpstr>
      <vt:lpstr>OKNO PROGRAMA</vt:lpstr>
      <vt:lpstr>ORODJARNA ZA NASTAVITVE</vt:lpstr>
      <vt:lpstr>ORODJARNA ZA RISANJE IN UREJANJE ČRT in ORODJARNA ZA IZBIRO TOČK</vt:lpstr>
      <vt:lpstr>SHRANJEVANJE</vt:lpstr>
      <vt:lpstr>SHRANJEVANJE</vt:lpstr>
      <vt:lpstr>ODPIRANJE OBSTOJEČE RISBE</vt:lpstr>
      <vt:lpstr>NALOGA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CiciCAD - OSNOVE</dc:title>
  <dc:creator>Martin Knuplež</dc:creator>
  <cp:lastModifiedBy>Martin Knuplež</cp:lastModifiedBy>
  <cp:revision>28</cp:revision>
  <dcterms:created xsi:type="dcterms:W3CDTF">2020-04-21T07:53:51Z</dcterms:created>
  <dcterms:modified xsi:type="dcterms:W3CDTF">2020-04-22T19:31:42Z</dcterms:modified>
</cp:coreProperties>
</file>