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7" r:id="rId3"/>
    <p:sldId id="258" r:id="rId4"/>
    <p:sldId id="262" r:id="rId5"/>
    <p:sldId id="259" r:id="rId6"/>
    <p:sldId id="260" r:id="rId7"/>
    <p:sldId id="263" r:id="rId8"/>
    <p:sldId id="264" r:id="rId9"/>
    <p:sldId id="265" r:id="rId10"/>
    <p:sldId id="280" r:id="rId11"/>
    <p:sldId id="266" r:id="rId12"/>
    <p:sldId id="282" r:id="rId13"/>
    <p:sldId id="283" r:id="rId14"/>
    <p:sldId id="284" r:id="rId15"/>
    <p:sldId id="285" r:id="rId16"/>
    <p:sldId id="281" r:id="rId17"/>
    <p:sldId id="286" r:id="rId18"/>
    <p:sldId id="287" r:id="rId19"/>
    <p:sldId id="267" r:id="rId20"/>
    <p:sldId id="268" r:id="rId21"/>
    <p:sldId id="269" r:id="rId22"/>
    <p:sldId id="272" r:id="rId23"/>
    <p:sldId id="273" r:id="rId24"/>
    <p:sldId id="274" r:id="rId25"/>
    <p:sldId id="276" r:id="rId26"/>
    <p:sldId id="275" r:id="rId27"/>
    <p:sldId id="270" r:id="rId28"/>
    <p:sldId id="271" r:id="rId29"/>
    <p:sldId id="277" r:id="rId30"/>
    <p:sldId id="279" r:id="rId31"/>
    <p:sldId id="261" r:id="rId32"/>
    <p:sldId id="278" r:id="rId33"/>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3F6A3F19-9585-429D-B778-F5DD02F1A2AC}">
          <p14:sldIdLst>
            <p14:sldId id="256"/>
            <p14:sldId id="257"/>
            <p14:sldId id="258"/>
            <p14:sldId id="262"/>
            <p14:sldId id="259"/>
            <p14:sldId id="260"/>
            <p14:sldId id="263"/>
            <p14:sldId id="264"/>
            <p14:sldId id="265"/>
            <p14:sldId id="280"/>
            <p14:sldId id="266"/>
            <p14:sldId id="282"/>
            <p14:sldId id="283"/>
            <p14:sldId id="284"/>
            <p14:sldId id="285"/>
            <p14:sldId id="281"/>
            <p14:sldId id="286"/>
            <p14:sldId id="287"/>
            <p14:sldId id="267"/>
            <p14:sldId id="268"/>
            <p14:sldId id="269"/>
            <p14:sldId id="272"/>
          </p14:sldIdLst>
        </p14:section>
        <p14:section name="Razdelek brez naslova" id="{C3B3EFCD-42A2-449B-A81B-8BF326B6CBF0}">
          <p14:sldIdLst>
            <p14:sldId id="273"/>
            <p14:sldId id="274"/>
            <p14:sldId id="276"/>
            <p14:sldId id="275"/>
            <p14:sldId id="270"/>
            <p14:sldId id="271"/>
            <p14:sldId id="277"/>
            <p14:sldId id="279"/>
            <p14:sldId id="261"/>
            <p14:sldId id="27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CF18B5-55B1-4C7F-9315-94FB2889092D}" type="datetimeFigureOut">
              <a:rPr lang="sl-SI" smtClean="0"/>
              <a:pPr/>
              <a:t>7.11.2012</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DEF2A3-0F7A-4B02-8BA0-ED1B93E807E9}" type="slidenum">
              <a:rPr lang="sl-SI" smtClean="0"/>
              <a:pPr/>
              <a:t>‹#›</a:t>
            </a:fld>
            <a:endParaRPr lang="sl-SI"/>
          </a:p>
        </p:txBody>
      </p:sp>
    </p:spTree>
    <p:extLst>
      <p:ext uri="{BB962C8B-B14F-4D97-AF65-F5344CB8AC3E}">
        <p14:creationId xmlns:p14="http://schemas.microsoft.com/office/powerpoint/2010/main" val="313310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Olesenelost omogoča drevesu</a:t>
            </a:r>
            <a:r>
              <a:rPr lang="sl-SI" baseline="0" dirty="0" smtClean="0"/>
              <a:t> preživetje zime</a:t>
            </a:r>
          </a:p>
          <a:p>
            <a:r>
              <a:rPr lang="sl-SI" baseline="0" dirty="0" smtClean="0"/>
              <a:t>Prikaži letnice na modelu</a:t>
            </a:r>
            <a:endParaRPr lang="sl-SI" dirty="0"/>
          </a:p>
        </p:txBody>
      </p:sp>
      <p:sp>
        <p:nvSpPr>
          <p:cNvPr id="4" name="Ograda številke diapozitiva 3"/>
          <p:cNvSpPr>
            <a:spLocks noGrp="1"/>
          </p:cNvSpPr>
          <p:nvPr>
            <p:ph type="sldNum" sz="quarter" idx="10"/>
          </p:nvPr>
        </p:nvSpPr>
        <p:spPr/>
        <p:txBody>
          <a:bodyPr/>
          <a:lstStyle/>
          <a:p>
            <a:fld id="{B8DEF2A3-0F7A-4B02-8BA0-ED1B93E807E9}" type="slidenum">
              <a:rPr lang="sl-SI" smtClean="0"/>
              <a:pPr/>
              <a:t>3</a:t>
            </a:fld>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Izraze</a:t>
            </a:r>
            <a:r>
              <a:rPr lang="sl-SI" baseline="0" dirty="0" smtClean="0"/>
              <a:t> napisane z VELIKIMI ČRKAMI mora poznati.</a:t>
            </a:r>
            <a:endParaRPr lang="sl-SI" dirty="0"/>
          </a:p>
        </p:txBody>
      </p:sp>
      <p:sp>
        <p:nvSpPr>
          <p:cNvPr id="4" name="Ograda številke diapozitiva 3"/>
          <p:cNvSpPr>
            <a:spLocks noGrp="1"/>
          </p:cNvSpPr>
          <p:nvPr>
            <p:ph type="sldNum" sz="quarter" idx="10"/>
          </p:nvPr>
        </p:nvSpPr>
        <p:spPr/>
        <p:txBody>
          <a:bodyPr/>
          <a:lstStyle/>
          <a:p>
            <a:fld id="{B8DEF2A3-0F7A-4B02-8BA0-ED1B93E807E9}" type="slidenum">
              <a:rPr lang="sl-SI" smtClean="0"/>
              <a:pPr/>
              <a:t>4</a:t>
            </a:fld>
            <a:endParaRPr 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SEMINAR – PRIDOBI OCENO</a:t>
            </a:r>
          </a:p>
          <a:p>
            <a:r>
              <a:rPr lang="sl-SI" dirty="0" smtClean="0"/>
              <a:t>PPT – </a:t>
            </a:r>
            <a:r>
              <a:rPr lang="sl-SI" dirty="0" err="1" smtClean="0"/>
              <a:t>izgled</a:t>
            </a:r>
            <a:r>
              <a:rPr lang="sl-SI" dirty="0" smtClean="0"/>
              <a:t>: smiselno zaporedje, berljivost, možnost zapisa, VIRI (ocena manj če jih ni)</a:t>
            </a:r>
          </a:p>
          <a:p>
            <a:r>
              <a:rPr lang="sl-SI" dirty="0" smtClean="0"/>
              <a:t>PPT – vsebina: so zajete vse </a:t>
            </a:r>
            <a:r>
              <a:rPr lang="sl-SI" dirty="0" err="1" smtClean="0"/>
              <a:t>vsevsebine</a:t>
            </a:r>
            <a:r>
              <a:rPr lang="sl-SI" dirty="0" smtClean="0"/>
              <a:t> HERBARIJ (ocena manj če ga ni – so izjeme (</a:t>
            </a:r>
            <a:r>
              <a:rPr lang="sl-SI" dirty="0" err="1" smtClean="0"/>
              <a:t>Škorž</a:t>
            </a:r>
            <a:r>
              <a:rPr lang="sl-SI" dirty="0" smtClean="0"/>
              <a:t>…)</a:t>
            </a:r>
          </a:p>
          <a:p>
            <a:r>
              <a:rPr lang="sl-SI" dirty="0" smtClean="0"/>
              <a:t>Nastop:</a:t>
            </a:r>
            <a:r>
              <a:rPr lang="sl-SI" baseline="0" dirty="0" smtClean="0"/>
              <a:t> Zahteva se tekoče branje in vodenje seminarja, brez vmesnih prekinitev in </a:t>
            </a:r>
            <a:r>
              <a:rPr lang="sl-SI" baseline="0" dirty="0" err="1" smtClean="0"/>
              <a:t>čakanbja</a:t>
            </a:r>
            <a:endParaRPr lang="sl-SI" baseline="0" dirty="0" smtClean="0"/>
          </a:p>
          <a:p>
            <a:r>
              <a:rPr lang="sl-SI" baseline="0" dirty="0" smtClean="0"/>
              <a:t>Herbarijski primerek: Poškodbe listov, starost</a:t>
            </a:r>
            <a:endParaRPr lang="sl-SI" dirty="0"/>
          </a:p>
        </p:txBody>
      </p:sp>
      <p:sp>
        <p:nvSpPr>
          <p:cNvPr id="4" name="Ograda številke diapozitiva 3"/>
          <p:cNvSpPr>
            <a:spLocks noGrp="1"/>
          </p:cNvSpPr>
          <p:nvPr>
            <p:ph type="sldNum" sz="quarter" idx="10"/>
          </p:nvPr>
        </p:nvSpPr>
        <p:spPr/>
        <p:txBody>
          <a:bodyPr/>
          <a:lstStyle/>
          <a:p>
            <a:fld id="{B8DEF2A3-0F7A-4B02-8BA0-ED1B93E807E9}" type="slidenum">
              <a:rPr lang="sl-SI" smtClean="0"/>
              <a:pPr/>
              <a:t>5</a:t>
            </a:fld>
            <a:endParaRPr 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Na sliki pokažem kaj je herbarijski primerek in razložim</a:t>
            </a:r>
            <a:r>
              <a:rPr lang="sl-SI" baseline="0" dirty="0" smtClean="0"/>
              <a:t> kaj je PREŠANJE ter kako se primerek pritrdi na herbarijski list.</a:t>
            </a:r>
            <a:endParaRPr lang="sl-SI" dirty="0"/>
          </a:p>
        </p:txBody>
      </p:sp>
      <p:sp>
        <p:nvSpPr>
          <p:cNvPr id="4" name="Ograda številke diapozitiva 3"/>
          <p:cNvSpPr>
            <a:spLocks noGrp="1"/>
          </p:cNvSpPr>
          <p:nvPr>
            <p:ph type="sldNum" sz="quarter" idx="10"/>
          </p:nvPr>
        </p:nvSpPr>
        <p:spPr/>
        <p:txBody>
          <a:bodyPr/>
          <a:lstStyle/>
          <a:p>
            <a:fld id="{B8DEF2A3-0F7A-4B02-8BA0-ED1B93E807E9}" type="slidenum">
              <a:rPr lang="sl-SI" smtClean="0"/>
              <a:pPr/>
              <a:t>6</a:t>
            </a:fld>
            <a:endParaRPr 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r>
              <a:rPr lang="sl-SI" dirty="0" smtClean="0"/>
              <a:t>DN:</a:t>
            </a:r>
            <a:r>
              <a:rPr lang="sl-SI" baseline="0" dirty="0" smtClean="0"/>
              <a:t> Definicija gozda</a:t>
            </a:r>
            <a:r>
              <a:rPr lang="sl-SI" baseline="0" smtClean="0"/>
              <a:t>, Slovenska (ZOG) in mednarodna (FWO</a:t>
            </a:r>
            <a:endParaRPr lang="sl-SI" dirty="0"/>
          </a:p>
        </p:txBody>
      </p:sp>
      <p:sp>
        <p:nvSpPr>
          <p:cNvPr id="4" name="Ograda številke diapozitiva 3"/>
          <p:cNvSpPr>
            <a:spLocks noGrp="1"/>
          </p:cNvSpPr>
          <p:nvPr>
            <p:ph type="sldNum" sz="quarter" idx="10"/>
          </p:nvPr>
        </p:nvSpPr>
        <p:spPr/>
        <p:txBody>
          <a:bodyPr/>
          <a:lstStyle/>
          <a:p>
            <a:fld id="{B8DEF2A3-0F7A-4B02-8BA0-ED1B93E807E9}" type="slidenum">
              <a:rPr lang="sl-SI" smtClean="0"/>
              <a:pPr/>
              <a:t>7</a:t>
            </a:fld>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Enakokraki trikotnik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540544" y="776288"/>
            <a:ext cx="8062912" cy="1470025"/>
          </a:xfrm>
        </p:spPr>
        <p:txBody>
          <a:bodyPr anchor="b">
            <a:normAutofit/>
          </a:bodyPr>
          <a:lstStyle>
            <a:lvl1pPr algn="r">
              <a:defRPr sz="4400"/>
            </a:lvl1pPr>
          </a:lstStyle>
          <a:p>
            <a:r>
              <a:rPr kumimoji="0" lang="sl-SI" smtClean="0"/>
              <a:t>Kliknite, če želite urediti slog naslova matrice</a:t>
            </a:r>
            <a:endParaRPr kumimoji="0" lang="en-US"/>
          </a:p>
        </p:txBody>
      </p:sp>
      <p:sp>
        <p:nvSpPr>
          <p:cNvPr id="9" name="Podnaslov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28" name="Ograda datuma 27"/>
          <p:cNvSpPr>
            <a:spLocks noGrp="1"/>
          </p:cNvSpPr>
          <p:nvPr>
            <p:ph type="dt" sz="half" idx="10"/>
          </p:nvPr>
        </p:nvSpPr>
        <p:spPr>
          <a:xfrm>
            <a:off x="1371600" y="6012656"/>
            <a:ext cx="5791200" cy="365125"/>
          </a:xfrm>
        </p:spPr>
        <p:txBody>
          <a:bodyPr tIns="0" bIns="0" anchor="t"/>
          <a:lstStyle>
            <a:lvl1pPr algn="r">
              <a:defRPr sz="1000"/>
            </a:lvl1pPr>
          </a:lstStyle>
          <a:p>
            <a:fld id="{B4EBC9D5-27AF-47FE-AB61-611A6A8C18E6}" type="datetimeFigureOut">
              <a:rPr lang="sl-SI" smtClean="0"/>
              <a:pPr/>
              <a:t>7.11.2012</a:t>
            </a:fld>
            <a:endParaRPr lang="sl-SI"/>
          </a:p>
        </p:txBody>
      </p:sp>
      <p:sp>
        <p:nvSpPr>
          <p:cNvPr id="17" name="Ograda noge 16"/>
          <p:cNvSpPr>
            <a:spLocks noGrp="1"/>
          </p:cNvSpPr>
          <p:nvPr>
            <p:ph type="ftr" sz="quarter" idx="11"/>
          </p:nvPr>
        </p:nvSpPr>
        <p:spPr>
          <a:xfrm>
            <a:off x="1371600" y="5650704"/>
            <a:ext cx="5791200" cy="365125"/>
          </a:xfrm>
        </p:spPr>
        <p:txBody>
          <a:bodyPr tIns="0" bIns="0" anchor="b"/>
          <a:lstStyle>
            <a:lvl1pPr algn="r">
              <a:defRPr sz="1100"/>
            </a:lvl1pPr>
          </a:lstStyle>
          <a:p>
            <a:endParaRPr lang="sl-SI"/>
          </a:p>
        </p:txBody>
      </p:sp>
      <p:sp>
        <p:nvSpPr>
          <p:cNvPr id="29" name="Ograda številke diapoz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C622A32-C7CF-4917-9B00-16171C257E1B}"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4EBC9D5-27AF-47FE-AB61-611A6A8C18E6}" type="datetimeFigureOut">
              <a:rPr lang="sl-SI" smtClean="0"/>
              <a:pPr/>
              <a:t>7.11.2012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622A32-C7CF-4917-9B00-16171C257E1B}"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81800" y="381000"/>
            <a:ext cx="1905000" cy="5486400"/>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381000"/>
            <a:ext cx="6248400" cy="5486400"/>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B4EBC9D5-27AF-47FE-AB61-611A6A8C18E6}" type="datetimeFigureOut">
              <a:rPr lang="sl-SI" smtClean="0"/>
              <a:pPr/>
              <a:t>7.11.2012</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9C622A32-C7CF-4917-9B00-16171C257E1B}"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67494"/>
            <a:ext cx="8229600" cy="1399032"/>
          </a:xfrm>
        </p:spPr>
        <p:txBody>
          <a:bodyPr/>
          <a:lstStyle/>
          <a:p>
            <a:r>
              <a:rPr kumimoji="0" lang="sl-SI" smtClean="0"/>
              <a:t>Kliknite, če želite urediti slog naslova matrice</a:t>
            </a:r>
            <a:endParaRPr kumimoji="0" lang="en-US"/>
          </a:p>
        </p:txBody>
      </p:sp>
      <p:sp>
        <p:nvSpPr>
          <p:cNvPr id="3" name="Ograda vsebine 2"/>
          <p:cNvSpPr>
            <a:spLocks noGrp="1"/>
          </p:cNvSpPr>
          <p:nvPr>
            <p:ph idx="1"/>
          </p:nvPr>
        </p:nvSpPr>
        <p:spPr>
          <a:xfrm>
            <a:off x="457200" y="1882808"/>
            <a:ext cx="8229600" cy="4572000"/>
          </a:xfrm>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a:xfrm>
            <a:off x="4791456" y="6480048"/>
            <a:ext cx="2133600" cy="301752"/>
          </a:xfrm>
        </p:spPr>
        <p:txBody>
          <a:bodyPr/>
          <a:lstStyle/>
          <a:p>
            <a:fld id="{B4EBC9D5-27AF-47FE-AB61-611A6A8C18E6}" type="datetimeFigureOut">
              <a:rPr lang="sl-SI" smtClean="0"/>
              <a:pPr/>
              <a:t>7.11.2012</a:t>
            </a:fld>
            <a:endParaRPr lang="sl-SI"/>
          </a:p>
        </p:txBody>
      </p:sp>
      <p:sp>
        <p:nvSpPr>
          <p:cNvPr id="5" name="Ograda noge 4"/>
          <p:cNvSpPr>
            <a:spLocks noGrp="1"/>
          </p:cNvSpPr>
          <p:nvPr>
            <p:ph type="ftr" sz="quarter" idx="11"/>
          </p:nvPr>
        </p:nvSpPr>
        <p:spPr>
          <a:xfrm>
            <a:off x="457200" y="6480969"/>
            <a:ext cx="4260056" cy="300831"/>
          </a:xfrm>
        </p:spPr>
        <p:txBody>
          <a:bodyPr/>
          <a:lstStyle/>
          <a:p>
            <a:endParaRPr lang="sl-SI"/>
          </a:p>
        </p:txBody>
      </p:sp>
      <p:sp>
        <p:nvSpPr>
          <p:cNvPr id="6" name="Ograda številke diapozitiva 5"/>
          <p:cNvSpPr>
            <a:spLocks noGrp="1"/>
          </p:cNvSpPr>
          <p:nvPr>
            <p:ph type="sldNum" sz="quarter" idx="12"/>
          </p:nvPr>
        </p:nvSpPr>
        <p:spPr/>
        <p:txBody>
          <a:bodyPr/>
          <a:lstStyle/>
          <a:p>
            <a:fld id="{9C622A32-C7CF-4917-9B00-16171C257E1B}"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1"/>
      </p:bgRef>
    </p:bg>
    <p:spTree>
      <p:nvGrpSpPr>
        <p:cNvPr id="1" name=""/>
        <p:cNvGrpSpPr/>
        <p:nvPr/>
      </p:nvGrpSpPr>
      <p:grpSpPr>
        <a:xfrm>
          <a:off x="0" y="0"/>
          <a:ext cx="0" cy="0"/>
          <a:chOff x="0" y="0"/>
          <a:chExt cx="0" cy="0"/>
        </a:xfrm>
      </p:grpSpPr>
      <p:sp>
        <p:nvSpPr>
          <p:cNvPr id="9" name="Pravokotni trikotnik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Enakokraki trikotnik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Ograda datuma 3"/>
          <p:cNvSpPr>
            <a:spLocks noGrp="1"/>
          </p:cNvSpPr>
          <p:nvPr>
            <p:ph type="dt" sz="half" idx="10"/>
          </p:nvPr>
        </p:nvSpPr>
        <p:spPr>
          <a:xfrm>
            <a:off x="6955632" y="6477000"/>
            <a:ext cx="2133600" cy="304800"/>
          </a:xfrm>
        </p:spPr>
        <p:txBody>
          <a:bodyPr/>
          <a:lstStyle/>
          <a:p>
            <a:fld id="{B4EBC9D5-27AF-47FE-AB61-611A6A8C18E6}" type="datetimeFigureOut">
              <a:rPr lang="sl-SI" smtClean="0"/>
              <a:pPr/>
              <a:t>7.11.2012</a:t>
            </a:fld>
            <a:endParaRPr lang="sl-SI"/>
          </a:p>
        </p:txBody>
      </p:sp>
      <p:sp>
        <p:nvSpPr>
          <p:cNvPr id="5" name="Ograda noge 4"/>
          <p:cNvSpPr>
            <a:spLocks noGrp="1"/>
          </p:cNvSpPr>
          <p:nvPr>
            <p:ph type="ftr" sz="quarter" idx="11"/>
          </p:nvPr>
        </p:nvSpPr>
        <p:spPr>
          <a:xfrm>
            <a:off x="2619376" y="6480969"/>
            <a:ext cx="4260056" cy="300831"/>
          </a:xfrm>
        </p:spPr>
        <p:txBody>
          <a:bodyPr/>
          <a:lstStyle/>
          <a:p>
            <a:endParaRPr lang="sl-SI"/>
          </a:p>
        </p:txBody>
      </p:sp>
      <p:sp>
        <p:nvSpPr>
          <p:cNvPr id="6" name="Ograda številke diapozitiva 5"/>
          <p:cNvSpPr>
            <a:spLocks noGrp="1"/>
          </p:cNvSpPr>
          <p:nvPr>
            <p:ph type="sldNum" sz="quarter" idx="12"/>
          </p:nvPr>
        </p:nvSpPr>
        <p:spPr>
          <a:xfrm>
            <a:off x="8451056" y="809624"/>
            <a:ext cx="502920" cy="300831"/>
          </a:xfrm>
        </p:spPr>
        <p:txBody>
          <a:bodyPr/>
          <a:lstStyle/>
          <a:p>
            <a:fld id="{9C622A32-C7CF-4917-9B00-16171C257E1B}" type="slidenum">
              <a:rPr lang="sl-SI" smtClean="0"/>
              <a:pPr/>
              <a:t>‹#›</a:t>
            </a:fld>
            <a:endParaRPr lang="sl-SI"/>
          </a:p>
        </p:txBody>
      </p:sp>
      <p:cxnSp>
        <p:nvCxnSpPr>
          <p:cNvPr id="11" name="Raven konek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Raven konek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Naslov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marL="0" algn="l">
              <a:defRPr/>
            </a:lvl1p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a:xfrm>
            <a:off x="4791456" y="6480969"/>
            <a:ext cx="2133600" cy="301752"/>
          </a:xfrm>
        </p:spPr>
        <p:txBody>
          <a:bodyPr/>
          <a:lstStyle/>
          <a:p>
            <a:fld id="{B4EBC9D5-27AF-47FE-AB61-611A6A8C18E6}" type="datetimeFigureOut">
              <a:rPr lang="sl-SI" smtClean="0"/>
              <a:pPr/>
              <a:t>7.11.2012</a:t>
            </a:fld>
            <a:endParaRPr lang="sl-SI"/>
          </a:p>
        </p:txBody>
      </p:sp>
      <p:sp>
        <p:nvSpPr>
          <p:cNvPr id="6" name="Ograda noge 5"/>
          <p:cNvSpPr>
            <a:spLocks noGrp="1"/>
          </p:cNvSpPr>
          <p:nvPr>
            <p:ph type="ftr" sz="quarter" idx="11"/>
          </p:nvPr>
        </p:nvSpPr>
        <p:spPr>
          <a:xfrm>
            <a:off x="457200" y="6480969"/>
            <a:ext cx="4260056" cy="301752"/>
          </a:xfrm>
        </p:spPr>
        <p:txBody>
          <a:bodyPr/>
          <a:lstStyle/>
          <a:p>
            <a:endParaRPr lang="sl-SI"/>
          </a:p>
        </p:txBody>
      </p:sp>
      <p:sp>
        <p:nvSpPr>
          <p:cNvPr id="7" name="Ograda številke diapozitiva 6"/>
          <p:cNvSpPr>
            <a:spLocks noGrp="1"/>
          </p:cNvSpPr>
          <p:nvPr>
            <p:ph type="sldNum" sz="quarter" idx="12"/>
          </p:nvPr>
        </p:nvSpPr>
        <p:spPr>
          <a:xfrm>
            <a:off x="7589520" y="6480969"/>
            <a:ext cx="502920" cy="301752"/>
          </a:xfrm>
        </p:spPr>
        <p:txBody>
          <a:bodyPr/>
          <a:lstStyle/>
          <a:p>
            <a:fld id="{9C622A32-C7CF-4917-9B00-16171C257E1B}"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a:xfrm>
            <a:off x="4791456" y="6480969"/>
            <a:ext cx="2130552" cy="301752"/>
          </a:xfrm>
        </p:spPr>
        <p:txBody>
          <a:bodyPr/>
          <a:lstStyle/>
          <a:p>
            <a:fld id="{B4EBC9D5-27AF-47FE-AB61-611A6A8C18E6}" type="datetimeFigureOut">
              <a:rPr lang="sl-SI" smtClean="0"/>
              <a:pPr/>
              <a:t>7.11.2012</a:t>
            </a:fld>
            <a:endParaRPr lang="sl-SI"/>
          </a:p>
        </p:txBody>
      </p:sp>
      <p:sp>
        <p:nvSpPr>
          <p:cNvPr id="8" name="Ograda noge 7"/>
          <p:cNvSpPr>
            <a:spLocks noGrp="1"/>
          </p:cNvSpPr>
          <p:nvPr>
            <p:ph type="ftr" sz="quarter" idx="11"/>
          </p:nvPr>
        </p:nvSpPr>
        <p:spPr>
          <a:xfrm>
            <a:off x="457200" y="6480969"/>
            <a:ext cx="4261104" cy="301752"/>
          </a:xfrm>
        </p:spPr>
        <p:txBody>
          <a:bodyPr/>
          <a:lstStyle/>
          <a:p>
            <a:endParaRPr lang="sl-SI"/>
          </a:p>
        </p:txBody>
      </p:sp>
      <p:sp>
        <p:nvSpPr>
          <p:cNvPr id="9" name="Ograda številke diapozitiva 8"/>
          <p:cNvSpPr>
            <a:spLocks noGrp="1"/>
          </p:cNvSpPr>
          <p:nvPr>
            <p:ph type="sldNum" sz="quarter" idx="12"/>
          </p:nvPr>
        </p:nvSpPr>
        <p:spPr>
          <a:xfrm>
            <a:off x="7589520" y="6483096"/>
            <a:ext cx="502920" cy="301752"/>
          </a:xfrm>
        </p:spPr>
        <p:txBody>
          <a:bodyPr/>
          <a:lstStyle>
            <a:lvl1pPr algn="ctr">
              <a:defRPr/>
            </a:lvl1pPr>
          </a:lstStyle>
          <a:p>
            <a:fld id="{9C622A32-C7CF-4917-9B00-16171C257E1B}"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b="0"/>
            </a:lvl1pPr>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fld id="{B4EBC9D5-27AF-47FE-AB61-611A6A8C18E6}" type="datetimeFigureOut">
              <a:rPr lang="sl-SI" smtClean="0"/>
              <a:pPr/>
              <a:t>7.11.2012</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9C622A32-C7CF-4917-9B00-16171C257E1B}"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4791456" y="6480969"/>
            <a:ext cx="2133600" cy="301752"/>
          </a:xfrm>
        </p:spPr>
        <p:txBody>
          <a:bodyPr/>
          <a:lstStyle/>
          <a:p>
            <a:fld id="{B4EBC9D5-27AF-47FE-AB61-611A6A8C18E6}" type="datetimeFigureOut">
              <a:rPr lang="sl-SI" smtClean="0"/>
              <a:pPr/>
              <a:t>7.11.2012</a:t>
            </a:fld>
            <a:endParaRPr lang="sl-SI"/>
          </a:p>
        </p:txBody>
      </p:sp>
      <p:sp>
        <p:nvSpPr>
          <p:cNvPr id="3" name="Ograda noge 2"/>
          <p:cNvSpPr>
            <a:spLocks noGrp="1"/>
          </p:cNvSpPr>
          <p:nvPr>
            <p:ph type="ftr" sz="quarter" idx="11"/>
          </p:nvPr>
        </p:nvSpPr>
        <p:spPr>
          <a:xfrm>
            <a:off x="457200" y="6481890"/>
            <a:ext cx="4260056" cy="300831"/>
          </a:xfrm>
        </p:spPr>
        <p:txBody>
          <a:bodyPr/>
          <a:lstStyle/>
          <a:p>
            <a:endParaRPr lang="sl-SI"/>
          </a:p>
        </p:txBody>
      </p:sp>
      <p:sp>
        <p:nvSpPr>
          <p:cNvPr id="4" name="Ograda številke diapozitiva 3"/>
          <p:cNvSpPr>
            <a:spLocks noGrp="1"/>
          </p:cNvSpPr>
          <p:nvPr>
            <p:ph type="sldNum" sz="quarter" idx="12"/>
          </p:nvPr>
        </p:nvSpPr>
        <p:spPr>
          <a:xfrm>
            <a:off x="7589520" y="6480969"/>
            <a:ext cx="502920" cy="301752"/>
          </a:xfrm>
        </p:spPr>
        <p:txBody>
          <a:bodyPr/>
          <a:lstStyle/>
          <a:p>
            <a:fld id="{9C622A32-C7CF-4917-9B00-16171C257E1B}"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Naslov in vsebin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a:xfrm>
            <a:off x="6278976" y="6556248"/>
            <a:ext cx="2133600" cy="301752"/>
          </a:xfrm>
        </p:spPr>
        <p:txBody>
          <a:bodyPr/>
          <a:lstStyle>
            <a:lvl1pPr>
              <a:defRPr sz="900"/>
            </a:lvl1pPr>
          </a:lstStyle>
          <a:p>
            <a:fld id="{B4EBC9D5-27AF-47FE-AB61-611A6A8C18E6}" type="datetimeFigureOut">
              <a:rPr lang="sl-SI" smtClean="0"/>
              <a:pPr/>
              <a:t>7.11.2012</a:t>
            </a:fld>
            <a:endParaRPr lang="sl-SI"/>
          </a:p>
        </p:txBody>
      </p:sp>
      <p:sp>
        <p:nvSpPr>
          <p:cNvPr id="6" name="Ograda noge 5"/>
          <p:cNvSpPr>
            <a:spLocks noGrp="1"/>
          </p:cNvSpPr>
          <p:nvPr>
            <p:ph type="ftr" sz="quarter" idx="11"/>
          </p:nvPr>
        </p:nvSpPr>
        <p:spPr>
          <a:xfrm>
            <a:off x="1135856" y="6556248"/>
            <a:ext cx="5143120" cy="301752"/>
          </a:xfrm>
        </p:spPr>
        <p:txBody>
          <a:bodyPr/>
          <a:lstStyle>
            <a:lvl1pPr>
              <a:defRPr sz="900"/>
            </a:lvl1pPr>
          </a:lstStyle>
          <a:p>
            <a:endParaRPr lang="sl-SI"/>
          </a:p>
        </p:txBody>
      </p:sp>
      <p:sp>
        <p:nvSpPr>
          <p:cNvPr id="7" name="Ograda številke diapozitiva 6"/>
          <p:cNvSpPr>
            <a:spLocks noGrp="1"/>
          </p:cNvSpPr>
          <p:nvPr>
            <p:ph type="sldNum" sz="quarter" idx="12"/>
          </p:nvPr>
        </p:nvSpPr>
        <p:spPr>
          <a:xfrm>
            <a:off x="8410576" y="6556248"/>
            <a:ext cx="502920" cy="301752"/>
          </a:xfrm>
        </p:spPr>
        <p:txBody>
          <a:bodyPr/>
          <a:lstStyle>
            <a:lvl1pPr>
              <a:defRPr sz="900"/>
            </a:lvl1pPr>
          </a:lstStyle>
          <a:p>
            <a:fld id="{9C622A32-C7CF-4917-9B00-16171C257E1B}"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2">
        <a:schemeClr val="bg1"/>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6108192" y="6556248"/>
            <a:ext cx="2103120" cy="301752"/>
          </a:xfrm>
        </p:spPr>
        <p:txBody>
          <a:bodyPr/>
          <a:lstStyle>
            <a:lvl1pPr>
              <a:defRPr sz="900"/>
            </a:lvl1pPr>
          </a:lstStyle>
          <a:p>
            <a:fld id="{B4EBC9D5-27AF-47FE-AB61-611A6A8C18E6}" type="datetimeFigureOut">
              <a:rPr lang="sl-SI" smtClean="0"/>
              <a:pPr/>
              <a:t>7.11.2012</a:t>
            </a:fld>
            <a:endParaRPr lang="sl-SI"/>
          </a:p>
        </p:txBody>
      </p:sp>
      <p:sp>
        <p:nvSpPr>
          <p:cNvPr id="6" name="Ograda noge 5"/>
          <p:cNvSpPr>
            <a:spLocks noGrp="1"/>
          </p:cNvSpPr>
          <p:nvPr>
            <p:ph type="ftr" sz="quarter" idx="11"/>
          </p:nvPr>
        </p:nvSpPr>
        <p:spPr>
          <a:xfrm>
            <a:off x="1170432" y="6557169"/>
            <a:ext cx="4948072" cy="301752"/>
          </a:xfrm>
        </p:spPr>
        <p:txBody>
          <a:bodyPr/>
          <a:lstStyle>
            <a:lvl1pPr>
              <a:defRPr sz="900"/>
            </a:lvl1pPr>
          </a:lstStyle>
          <a:p>
            <a:endParaRPr lang="sl-SI"/>
          </a:p>
        </p:txBody>
      </p:sp>
      <p:sp>
        <p:nvSpPr>
          <p:cNvPr id="7" name="Ograda številke diapozitiva 6"/>
          <p:cNvSpPr>
            <a:spLocks noGrp="1"/>
          </p:cNvSpPr>
          <p:nvPr>
            <p:ph type="sldNum" sz="quarter" idx="12"/>
          </p:nvPr>
        </p:nvSpPr>
        <p:spPr>
          <a:xfrm>
            <a:off x="8217192" y="6556248"/>
            <a:ext cx="365760" cy="301752"/>
          </a:xfrm>
        </p:spPr>
        <p:txBody>
          <a:bodyPr/>
          <a:lstStyle>
            <a:lvl1pPr algn="ctr">
              <a:defRPr sz="900"/>
            </a:lvl1pPr>
          </a:lstStyle>
          <a:p>
            <a:fld id="{9C622A32-C7CF-4917-9B00-16171C257E1B}" type="slidenum">
              <a:rPr lang="sl-SI" smtClean="0"/>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Pravokotni trikotnik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Raven konek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Raven konek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Ograda naslova 21"/>
          <p:cNvSpPr>
            <a:spLocks noGrp="1"/>
          </p:cNvSpPr>
          <p:nvPr>
            <p:ph type="title"/>
          </p:nvPr>
        </p:nvSpPr>
        <p:spPr>
          <a:xfrm>
            <a:off x="457200" y="267494"/>
            <a:ext cx="8229600" cy="1399032"/>
          </a:xfrm>
          <a:prstGeom prst="rect">
            <a:avLst/>
          </a:prstGeom>
        </p:spPr>
        <p:txBody>
          <a:bodyPr vert="horz" anchor="ctr">
            <a:normAutofit/>
          </a:bodyPr>
          <a:lstStyle/>
          <a:p>
            <a:r>
              <a:rPr kumimoji="0" lang="sl-SI" smtClean="0"/>
              <a:t>Kliknite, če želite urediti slog naslova matrice</a:t>
            </a:r>
            <a:endParaRPr kumimoji="0" lang="en-US"/>
          </a:p>
        </p:txBody>
      </p:sp>
      <p:sp>
        <p:nvSpPr>
          <p:cNvPr id="13" name="Ograda besedila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4" name="Ograda datum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4EBC9D5-27AF-47FE-AB61-611A6A8C18E6}" type="datetimeFigureOut">
              <a:rPr lang="sl-SI" smtClean="0"/>
              <a:pPr/>
              <a:t>7.11.2012</a:t>
            </a:fld>
            <a:endParaRPr lang="sl-SI"/>
          </a:p>
        </p:txBody>
      </p:sp>
      <p:sp>
        <p:nvSpPr>
          <p:cNvPr id="3" name="Ograda noge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sl-SI"/>
          </a:p>
        </p:txBody>
      </p:sp>
      <p:sp>
        <p:nvSpPr>
          <p:cNvPr id="23" name="Ograda številke diapoz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C622A32-C7CF-4917-9B00-16171C257E1B}" type="slidenum">
              <a:rPr lang="sl-SI" smtClean="0"/>
              <a:pPr/>
              <a:t>‹#›</a:t>
            </a:fld>
            <a:endParaRPr lang="sl-SI"/>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en.wikipedia.org/wiki/File:Lipa_krala_Mateja_-_Bojnice.jpg" TargetMode="External"/><Relationship Id="rId3" Type="http://schemas.openxmlformats.org/officeDocument/2006/relationships/hyperlink" Target="http://www2.arnes.si/~ikoros2/tit6.htm" TargetMode="External"/><Relationship Id="rId7" Type="http://schemas.openxmlformats.org/officeDocument/2006/relationships/hyperlink" Target="http://www.gozdis.si/fileadmin/user_upload/SmerniceBLTC_slo_internet.pdf" TargetMode="External"/><Relationship Id="rId2" Type="http://schemas.openxmlformats.org/officeDocument/2006/relationships/hyperlink" Target="http://www.onlinecafe.si/foto-galerija/Pobarvanke/Narava/Drevesa/Pobarvanke_drevesa-16" TargetMode="External"/><Relationship Id="rId1" Type="http://schemas.openxmlformats.org/officeDocument/2006/relationships/slideLayout" Target="../slideLayouts/slideLayout2.xml"/><Relationship Id="rId6" Type="http://schemas.openxmlformats.org/officeDocument/2006/relationships/hyperlink" Target="http://www.gozdis.si/fileadmin/user_upload/lesna_goriva-prirocnik.pdf" TargetMode="External"/><Relationship Id="rId5" Type="http://schemas.openxmlformats.org/officeDocument/2006/relationships/hyperlink" Target="http://www.e-m.si/media/eges/casopis/2011/3/89.pdf" TargetMode="External"/><Relationship Id="rId4" Type="http://schemas.openxmlformats.org/officeDocument/2006/relationships/hyperlink" Target="http://sl.wikipedia.org/wiki/Herbarij" TargetMode="External"/><Relationship Id="rId9" Type="http://schemas.openxmlformats.org/officeDocument/2006/relationships/hyperlink" Target="http://www.mojalbum.com/spelca88/samostojna-vaja-pedobio/2-lipa-tilia-platyphyllos/1564955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lonep.net/gozd/gozdovi-slovenije/vloge-gozda" TargetMode="External"/><Relationship Id="rId2" Type="http://schemas.openxmlformats.org/officeDocument/2006/relationships/hyperlink" Target="http://www.slonep.net/vrt-in-okolica/drevo-in-grm/nacrtovanj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Autofit/>
          </a:bodyPr>
          <a:lstStyle/>
          <a:p>
            <a:pPr algn="ctr"/>
            <a:r>
              <a:rPr lang="sl-SI" sz="5000" dirty="0" smtClean="0"/>
              <a:t>PRIDOBIVANJE LESNE BIOMASE - PLB</a:t>
            </a:r>
            <a:endParaRPr lang="sl-SI" sz="5000" dirty="0"/>
          </a:p>
        </p:txBody>
      </p:sp>
      <p:sp>
        <p:nvSpPr>
          <p:cNvPr id="5" name="Ograda vsebine 4"/>
          <p:cNvSpPr>
            <a:spLocks noGrp="1"/>
          </p:cNvSpPr>
          <p:nvPr>
            <p:ph idx="1"/>
          </p:nvPr>
        </p:nvSpPr>
        <p:spPr>
          <a:xfrm>
            <a:off x="0" y="1882808"/>
            <a:ext cx="9144000" cy="4975192"/>
          </a:xfrm>
        </p:spPr>
        <p:txBody>
          <a:bodyPr>
            <a:normAutofit/>
          </a:bodyPr>
          <a:lstStyle/>
          <a:p>
            <a:r>
              <a:rPr lang="sl-SI" dirty="0" smtClean="0"/>
              <a:t>GOJENJE IN VARSTVO GOZDOV		(</a:t>
            </a:r>
            <a:r>
              <a:rPr lang="sl-SI" dirty="0" smtClean="0"/>
              <a:t>25 </a:t>
            </a:r>
            <a:r>
              <a:rPr lang="sl-SI" dirty="0" smtClean="0"/>
              <a:t>ur)</a:t>
            </a:r>
          </a:p>
          <a:p>
            <a:pPr lvl="1"/>
            <a:r>
              <a:rPr lang="sl-SI" dirty="0" smtClean="0"/>
              <a:t>Drevo in drevesne vrste</a:t>
            </a:r>
          </a:p>
          <a:p>
            <a:pPr lvl="1"/>
            <a:r>
              <a:rPr lang="sl-SI" dirty="0" smtClean="0"/>
              <a:t>Naravni gozd</a:t>
            </a:r>
          </a:p>
          <a:p>
            <a:pPr lvl="1"/>
            <a:r>
              <a:rPr lang="sl-SI" dirty="0" smtClean="0"/>
              <a:t>Pomen in funkcije gozda</a:t>
            </a:r>
          </a:p>
          <a:p>
            <a:pPr lvl="1"/>
            <a:r>
              <a:rPr lang="sl-SI" dirty="0" smtClean="0"/>
              <a:t>Gojenje nekoč in danes</a:t>
            </a:r>
          </a:p>
          <a:p>
            <a:r>
              <a:rPr lang="sl-SI" dirty="0" smtClean="0"/>
              <a:t>ZAKONODAJA IN IZKORIŠČANJE GOZDA         								</a:t>
            </a:r>
            <a:r>
              <a:rPr lang="sl-SI" dirty="0" smtClean="0"/>
              <a:t>(</a:t>
            </a:r>
            <a:r>
              <a:rPr lang="sl-SI" dirty="0" smtClean="0"/>
              <a:t>10</a:t>
            </a:r>
            <a:r>
              <a:rPr lang="sl-SI" dirty="0" smtClean="0"/>
              <a:t> </a:t>
            </a:r>
            <a:r>
              <a:rPr lang="sl-SI" dirty="0" smtClean="0"/>
              <a:t>ur)</a:t>
            </a:r>
          </a:p>
          <a:p>
            <a:pPr lvl="1"/>
            <a:r>
              <a:rPr lang="sl-SI" dirty="0" smtClean="0"/>
              <a:t>Gozdarska služba v Sloveniji</a:t>
            </a:r>
          </a:p>
          <a:p>
            <a:pPr lvl="1"/>
            <a:r>
              <a:rPr lang="sl-SI" dirty="0" smtClean="0"/>
              <a:t>Zakonske osnove in omejitve</a:t>
            </a:r>
          </a:p>
          <a:p>
            <a:pPr lvl="1"/>
            <a:r>
              <a:rPr lang="sl-SI" dirty="0" smtClean="0"/>
              <a:t>Gospodarjenje z lesno biomaso</a:t>
            </a:r>
          </a:p>
          <a:p>
            <a:endParaRPr lang="sl-SI" dirty="0" smtClean="0"/>
          </a:p>
          <a:p>
            <a:pPr lvl="1">
              <a:buNone/>
            </a:pPr>
            <a:endParaRPr lang="sl-SI"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fontScale="85000" lnSpcReduction="10000"/>
          </a:bodyPr>
          <a:lstStyle/>
          <a:p>
            <a:r>
              <a:rPr lang="sl-SI" dirty="0"/>
              <a:t>OKOLJSKE VLOGE GOZDA</a:t>
            </a:r>
            <a:r>
              <a:rPr lang="sl-SI" dirty="0" smtClean="0"/>
              <a:t>: </a:t>
            </a:r>
          </a:p>
          <a:p>
            <a:pPr lvl="2"/>
            <a:r>
              <a:rPr lang="sl-SI" dirty="0" smtClean="0"/>
              <a:t>najpomembnejše, vendar se tega pogosto ne zavedamo, </a:t>
            </a:r>
          </a:p>
          <a:p>
            <a:pPr lvl="2"/>
            <a:r>
              <a:rPr lang="sl-SI" dirty="0" smtClean="0"/>
              <a:t>vpliv je težko merljiv in neopazen, dokler jih gozd ne opravlja več pravilno – plazovi, hudourniki…</a:t>
            </a:r>
          </a:p>
          <a:p>
            <a:pPr lvl="2"/>
            <a:r>
              <a:rPr lang="sl-SI" dirty="0" smtClean="0"/>
              <a:t>Velik vpliv na lokalni (plazovi, veter…) in globalni ravni (ponor CO2)</a:t>
            </a:r>
            <a:endParaRPr lang="sl-SI" dirty="0"/>
          </a:p>
          <a:p>
            <a:pPr lvl="1"/>
            <a:r>
              <a:rPr lang="sl-SI" dirty="0" err="1"/>
              <a:t>Protierozijska</a:t>
            </a:r>
            <a:r>
              <a:rPr lang="sl-SI" dirty="0"/>
              <a:t> </a:t>
            </a:r>
            <a:r>
              <a:rPr lang="sl-SI" dirty="0" smtClean="0"/>
              <a:t>vloga – </a:t>
            </a:r>
          </a:p>
          <a:p>
            <a:pPr lvl="2"/>
            <a:r>
              <a:rPr lang="sl-SI" dirty="0" smtClean="0"/>
              <a:t>Gozd </a:t>
            </a:r>
            <a:r>
              <a:rPr lang="sl-SI" dirty="0"/>
              <a:t>preprečuje odnašanje zemlje in drugega talnega </a:t>
            </a:r>
            <a:r>
              <a:rPr lang="sl-SI" dirty="0" smtClean="0"/>
              <a:t>materiala (koreninski sistem)</a:t>
            </a:r>
            <a:endParaRPr lang="sl-SI" dirty="0"/>
          </a:p>
          <a:p>
            <a:pPr lvl="2"/>
            <a:r>
              <a:rPr lang="sl-SI" dirty="0" smtClean="0"/>
              <a:t>Najmočneje </a:t>
            </a:r>
            <a:r>
              <a:rPr lang="sl-SI" dirty="0"/>
              <a:t>izražena v gorskih gozdovih, kjer obstaja velika verjetnost nastanka plazov sicer pa je pomembna na vseh področjih, kjer obstaja nevarnost plazenja ali pa odnašanja </a:t>
            </a:r>
            <a:r>
              <a:rPr lang="sl-SI" dirty="0" smtClean="0"/>
              <a:t>tal.</a:t>
            </a:r>
          </a:p>
          <a:p>
            <a:pPr lvl="2"/>
            <a:r>
              <a:rPr lang="sl-SI" dirty="0" smtClean="0"/>
              <a:t>Takšne </a:t>
            </a:r>
            <a:r>
              <a:rPr lang="sl-SI" dirty="0"/>
              <a:t>gozdove smo opredelili kot varovalne in gospodarjenje v njih je podrejeno številnim omejitvam in </a:t>
            </a:r>
            <a:r>
              <a:rPr lang="sl-SI" dirty="0" smtClean="0"/>
              <a:t>zahtevam.</a:t>
            </a:r>
          </a:p>
          <a:p>
            <a:pPr lvl="2"/>
            <a:r>
              <a:rPr lang="sl-SI" dirty="0" smtClean="0"/>
              <a:t>Gozd predvsem preprečuje gospodarsko škodo.</a:t>
            </a:r>
            <a:endParaRPr lang="sl-SI" dirty="0"/>
          </a:p>
          <a:p>
            <a:pPr lvl="1"/>
            <a:r>
              <a:rPr lang="sl-SI" dirty="0"/>
              <a:t>Zaščitna </a:t>
            </a:r>
            <a:r>
              <a:rPr lang="sl-SI" dirty="0" smtClean="0"/>
              <a:t>vloga</a:t>
            </a:r>
          </a:p>
          <a:p>
            <a:pPr lvl="2"/>
            <a:r>
              <a:rPr lang="sl-SI" dirty="0"/>
              <a:t>Gozdovi v določenih primerih ščitijo naselja, prometnice in drugo </a:t>
            </a:r>
            <a:r>
              <a:rPr lang="sl-SI" dirty="0" smtClean="0"/>
              <a:t>infrastrukturo (veter – Kras/Burja…, plazovi – sneg, usadi…)</a:t>
            </a:r>
          </a:p>
          <a:p>
            <a:pPr lvl="2"/>
            <a:r>
              <a:rPr lang="sl-SI" dirty="0" smtClean="0"/>
              <a:t>Lahko merljiva – enako ceni posegov, če gozda ne bi bilo.</a:t>
            </a:r>
            <a:endParaRPr lang="sl-SI" dirty="0"/>
          </a:p>
          <a:p>
            <a:endParaRPr lang="sl-SI" dirty="0"/>
          </a:p>
        </p:txBody>
      </p:sp>
    </p:spTree>
    <p:extLst>
      <p:ext uri="{BB962C8B-B14F-4D97-AF65-F5344CB8AC3E}">
        <p14:creationId xmlns:p14="http://schemas.microsoft.com/office/powerpoint/2010/main" val="1431812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a:bodyPr>
          <a:lstStyle/>
          <a:p>
            <a:pPr lvl="1"/>
            <a:r>
              <a:rPr lang="sl-SI" dirty="0"/>
              <a:t>Vodna vloga</a:t>
            </a:r>
          </a:p>
          <a:p>
            <a:pPr lvl="2"/>
            <a:r>
              <a:rPr lang="sl-SI" dirty="0" smtClean="0"/>
              <a:t>Gozd </a:t>
            </a:r>
            <a:r>
              <a:rPr lang="sl-SI" dirty="0"/>
              <a:t>vodo mehansko in biološko očisti</a:t>
            </a:r>
          </a:p>
          <a:p>
            <a:pPr lvl="2"/>
            <a:r>
              <a:rPr lang="sl-SI" dirty="0"/>
              <a:t>Vodo zadržuje – voda počasneje odteka (hudournik)</a:t>
            </a:r>
          </a:p>
          <a:p>
            <a:pPr lvl="1"/>
            <a:r>
              <a:rPr lang="sl-SI" dirty="0" err="1"/>
              <a:t>Pestrostna</a:t>
            </a:r>
            <a:r>
              <a:rPr lang="sl-SI" dirty="0"/>
              <a:t> ali biološka vloga</a:t>
            </a:r>
          </a:p>
          <a:p>
            <a:pPr lvl="2"/>
            <a:r>
              <a:rPr lang="sl-SI" dirty="0"/>
              <a:t>Gozd predstavlja življenjsko okolje za številne vrste drugih kraljestev. Bukov gozd – cca 4000 živalskih vrst, od tega 1000 le v bukovem gozdu)</a:t>
            </a:r>
          </a:p>
          <a:p>
            <a:pPr lvl="1"/>
            <a:r>
              <a:rPr lang="sl-SI" dirty="0" smtClean="0"/>
              <a:t>Podnebna vloga</a:t>
            </a:r>
          </a:p>
          <a:p>
            <a:pPr lvl="2"/>
            <a:r>
              <a:rPr lang="sl-SI" dirty="0" smtClean="0"/>
              <a:t>Velik vpliv na podnebje (tudi globalno)</a:t>
            </a:r>
          </a:p>
          <a:p>
            <a:pPr lvl="2"/>
            <a:r>
              <a:rPr lang="sl-SI" dirty="0" smtClean="0"/>
              <a:t>Blaži temperaturne razlike, povečuje zračno vlažnost, hladi zrak (mesta), zmanjšuje moč vetra</a:t>
            </a:r>
            <a:endParaRPr lang="sl-SI" dirty="0"/>
          </a:p>
          <a:p>
            <a:pPr lvl="1"/>
            <a:r>
              <a:rPr lang="sl-SI" dirty="0"/>
              <a:t>Zdravstvena </a:t>
            </a:r>
            <a:r>
              <a:rPr lang="sl-SI" dirty="0" smtClean="0"/>
              <a:t>vloga</a:t>
            </a:r>
          </a:p>
          <a:p>
            <a:pPr lvl="2"/>
            <a:r>
              <a:rPr lang="sl-SI" dirty="0" smtClean="0"/>
              <a:t>Posredno vpliva na zdravje ljudi.</a:t>
            </a:r>
          </a:p>
          <a:p>
            <a:pPr lvl="2"/>
            <a:r>
              <a:rPr lang="sl-SI" dirty="0" smtClean="0"/>
              <a:t>Odstranjuje prah, aerosole, čisti in vlaži zrak, eterična olja…</a:t>
            </a:r>
            <a:endParaRPr lang="sl-SI" dirty="0"/>
          </a:p>
          <a:p>
            <a:pPr lvl="1"/>
            <a:endParaRPr lang="sl-SI" dirty="0" smtClean="0"/>
          </a:p>
          <a:p>
            <a:pPr lvl="1"/>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r>
              <a:rPr lang="sl-SI" dirty="0"/>
              <a:t>PROIZVODNE VLOGE GOZDA</a:t>
            </a:r>
            <a:r>
              <a:rPr lang="sl-SI" dirty="0" smtClean="0"/>
              <a:t>:</a:t>
            </a:r>
          </a:p>
          <a:p>
            <a:pPr lvl="2"/>
            <a:r>
              <a:rPr lang="sl-SI" dirty="0"/>
              <a:t>Proizvodne vloge gozda so vezane na proizvodnjo biomase</a:t>
            </a:r>
            <a:r>
              <a:rPr lang="sl-SI" dirty="0" smtClean="0"/>
              <a:t>.</a:t>
            </a:r>
          </a:p>
          <a:p>
            <a:pPr lvl="2"/>
            <a:r>
              <a:rPr lang="sl-SI" dirty="0"/>
              <a:t>Najbolj razširjen gozdni proizvod je les oz. hlodovina, od katere ima korist lastnik gozda</a:t>
            </a:r>
            <a:r>
              <a:rPr lang="sl-SI" dirty="0" smtClean="0"/>
              <a:t>.</a:t>
            </a:r>
          </a:p>
          <a:p>
            <a:pPr lvl="2"/>
            <a:r>
              <a:rPr lang="sl-SI" dirty="0"/>
              <a:t>Drugi, danes pomembni gozdni proizvodi so še gozdni plodovi in divjad od katerih pa lastnik običajno nima koristi</a:t>
            </a:r>
            <a:r>
              <a:rPr lang="sl-SI" dirty="0" smtClean="0"/>
              <a:t>.</a:t>
            </a:r>
          </a:p>
          <a:p>
            <a:pPr lvl="2"/>
            <a:r>
              <a:rPr lang="sl-SI" dirty="0" smtClean="0"/>
              <a:t>Proizvodnim </a:t>
            </a:r>
            <a:r>
              <a:rPr lang="sl-SI" dirty="0"/>
              <a:t>vlogam gozda posvečamo največ pozornosti. Njihovi ekonomski učinki so enostavno merljivi. </a:t>
            </a:r>
          </a:p>
          <a:p>
            <a:pPr lvl="1"/>
            <a:r>
              <a:rPr lang="sl-SI" dirty="0" err="1"/>
              <a:t>Lesnoproizvodna</a:t>
            </a:r>
            <a:r>
              <a:rPr lang="sl-SI" dirty="0"/>
              <a:t> vloga</a:t>
            </a:r>
          </a:p>
          <a:p>
            <a:pPr lvl="2"/>
            <a:r>
              <a:rPr lang="sl-SI" dirty="0" smtClean="0"/>
              <a:t>Gozd </a:t>
            </a:r>
            <a:r>
              <a:rPr lang="sl-SI" dirty="0"/>
              <a:t>zadovoljuje človekove potrebe po </a:t>
            </a:r>
            <a:r>
              <a:rPr lang="sl-SI" dirty="0" smtClean="0"/>
              <a:t>lesu, potrebe se v času in prostoru spreminjajo, zato se spreminja cena lesa</a:t>
            </a:r>
          </a:p>
          <a:p>
            <a:pPr lvl="2"/>
            <a:endParaRPr lang="sl-SI" dirty="0"/>
          </a:p>
          <a:p>
            <a:endParaRPr lang="sl-SI" dirty="0"/>
          </a:p>
        </p:txBody>
      </p:sp>
    </p:spTree>
    <p:extLst>
      <p:ext uri="{BB962C8B-B14F-4D97-AF65-F5344CB8AC3E}">
        <p14:creationId xmlns:p14="http://schemas.microsoft.com/office/powerpoint/2010/main" val="3704781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lnSpcReduction="10000"/>
          </a:bodyPr>
          <a:lstStyle/>
          <a:p>
            <a:pPr lvl="2"/>
            <a:r>
              <a:rPr lang="sl-SI" dirty="0"/>
              <a:t>Ta vloga gozda ne vpliva le na lastnike gozdov, temveč tudi širše, saj je od nje tesno odvisna lesna industrija. </a:t>
            </a:r>
            <a:endParaRPr lang="sl-SI" dirty="0" smtClean="0"/>
          </a:p>
          <a:p>
            <a:pPr lvl="2"/>
            <a:r>
              <a:rPr lang="sl-SI" dirty="0"/>
              <a:t>Ekonomska vrednost te vloge je določena s ceno lesa, ki pa je neposredno odvisna od povpraševanja in ponudbe na trgu</a:t>
            </a:r>
            <a:r>
              <a:rPr lang="sl-SI" dirty="0" smtClean="0"/>
              <a:t>.</a:t>
            </a:r>
          </a:p>
          <a:p>
            <a:pPr lvl="1"/>
            <a:r>
              <a:rPr lang="sl-SI" dirty="0" err="1"/>
              <a:t>Lovnogospodarska</a:t>
            </a:r>
            <a:r>
              <a:rPr lang="sl-SI" dirty="0"/>
              <a:t> </a:t>
            </a:r>
            <a:r>
              <a:rPr lang="sl-SI" dirty="0" smtClean="0"/>
              <a:t>vloga:</a:t>
            </a:r>
          </a:p>
          <a:p>
            <a:pPr lvl="2"/>
            <a:r>
              <a:rPr lang="sl-SI" dirty="0"/>
              <a:t>Živali so del gozda. Večji sesalci, kot so srnjad, jelenjad in divji prašiči so zanimivi z lovskega </a:t>
            </a:r>
            <a:r>
              <a:rPr lang="sl-SI" dirty="0" smtClean="0"/>
              <a:t>vidika</a:t>
            </a:r>
          </a:p>
          <a:p>
            <a:pPr lvl="2"/>
            <a:r>
              <a:rPr lang="sl-SI" dirty="0"/>
              <a:t>Lov je do neke mere gospodarska dejavnost, pogosto pa predvsem športna in družbeno-prestižna dejavnost</a:t>
            </a:r>
            <a:r>
              <a:rPr lang="sl-SI" dirty="0" smtClean="0"/>
              <a:t>.</a:t>
            </a:r>
          </a:p>
          <a:p>
            <a:pPr lvl="2"/>
            <a:r>
              <a:rPr lang="sl-SI" dirty="0"/>
              <a:t>Živali imajo velik vpliv na gozd, zato je treba v gozdu, ki ima poudarjeno </a:t>
            </a:r>
            <a:r>
              <a:rPr lang="sl-SI" dirty="0" err="1"/>
              <a:t>lesnoproizvodno</a:t>
            </a:r>
            <a:r>
              <a:rPr lang="sl-SI" dirty="0"/>
              <a:t> vlogo, z njimi gospodariti. </a:t>
            </a:r>
            <a:endParaRPr lang="sl-SI" dirty="0" smtClean="0"/>
          </a:p>
          <a:p>
            <a:pPr lvl="2"/>
            <a:r>
              <a:rPr lang="sl-SI" dirty="0" smtClean="0"/>
              <a:t>Gre </a:t>
            </a:r>
            <a:r>
              <a:rPr lang="sl-SI" dirty="0"/>
              <a:t>za skrb, da se preveč ne namnožijo rastlinojedi sesalci, ki preveč obremenjujejo gozd, saj naravni vzvodi (plenilci, bolezni) ne zagotavljajo njihovega ustreznega števila.</a:t>
            </a:r>
          </a:p>
          <a:p>
            <a:pPr lvl="1"/>
            <a:endParaRPr lang="sl-SI" dirty="0"/>
          </a:p>
        </p:txBody>
      </p:sp>
    </p:spTree>
    <p:extLst>
      <p:ext uri="{BB962C8B-B14F-4D97-AF65-F5344CB8AC3E}">
        <p14:creationId xmlns:p14="http://schemas.microsoft.com/office/powerpoint/2010/main" val="186352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lnSpcReduction="10000"/>
          </a:bodyPr>
          <a:lstStyle/>
          <a:p>
            <a:pPr lvl="2"/>
            <a:r>
              <a:rPr lang="sl-SI" dirty="0" err="1"/>
              <a:t>Lovnogospodarsko</a:t>
            </a:r>
            <a:r>
              <a:rPr lang="sl-SI" dirty="0"/>
              <a:t> vlogo je enostavno ekonomsko vrednotiti, saj gre za prodajo mesa divjadi, lovnih pravic in trofej</a:t>
            </a:r>
            <a:r>
              <a:rPr lang="sl-SI" dirty="0" smtClean="0"/>
              <a:t>.</a:t>
            </a:r>
          </a:p>
          <a:p>
            <a:pPr lvl="1"/>
            <a:r>
              <a:rPr lang="sl-SI" dirty="0" err="1"/>
              <a:t>Nabiralniška</a:t>
            </a:r>
            <a:r>
              <a:rPr lang="sl-SI" dirty="0"/>
              <a:t> vloga (pridobivanje drugih gozdnih dobrin</a:t>
            </a:r>
            <a:r>
              <a:rPr lang="sl-SI" dirty="0" smtClean="0"/>
              <a:t>)</a:t>
            </a:r>
          </a:p>
          <a:p>
            <a:pPr lvl="2"/>
            <a:r>
              <a:rPr lang="sl-SI" dirty="0"/>
              <a:t>Gozd je vir različnih dobrin. </a:t>
            </a:r>
            <a:endParaRPr lang="sl-SI" dirty="0" smtClean="0"/>
          </a:p>
          <a:p>
            <a:pPr lvl="2"/>
            <a:r>
              <a:rPr lang="sl-SI" dirty="0" smtClean="0"/>
              <a:t>Nabiralništvo </a:t>
            </a:r>
            <a:r>
              <a:rPr lang="sl-SI" dirty="0"/>
              <a:t>sega v same začetke človekovega obstoja in gozd je bil vedno vir hrane za </a:t>
            </a:r>
            <a:r>
              <a:rPr lang="sl-SI" dirty="0" smtClean="0"/>
              <a:t>prebivalstvo.</a:t>
            </a:r>
          </a:p>
          <a:p>
            <a:pPr lvl="2"/>
            <a:r>
              <a:rPr lang="sl-SI" dirty="0" err="1" smtClean="0"/>
              <a:t>Nabiralniška</a:t>
            </a:r>
            <a:r>
              <a:rPr lang="sl-SI" dirty="0" smtClean="0"/>
              <a:t> </a:t>
            </a:r>
            <a:r>
              <a:rPr lang="sl-SI" dirty="0"/>
              <a:t>vloga gozdov zadovoljuje človeške potrebe po gozdnih sadežih (maline, jagode, borovnice, kostanj,...), gobah, medu, zdravilnih zeliščih in drugih dobrinah (okrasno zelenje, mah, storži, drevesni sokovi itd</a:t>
            </a:r>
            <a:r>
              <a:rPr lang="sl-SI" dirty="0" smtClean="0"/>
              <a:t>.)</a:t>
            </a:r>
          </a:p>
          <a:p>
            <a:pPr lvl="2"/>
            <a:r>
              <a:rPr lang="sl-SI" dirty="0"/>
              <a:t>V večini primerov ne gre za nabiranje z ekonomskega vidika, temveč za zadovoljevanje lastnih potreb, predvsem za iskanje vezi z naravo in občasno dopolnjevanje prehrane v obliki ljubiteljskega nabiranja.</a:t>
            </a:r>
          </a:p>
          <a:p>
            <a:pPr lvl="1"/>
            <a:endParaRPr lang="sl-SI" dirty="0"/>
          </a:p>
        </p:txBody>
      </p:sp>
    </p:spTree>
    <p:extLst>
      <p:ext uri="{BB962C8B-B14F-4D97-AF65-F5344CB8AC3E}">
        <p14:creationId xmlns:p14="http://schemas.microsoft.com/office/powerpoint/2010/main" val="278847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a:bodyPr>
          <a:lstStyle/>
          <a:p>
            <a:pPr lvl="2"/>
            <a:r>
              <a:rPr lang="sl-SI" dirty="0"/>
              <a:t>Z izjemo nabiranja borovnic in gob, ne gre za pridobitniško dejavnost. Izstopa le čebelarstvo oz. nabiranje medu, ki je običajno gospodarska dejavnost. </a:t>
            </a:r>
            <a:endParaRPr lang="sl-SI" dirty="0" smtClean="0"/>
          </a:p>
          <a:p>
            <a:pPr lvl="2"/>
            <a:r>
              <a:rPr lang="sl-SI" dirty="0" err="1"/>
              <a:t>Nabiralniško</a:t>
            </a:r>
            <a:r>
              <a:rPr lang="sl-SI" dirty="0"/>
              <a:t> vlogo je enostavno ekonomsko vrednotiti s cenami, ki jih ti gozdni proizvodi dosežejo na trgu</a:t>
            </a:r>
            <a:r>
              <a:rPr lang="sl-SI" dirty="0" smtClean="0"/>
              <a:t>.</a:t>
            </a:r>
          </a:p>
          <a:p>
            <a:r>
              <a:rPr lang="sl-SI" dirty="0"/>
              <a:t>SOCIALNE VLOGE GOZDA</a:t>
            </a:r>
            <a:r>
              <a:rPr lang="sl-SI" sz="2400" dirty="0" smtClean="0"/>
              <a:t>: </a:t>
            </a:r>
          </a:p>
          <a:p>
            <a:pPr lvl="2"/>
            <a:r>
              <a:rPr lang="sl-SI" dirty="0" smtClean="0"/>
              <a:t>Gozd </a:t>
            </a:r>
            <a:r>
              <a:rPr lang="sl-SI" dirty="0"/>
              <a:t>ima velik pomen za življenje ljudi. </a:t>
            </a:r>
            <a:endParaRPr lang="sl-SI" dirty="0" smtClean="0"/>
          </a:p>
          <a:p>
            <a:pPr lvl="2"/>
            <a:r>
              <a:rPr lang="sl-SI" dirty="0" smtClean="0"/>
              <a:t>Njegovi </a:t>
            </a:r>
            <a:r>
              <a:rPr lang="sl-SI" dirty="0"/>
              <a:t>vplivi niso le okoljski in gospodarski, temveč tudi socialni. </a:t>
            </a:r>
            <a:endParaRPr lang="sl-SI" dirty="0" smtClean="0"/>
          </a:p>
          <a:p>
            <a:pPr lvl="2"/>
            <a:r>
              <a:rPr lang="sl-SI" dirty="0" smtClean="0"/>
              <a:t>Gozd </a:t>
            </a:r>
            <a:r>
              <a:rPr lang="sl-SI" dirty="0"/>
              <a:t>je lahko mesto za druženje ali za iskanje samote, izobraževanje, predstavlja zaščito v primeru vojne, privablja turiste itd. </a:t>
            </a:r>
            <a:endParaRPr lang="sl-SI" dirty="0" smtClean="0"/>
          </a:p>
          <a:p>
            <a:pPr lvl="2"/>
            <a:r>
              <a:rPr lang="sl-SI" dirty="0" smtClean="0"/>
              <a:t>Vseh </a:t>
            </a:r>
            <a:r>
              <a:rPr lang="sl-SI" dirty="0"/>
              <a:t>teh vlog ni mogoče meriti, imajo pa velik pomen za celotno družbo. </a:t>
            </a:r>
          </a:p>
        </p:txBody>
      </p:sp>
    </p:spTree>
    <p:extLst>
      <p:ext uri="{BB962C8B-B14F-4D97-AF65-F5344CB8AC3E}">
        <p14:creationId xmlns:p14="http://schemas.microsoft.com/office/powerpoint/2010/main" val="1440683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fontScale="92500" lnSpcReduction="20000"/>
          </a:bodyPr>
          <a:lstStyle/>
          <a:p>
            <a:pPr lvl="1"/>
            <a:r>
              <a:rPr lang="sl-SI" dirty="0" smtClean="0"/>
              <a:t>Rekreacijska vloga:</a:t>
            </a:r>
          </a:p>
          <a:p>
            <a:pPr lvl="2"/>
            <a:r>
              <a:rPr lang="sl-SI" dirty="0"/>
              <a:t>Rekreacija je dejavnost pri kateri se človek telesno in duševno sprosti ter okrepi. </a:t>
            </a:r>
            <a:endParaRPr lang="sl-SI" dirty="0" smtClean="0"/>
          </a:p>
          <a:p>
            <a:pPr lvl="2"/>
            <a:r>
              <a:rPr lang="sl-SI" dirty="0" smtClean="0"/>
              <a:t>Gozd </a:t>
            </a:r>
            <a:r>
              <a:rPr lang="sl-SI" dirty="0"/>
              <a:t>je prostor, ki ponuja neomejene možnosti rekreacije Na človeka gozd vpliva s svojim izravnalnimi </a:t>
            </a:r>
            <a:r>
              <a:rPr lang="sl-SI" dirty="0" err="1" smtClean="0"/>
              <a:t>mikroklimatskimi</a:t>
            </a:r>
            <a:r>
              <a:rPr lang="sl-SI" dirty="0" smtClean="0"/>
              <a:t> </a:t>
            </a:r>
            <a:r>
              <a:rPr lang="sl-SI" dirty="0"/>
              <a:t>razmerami, čistostjo zraka, mirom, lepoto, </a:t>
            </a:r>
            <a:r>
              <a:rPr lang="sl-SI" dirty="0" smtClean="0"/>
              <a:t>barvami, </a:t>
            </a:r>
            <a:r>
              <a:rPr lang="sl-SI" dirty="0"/>
              <a:t>odsotnostjo hrupa in naravnimi </a:t>
            </a:r>
            <a:r>
              <a:rPr lang="sl-SI" dirty="0" smtClean="0"/>
              <a:t>zvoki</a:t>
            </a:r>
          </a:p>
          <a:p>
            <a:pPr lvl="2"/>
            <a:r>
              <a:rPr lang="sl-SI" dirty="0" smtClean="0"/>
              <a:t>Rekreacijska </a:t>
            </a:r>
            <a:r>
              <a:rPr lang="sl-SI" dirty="0"/>
              <a:t>vloga je najbolje izražena v gozdovih okoli mest in drugih urbanih središč. </a:t>
            </a:r>
            <a:endParaRPr lang="sl-SI" dirty="0" smtClean="0"/>
          </a:p>
          <a:p>
            <a:pPr lvl="2"/>
            <a:r>
              <a:rPr lang="sl-SI" dirty="0" smtClean="0"/>
              <a:t>Obremenjujoča </a:t>
            </a:r>
            <a:r>
              <a:rPr lang="sl-SI" dirty="0"/>
              <a:t>in zahteva tudi poseben način gospodarjenja, saj imajo ljudje raje starejše, pregledne gozdove.</a:t>
            </a:r>
          </a:p>
          <a:p>
            <a:pPr lvl="1"/>
            <a:r>
              <a:rPr lang="sl-SI" dirty="0"/>
              <a:t>Turistična </a:t>
            </a:r>
            <a:r>
              <a:rPr lang="sl-SI" dirty="0" smtClean="0"/>
              <a:t>vloga:</a:t>
            </a:r>
          </a:p>
          <a:p>
            <a:pPr lvl="2"/>
            <a:r>
              <a:rPr lang="sl-SI" dirty="0" smtClean="0"/>
              <a:t>Privlači turiste</a:t>
            </a:r>
          </a:p>
          <a:p>
            <a:pPr lvl="2"/>
            <a:r>
              <a:rPr lang="sl-SI" dirty="0"/>
              <a:t>Z</a:t>
            </a:r>
            <a:r>
              <a:rPr lang="sl-SI" dirty="0" smtClean="0"/>
              <a:t>a </a:t>
            </a:r>
            <a:r>
              <a:rPr lang="sl-SI" dirty="0"/>
              <a:t>to je dovolj gozdnata krajina – turisti v gozdove ne zahajajo in jim je dovolj pogled na gozd – ali pa različne turistične dejavnosti povezane z gozdom: opazovanje živali, nabiranje zelišč in gozdnih sadežev, naravoslovna fotografija, spoznavanje gozda. </a:t>
            </a:r>
            <a:endParaRPr lang="sl-SI" dirty="0" smtClean="0"/>
          </a:p>
          <a:p>
            <a:pPr lvl="2"/>
            <a:r>
              <a:rPr lang="sl-SI" dirty="0" smtClean="0"/>
              <a:t>Turistični </a:t>
            </a:r>
            <a:r>
              <a:rPr lang="sl-SI" dirty="0"/>
              <a:t>vpliv nekega gozda dosega nekaj 100 km, v izjemnih primerih pa nekaj 1.000 </a:t>
            </a:r>
            <a:r>
              <a:rPr lang="sl-SI" dirty="0" smtClean="0"/>
              <a:t>km.</a:t>
            </a:r>
          </a:p>
          <a:p>
            <a:pPr lvl="2"/>
            <a:r>
              <a:rPr lang="sl-SI" dirty="0" smtClean="0"/>
              <a:t>Da </a:t>
            </a:r>
            <a:r>
              <a:rPr lang="sl-SI" dirty="0"/>
              <a:t>gozd dobro opravlja svojo vlogo, mora biti zdrav.</a:t>
            </a:r>
          </a:p>
          <a:p>
            <a:endParaRPr lang="sl-SI" dirty="0"/>
          </a:p>
        </p:txBody>
      </p:sp>
    </p:spTree>
    <p:extLst>
      <p:ext uri="{BB962C8B-B14F-4D97-AF65-F5344CB8AC3E}">
        <p14:creationId xmlns:p14="http://schemas.microsoft.com/office/powerpoint/2010/main" val="941999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fontScale="92500"/>
          </a:bodyPr>
          <a:lstStyle/>
          <a:p>
            <a:pPr lvl="1"/>
            <a:r>
              <a:rPr lang="sl-SI" dirty="0"/>
              <a:t>Vzgojna </a:t>
            </a:r>
            <a:r>
              <a:rPr lang="sl-SI" dirty="0" smtClean="0"/>
              <a:t>vloga:</a:t>
            </a:r>
          </a:p>
          <a:p>
            <a:pPr lvl="2"/>
            <a:r>
              <a:rPr lang="sl-SI" dirty="0"/>
              <a:t>Gozd je okolje za učenje. V njem lahko spoznavamo številne procese žive in nežive narave in gozdarsko delo. </a:t>
            </a:r>
            <a:endParaRPr lang="sl-SI" dirty="0" smtClean="0"/>
          </a:p>
          <a:p>
            <a:pPr lvl="2"/>
            <a:r>
              <a:rPr lang="sl-SI" dirty="0" smtClean="0"/>
              <a:t>Gozdne </a:t>
            </a:r>
            <a:r>
              <a:rPr lang="sl-SI" dirty="0"/>
              <a:t>učne poti in naravoslovne učne poti so primer organiziranega izobraževanja. </a:t>
            </a:r>
            <a:endParaRPr lang="sl-SI" dirty="0" smtClean="0"/>
          </a:p>
          <a:p>
            <a:pPr lvl="2"/>
            <a:r>
              <a:rPr lang="sl-SI" dirty="0" smtClean="0"/>
              <a:t>Za </a:t>
            </a:r>
            <a:r>
              <a:rPr lang="sl-SI" dirty="0"/>
              <a:t>to vlogo je značilno, da je lokalno omejena, se pa navezuje na turistično vlogo.</a:t>
            </a:r>
          </a:p>
          <a:p>
            <a:pPr lvl="1"/>
            <a:r>
              <a:rPr lang="sl-SI" dirty="0"/>
              <a:t>Raziskovalna </a:t>
            </a:r>
            <a:r>
              <a:rPr lang="sl-SI" dirty="0" smtClean="0"/>
              <a:t>vloga:</a:t>
            </a:r>
          </a:p>
          <a:p>
            <a:pPr lvl="2"/>
            <a:r>
              <a:rPr lang="sl-SI" dirty="0" smtClean="0"/>
              <a:t>V </a:t>
            </a:r>
            <a:r>
              <a:rPr lang="sl-SI" dirty="0"/>
              <a:t>javnosti je slabo poznana, saj jo koristijo predvsem raziskovalci, ki se ukvarjajo z raziskovanjem delovanja gozda in njegovih delov. </a:t>
            </a:r>
            <a:endParaRPr lang="sl-SI" dirty="0" smtClean="0"/>
          </a:p>
          <a:p>
            <a:pPr lvl="2"/>
            <a:r>
              <a:rPr lang="sl-SI" dirty="0" smtClean="0"/>
              <a:t>Ugotavljajo </a:t>
            </a:r>
            <a:r>
              <a:rPr lang="sl-SI" dirty="0"/>
              <a:t>se zakonitosti in odzivi gozda na ukrepe in motnje. Ugotovitve se počasi prenesejo v ravnanje in gospodarjenje z gozdom. </a:t>
            </a:r>
          </a:p>
          <a:p>
            <a:r>
              <a:rPr lang="sl-SI" dirty="0" err="1"/>
              <a:t>Dediščinskovarstvena</a:t>
            </a:r>
            <a:r>
              <a:rPr lang="sl-SI" dirty="0"/>
              <a:t> vloga</a:t>
            </a:r>
          </a:p>
          <a:p>
            <a:r>
              <a:rPr lang="sl-SI" dirty="0"/>
              <a:t>Obrambna vloga</a:t>
            </a:r>
          </a:p>
          <a:p>
            <a:r>
              <a:rPr lang="sl-SI" dirty="0"/>
              <a:t>Estetska vloga gozda</a:t>
            </a:r>
          </a:p>
          <a:p>
            <a:endParaRPr lang="sl-SI" dirty="0"/>
          </a:p>
        </p:txBody>
      </p:sp>
    </p:spTree>
    <p:extLst>
      <p:ext uri="{BB962C8B-B14F-4D97-AF65-F5344CB8AC3E}">
        <p14:creationId xmlns:p14="http://schemas.microsoft.com/office/powerpoint/2010/main" val="2311503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pPr lvl="1"/>
            <a:r>
              <a:rPr lang="sl-SI" dirty="0" err="1"/>
              <a:t>Dediščinskovarstvena</a:t>
            </a:r>
            <a:r>
              <a:rPr lang="sl-SI" dirty="0"/>
              <a:t> vloga</a:t>
            </a:r>
            <a:r>
              <a:rPr lang="sl-SI" dirty="0" smtClean="0"/>
              <a:t>:</a:t>
            </a:r>
          </a:p>
          <a:p>
            <a:pPr lvl="2"/>
            <a:r>
              <a:rPr lang="sl-SI" dirty="0" smtClean="0"/>
              <a:t>Gozd </a:t>
            </a:r>
            <a:r>
              <a:rPr lang="sl-SI" dirty="0"/>
              <a:t>je lahko naravna in kulturna dediščina. Naravna dediščina so lahko deli gozda, kot so pragozdni ostanki, rastišča redkih rastlin, drevesa izrednih dimenzij in starosti, redki biotopi, območja naravnih spomenikov, itd</a:t>
            </a:r>
            <a:r>
              <a:rPr lang="sl-SI" dirty="0" smtClean="0"/>
              <a:t>.</a:t>
            </a:r>
          </a:p>
          <a:p>
            <a:pPr lvl="2"/>
            <a:r>
              <a:rPr lang="sl-SI" dirty="0"/>
              <a:t>Kulturna dediščina je gozd, ki je nastal pod družbeno-gospodarskimi vplivi v preteklosti in se razlikuje od siceršnjih oblik gozda: </a:t>
            </a:r>
            <a:r>
              <a:rPr lang="sl-SI" dirty="0" err="1"/>
              <a:t>panjevci</a:t>
            </a:r>
            <a:r>
              <a:rPr lang="sl-SI" dirty="0"/>
              <a:t>, steljniki, gaji, logi, itd. Pod kulturno dediščino sodijo tudi gozdovi, ki obdajajo objekte kulturne dediščine.</a:t>
            </a:r>
          </a:p>
          <a:p>
            <a:pPr lvl="1"/>
            <a:r>
              <a:rPr lang="sl-SI" dirty="0"/>
              <a:t>Obrambna </a:t>
            </a:r>
            <a:r>
              <a:rPr lang="sl-SI" dirty="0" smtClean="0"/>
              <a:t>vloga:</a:t>
            </a:r>
          </a:p>
          <a:p>
            <a:pPr lvl="2"/>
            <a:r>
              <a:rPr lang="sl-SI" dirty="0"/>
              <a:t>Gozd je bil v vojni nevarnosti vedno dokaj varno pribežališče in skrivališče. </a:t>
            </a:r>
          </a:p>
          <a:p>
            <a:pPr lvl="1"/>
            <a:r>
              <a:rPr lang="sl-SI" dirty="0"/>
              <a:t>Estetska vloga </a:t>
            </a:r>
            <a:r>
              <a:rPr lang="sl-SI" dirty="0" smtClean="0"/>
              <a:t>gozda:</a:t>
            </a:r>
          </a:p>
          <a:p>
            <a:pPr lvl="2"/>
            <a:r>
              <a:rPr lang="sl-SI" dirty="0"/>
              <a:t>Gozdovi so lepi. </a:t>
            </a:r>
            <a:r>
              <a:rPr lang="sl-SI"/>
              <a:t>Ljudje gozdove doživljamo kot lepe.</a:t>
            </a:r>
            <a:endParaRPr lang="sl-SI" dirty="0"/>
          </a:p>
          <a:p>
            <a:endParaRPr lang="sl-SI" dirty="0"/>
          </a:p>
        </p:txBody>
      </p:sp>
    </p:spTree>
    <p:extLst>
      <p:ext uri="{BB962C8B-B14F-4D97-AF65-F5344CB8AC3E}">
        <p14:creationId xmlns:p14="http://schemas.microsoft.com/office/powerpoint/2010/main" val="425069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r>
              <a:rPr lang="sl-SI" smtClean="0"/>
              <a:t>GOJENJE GOZDAOV </a:t>
            </a:r>
            <a:r>
              <a:rPr lang="sl-SI" dirty="0" smtClean="0"/>
              <a:t>NEKOČ IN DANES</a:t>
            </a: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r>
              <a:rPr lang="sl-SI" dirty="0" smtClean="0"/>
              <a:t>LESNI SEKANCI					</a:t>
            </a:r>
            <a:r>
              <a:rPr lang="sl-SI" dirty="0" smtClean="0"/>
              <a:t>(</a:t>
            </a:r>
            <a:r>
              <a:rPr lang="sl-SI" dirty="0" smtClean="0"/>
              <a:t>15</a:t>
            </a:r>
            <a:r>
              <a:rPr lang="sl-SI" dirty="0" smtClean="0"/>
              <a:t> </a:t>
            </a:r>
            <a:r>
              <a:rPr lang="sl-SI" dirty="0" smtClean="0"/>
              <a:t>ur)</a:t>
            </a:r>
          </a:p>
          <a:p>
            <a:pPr lvl="1"/>
            <a:r>
              <a:rPr lang="sl-SI" dirty="0" smtClean="0"/>
              <a:t>Pridelava in predelava lesne biomase</a:t>
            </a:r>
          </a:p>
          <a:p>
            <a:pPr lvl="1"/>
            <a:r>
              <a:rPr lang="sl-SI" dirty="0" smtClean="0"/>
              <a:t>Lesni sekanci</a:t>
            </a:r>
          </a:p>
          <a:p>
            <a:r>
              <a:rPr lang="sl-SI" dirty="0" smtClean="0"/>
              <a:t>ARBORISTIKA</a:t>
            </a:r>
            <a:r>
              <a:rPr lang="sl-SI" dirty="0" smtClean="0"/>
              <a:t>					</a:t>
            </a:r>
            <a:r>
              <a:rPr lang="sl-SI" dirty="0" smtClean="0"/>
              <a:t>(</a:t>
            </a:r>
            <a:r>
              <a:rPr lang="sl-SI" dirty="0" smtClean="0"/>
              <a:t>15</a:t>
            </a:r>
            <a:r>
              <a:rPr lang="sl-SI" dirty="0" smtClean="0"/>
              <a:t> </a:t>
            </a:r>
            <a:r>
              <a:rPr lang="sl-SI" dirty="0" smtClean="0"/>
              <a:t>ur)</a:t>
            </a:r>
          </a:p>
          <a:p>
            <a:pPr lvl="1"/>
            <a:r>
              <a:rPr lang="sl-SI" dirty="0" smtClean="0"/>
              <a:t>Načrtovanje in urejanje parkov </a:t>
            </a:r>
            <a:endParaRPr lang="sl-SI"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332656"/>
            <a:ext cx="8229600" cy="6122152"/>
          </a:xfrm>
        </p:spPr>
        <p:txBody>
          <a:bodyPr/>
          <a:lstStyle/>
          <a:p>
            <a:r>
              <a:rPr lang="sl-SI" dirty="0" smtClean="0"/>
              <a:t>VODA V LESU:</a:t>
            </a:r>
          </a:p>
          <a:p>
            <a:pPr lvl="1"/>
            <a:r>
              <a:rPr lang="sl-SI" dirty="0"/>
              <a:t>Vodo v lesu opredeljujemo z vlažnostjo, ki je izražena kot delež mase vode glede na maso lesa v absolutnem stanju (u) ali kot delež mase vode glede na maso vlažnega lesa (w</a:t>
            </a:r>
            <a:r>
              <a:rPr lang="sl-SI" dirty="0" smtClean="0"/>
              <a:t>)</a:t>
            </a:r>
          </a:p>
          <a:p>
            <a:pPr lvl="1"/>
            <a:r>
              <a:rPr lang="sl-SI" dirty="0" smtClean="0"/>
              <a:t>Vsebnost vode v lesu je odvisna od drevesne vrste, časa poseka in trajanja sušenja</a:t>
            </a:r>
          </a:p>
          <a:p>
            <a:pPr lvl="1"/>
            <a:endParaRPr lang="sl-SI" dirty="0"/>
          </a:p>
          <a:p>
            <a:endParaRPr lang="sl-SI" dirty="0"/>
          </a:p>
          <a:p>
            <a:endParaRPr lang="sl-SI" dirty="0" smtClean="0"/>
          </a:p>
          <a:p>
            <a:endParaRPr lang="sl-SI" dirty="0"/>
          </a:p>
          <a:p>
            <a:endParaRPr lang="sl-SI" dirty="0" smtClean="0"/>
          </a:p>
          <a:p>
            <a:pPr marL="537210" lvl="1" indent="0">
              <a:buNone/>
            </a:pPr>
            <a:endParaRPr lang="sl-SI" dirty="0" smtClean="0"/>
          </a:p>
        </p:txBody>
      </p:sp>
    </p:spTree>
    <p:extLst>
      <p:ext uri="{BB962C8B-B14F-4D97-AF65-F5344CB8AC3E}">
        <p14:creationId xmlns:p14="http://schemas.microsoft.com/office/powerpoint/2010/main" val="487057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88640"/>
            <a:ext cx="8229600" cy="6266168"/>
          </a:xfrm>
        </p:spPr>
        <p:txBody>
          <a:bodyPr/>
          <a:lstStyle/>
          <a:p>
            <a:r>
              <a:rPr lang="sl-SI" dirty="0"/>
              <a:t>ENEGIJSKA VREDNOST</a:t>
            </a:r>
          </a:p>
          <a:p>
            <a:pPr lvl="1"/>
            <a:r>
              <a:rPr lang="sl-SI" dirty="0"/>
              <a:t>Energijska vrednost goriva izraža količino energije, ki se sprosti med popolnim </a:t>
            </a:r>
            <a:r>
              <a:rPr lang="sl-SI" dirty="0" err="1"/>
              <a:t>izgoretjem</a:t>
            </a:r>
            <a:r>
              <a:rPr lang="sl-SI" dirty="0"/>
              <a:t> enote mase goriva</a:t>
            </a:r>
          </a:p>
          <a:p>
            <a:r>
              <a:rPr lang="sl-SI" dirty="0"/>
              <a:t>Z povečevanjem vsebnosti vode se niža energijska vrednost lesa, saj se del energije, ki se sprosti med </a:t>
            </a:r>
            <a:r>
              <a:rPr lang="sl-SI" dirty="0" smtClean="0"/>
              <a:t>procesom izgorevanja</a:t>
            </a:r>
            <a:endParaRPr lang="sl-SI" dirty="0"/>
          </a:p>
        </p:txBody>
      </p:sp>
    </p:spTree>
    <p:extLst>
      <p:ext uri="{BB962C8B-B14F-4D97-AF65-F5344CB8AC3E}">
        <p14:creationId xmlns:p14="http://schemas.microsoft.com/office/powerpoint/2010/main" val="824472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BIOMASNI LOGISTIČNI CENTRI BLTC</a:t>
            </a:r>
            <a:endParaRPr lang="sl-SI" dirty="0"/>
          </a:p>
        </p:txBody>
      </p:sp>
      <p:sp>
        <p:nvSpPr>
          <p:cNvPr id="3" name="Ograda vsebine 2"/>
          <p:cNvSpPr>
            <a:spLocks noGrp="1"/>
          </p:cNvSpPr>
          <p:nvPr>
            <p:ph idx="1"/>
          </p:nvPr>
        </p:nvSpPr>
        <p:spPr/>
        <p:txBody>
          <a:bodyPr/>
          <a:lstStyle/>
          <a:p>
            <a:r>
              <a:rPr lang="sl-SI" dirty="0" smtClean="0"/>
              <a:t>Ustanovitev BLPC-jev zaradi potreb po trajni in zanesljivi oskrbi z lesno biomaso</a:t>
            </a:r>
          </a:p>
          <a:p>
            <a:r>
              <a:rPr lang="sl-SI" dirty="0" smtClean="0"/>
              <a:t>Začetki in primeri dobre prakse iz Avstrije</a:t>
            </a:r>
          </a:p>
          <a:p>
            <a:r>
              <a:rPr lang="sl-SI" dirty="0" smtClean="0"/>
              <a:t>BLTC je prostor, kjer se trži lesna goriva po zajamčeni kakovosti</a:t>
            </a:r>
          </a:p>
          <a:p>
            <a:r>
              <a:rPr lang="sl-SI" dirty="0" smtClean="0"/>
              <a:t>BLTC se postavi glede na ponudbo in povpraševanje</a:t>
            </a:r>
          </a:p>
          <a:p>
            <a:endParaRPr lang="sl-SI" dirty="0"/>
          </a:p>
        </p:txBody>
      </p:sp>
    </p:spTree>
    <p:extLst>
      <p:ext uri="{BB962C8B-B14F-4D97-AF65-F5344CB8AC3E}">
        <p14:creationId xmlns:p14="http://schemas.microsoft.com/office/powerpoint/2010/main" val="186323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0" y="2136"/>
            <a:ext cx="3596082" cy="4525962"/>
          </a:xfrm>
        </p:spPr>
      </p:pic>
      <p:sp>
        <p:nvSpPr>
          <p:cNvPr id="7" name="Ograda vsebine 6"/>
          <p:cNvSpPr>
            <a:spLocks noGrp="1"/>
          </p:cNvSpPr>
          <p:nvPr>
            <p:ph sz="half" idx="2"/>
          </p:nvPr>
        </p:nvSpPr>
        <p:spPr>
          <a:xfrm>
            <a:off x="3635896" y="0"/>
            <a:ext cx="5508104" cy="6857999"/>
          </a:xfrm>
        </p:spPr>
        <p:txBody>
          <a:bodyPr/>
          <a:lstStyle/>
          <a:p>
            <a:pPr marL="64008" indent="0">
              <a:buNone/>
            </a:pPr>
            <a:r>
              <a:rPr lang="sl-SI" dirty="0" smtClean="0"/>
              <a:t>Zagotoviti je potrebno:</a:t>
            </a:r>
          </a:p>
          <a:p>
            <a:pPr lvl="1"/>
            <a:r>
              <a:rPr lang="sl-SI" dirty="0"/>
              <a:t>Prostor za skladiščenje in sušenje okroglega lesa</a:t>
            </a:r>
          </a:p>
          <a:p>
            <a:pPr lvl="1"/>
            <a:r>
              <a:rPr lang="sl-SI" dirty="0"/>
              <a:t>Pokrito skladišče in sušenje sekancev in drv</a:t>
            </a:r>
          </a:p>
          <a:p>
            <a:pPr marL="64008" indent="0">
              <a:buNone/>
            </a:pPr>
            <a:endParaRPr lang="sl-SI" dirty="0" smtClean="0"/>
          </a:p>
          <a:p>
            <a:pPr marL="64008" indent="0">
              <a:buNone/>
            </a:pPr>
            <a:r>
              <a:rPr lang="sl-SI" dirty="0" smtClean="0"/>
              <a:t>BLTC ima vso infrastrukturo, ki je bistvena za proizvodnjo in trženje lesnih goriv</a:t>
            </a:r>
            <a:endParaRPr lang="sl-SI" dirty="0"/>
          </a:p>
          <a:p>
            <a:pPr marL="64008" indent="0">
              <a:buNone/>
            </a:pPr>
            <a:endParaRPr lang="sl-SI" dirty="0" smtClean="0"/>
          </a:p>
        </p:txBody>
      </p:sp>
      <p:sp>
        <p:nvSpPr>
          <p:cNvPr id="8" name="PoljeZBesedilom 7"/>
          <p:cNvSpPr txBox="1"/>
          <p:nvPr/>
        </p:nvSpPr>
        <p:spPr>
          <a:xfrm>
            <a:off x="-17585" y="4581128"/>
            <a:ext cx="9144000" cy="923330"/>
          </a:xfrm>
          <a:prstGeom prst="rect">
            <a:avLst/>
          </a:prstGeom>
          <a:noFill/>
        </p:spPr>
        <p:txBody>
          <a:bodyPr wrap="square" rtlCol="0">
            <a:spAutoFit/>
          </a:bodyPr>
          <a:lstStyle/>
          <a:p>
            <a:r>
              <a:rPr lang="sl-SI" dirty="0" smtClean="0"/>
              <a:t>Pogoj za ustanovitev takega centra v Avstriji je, da so investitorji tudi lastniki </a:t>
            </a:r>
          </a:p>
          <a:p>
            <a:r>
              <a:rPr lang="sl-SI" dirty="0" smtClean="0"/>
              <a:t>gozdov, oziroma kmetje, in da se v centru trži predvsem les iz lastnih gozdov</a:t>
            </a:r>
          </a:p>
          <a:p>
            <a:r>
              <a:rPr lang="sl-SI" dirty="0" smtClean="0"/>
              <a:t> oziroma les iz regije</a:t>
            </a:r>
            <a:endParaRPr lang="sl-SI" dirty="0"/>
          </a:p>
        </p:txBody>
      </p:sp>
    </p:spTree>
    <p:extLst>
      <p:ext uri="{BB962C8B-B14F-4D97-AF65-F5344CB8AC3E}">
        <p14:creationId xmlns:p14="http://schemas.microsoft.com/office/powerpoint/2010/main" val="296975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3"/>
            <a:ext cx="9144000" cy="378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grada vsebine 5"/>
          <p:cNvSpPr>
            <a:spLocks noGrp="1"/>
          </p:cNvSpPr>
          <p:nvPr>
            <p:ph idx="1"/>
          </p:nvPr>
        </p:nvSpPr>
        <p:spPr>
          <a:xfrm>
            <a:off x="0" y="2348880"/>
            <a:ext cx="9144000" cy="4509120"/>
          </a:xfrm>
        </p:spPr>
        <p:txBody>
          <a:bodyPr>
            <a:normAutofit fontScale="77500" lnSpcReduction="20000"/>
          </a:bodyPr>
          <a:lstStyle/>
          <a:p>
            <a:pPr marL="64008" indent="0">
              <a:buNone/>
            </a:pPr>
            <a:r>
              <a:rPr lang="sl-SI" b="1" dirty="0"/>
              <a:t>Ključni cilji BLTC:</a:t>
            </a:r>
          </a:p>
          <a:p>
            <a:r>
              <a:rPr lang="pl-PL" dirty="0"/>
              <a:t>a) Oblikovanje regionalnih centrov za oskrbo z lesno biomaso </a:t>
            </a:r>
            <a:r>
              <a:rPr lang="pl-PL" dirty="0" smtClean="0"/>
              <a:t>na </a:t>
            </a:r>
            <a:r>
              <a:rPr lang="sl-SI" dirty="0" smtClean="0"/>
              <a:t>lokalnem </a:t>
            </a:r>
            <a:r>
              <a:rPr lang="sl-SI" dirty="0"/>
              <a:t>nivoju;</a:t>
            </a:r>
          </a:p>
          <a:p>
            <a:r>
              <a:rPr lang="sl-SI" dirty="0"/>
              <a:t>b) Zagotavljanje zanesljive oskrbe z energenti;</a:t>
            </a:r>
          </a:p>
          <a:p>
            <a:r>
              <a:rPr lang="sl-SI" dirty="0"/>
              <a:t>c) Prepoznavnost vseh vrst lesne biomase kot energenta;</a:t>
            </a:r>
          </a:p>
          <a:p>
            <a:r>
              <a:rPr lang="sl-SI" dirty="0"/>
              <a:t>d) Zagotavljanje kakovosti lesnih goriv in vseh storitev;</a:t>
            </a:r>
          </a:p>
          <a:p>
            <a:r>
              <a:rPr lang="sl-SI" dirty="0"/>
              <a:t>e) Spodbujanje storitev s področja pridobivanja in </a:t>
            </a:r>
            <a:r>
              <a:rPr lang="sl-SI" dirty="0" smtClean="0"/>
              <a:t>proizvodnje lesne </a:t>
            </a:r>
            <a:r>
              <a:rPr lang="sl-SI" dirty="0"/>
              <a:t>biomase, kot so strojne storitve proizvodnje </a:t>
            </a:r>
            <a:r>
              <a:rPr lang="sl-SI" dirty="0" smtClean="0"/>
              <a:t>lesne biomase</a:t>
            </a:r>
            <a:r>
              <a:rPr lang="sl-SI" dirty="0"/>
              <a:t>, dostava lesnih goriv, storitve </a:t>
            </a:r>
            <a:r>
              <a:rPr lang="sl-SI" dirty="0" smtClean="0"/>
              <a:t>energetskega </a:t>
            </a:r>
            <a:r>
              <a:rPr lang="sl-SI" dirty="0" err="1" smtClean="0"/>
              <a:t>pogodbeništva</a:t>
            </a:r>
            <a:r>
              <a:rPr lang="sl-SI" dirty="0"/>
              <a:t>, strokovno svetovanje na področju ogrevanja </a:t>
            </a:r>
            <a:r>
              <a:rPr lang="sl-SI" dirty="0" smtClean="0"/>
              <a:t>z lesom</a:t>
            </a:r>
            <a:r>
              <a:rPr lang="sl-SI" dirty="0"/>
              <a:t>;</a:t>
            </a:r>
          </a:p>
          <a:p>
            <a:r>
              <a:rPr lang="sl-SI" dirty="0"/>
              <a:t>f) Spodbujanje mobilizacije lokalnih potencialov lesne biomase </a:t>
            </a:r>
            <a:r>
              <a:rPr lang="sl-SI" dirty="0" smtClean="0"/>
              <a:t>in </a:t>
            </a:r>
            <a:r>
              <a:rPr lang="pl-PL" dirty="0" smtClean="0"/>
              <a:t>njihove </a:t>
            </a:r>
            <a:r>
              <a:rPr lang="pl-PL" dirty="0"/>
              <a:t>rabe na lokalnem nivoju.</a:t>
            </a:r>
          </a:p>
          <a:p>
            <a:pPr marL="64008" indent="0">
              <a:buNone/>
            </a:pPr>
            <a:endParaRPr lang="sl-SI" dirty="0"/>
          </a:p>
        </p:txBody>
      </p:sp>
    </p:spTree>
    <p:extLst>
      <p:ext uri="{BB962C8B-B14F-4D97-AF65-F5344CB8AC3E}">
        <p14:creationId xmlns:p14="http://schemas.microsoft.com/office/powerpoint/2010/main" val="387688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jeZBesedilom 3"/>
          <p:cNvSpPr txBox="1"/>
          <p:nvPr/>
        </p:nvSpPr>
        <p:spPr>
          <a:xfrm>
            <a:off x="0" y="3974"/>
            <a:ext cx="4509568" cy="369332"/>
          </a:xfrm>
          <a:prstGeom prst="rect">
            <a:avLst/>
          </a:prstGeom>
          <a:noFill/>
        </p:spPr>
        <p:txBody>
          <a:bodyPr wrap="none" rtlCol="0">
            <a:spAutoFit/>
          </a:bodyPr>
          <a:lstStyle/>
          <a:p>
            <a:r>
              <a:rPr lang="sl-SI" b="1" dirty="0" smtClean="0">
                <a:solidFill>
                  <a:schemeClr val="bg1"/>
                </a:solidFill>
              </a:rPr>
              <a:t>PRIKAZ RAZLIČNIH PROIZVODNIH VERIG</a:t>
            </a:r>
            <a:endParaRPr lang="sl-SI" b="1" dirty="0">
              <a:solidFill>
                <a:schemeClr val="bg1"/>
              </a:solidFill>
            </a:endParaRPr>
          </a:p>
        </p:txBody>
      </p:sp>
    </p:spTree>
    <p:extLst>
      <p:ext uri="{BB962C8B-B14F-4D97-AF65-F5344CB8AC3E}">
        <p14:creationId xmlns:p14="http://schemas.microsoft.com/office/powerpoint/2010/main" val="41639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a:t>PRODAJA LESNE BIOMASE</a:t>
            </a:r>
          </a:p>
        </p:txBody>
      </p:sp>
      <p:sp>
        <p:nvSpPr>
          <p:cNvPr id="3" name="Ograda vsebine 2"/>
          <p:cNvSpPr>
            <a:spLocks noGrp="1"/>
          </p:cNvSpPr>
          <p:nvPr>
            <p:ph idx="1"/>
          </p:nvPr>
        </p:nvSpPr>
        <p:spPr>
          <a:xfrm>
            <a:off x="0" y="1882808"/>
            <a:ext cx="9144000" cy="4975192"/>
          </a:xfrm>
        </p:spPr>
        <p:txBody>
          <a:bodyPr>
            <a:normAutofit fontScale="70000" lnSpcReduction="20000"/>
          </a:bodyPr>
          <a:lstStyle/>
          <a:p>
            <a:r>
              <a:rPr lang="sl-SI" dirty="0"/>
              <a:t>Izdelava javnega cenika za lesna goriva;</a:t>
            </a:r>
          </a:p>
          <a:p>
            <a:r>
              <a:rPr lang="sl-SI" dirty="0" smtClean="0"/>
              <a:t>Prodaja </a:t>
            </a:r>
            <a:r>
              <a:rPr lang="sl-SI" dirty="0"/>
              <a:t>na skladišču BLTC;</a:t>
            </a:r>
          </a:p>
          <a:p>
            <a:r>
              <a:rPr lang="sl-SI" dirty="0" smtClean="0"/>
              <a:t>Možnost </a:t>
            </a:r>
            <a:r>
              <a:rPr lang="sl-SI" dirty="0"/>
              <a:t>dostave lesnih goriv (najem specializirane </a:t>
            </a:r>
            <a:r>
              <a:rPr lang="sl-SI" dirty="0" smtClean="0"/>
              <a:t>prikolice za </a:t>
            </a:r>
            <a:r>
              <a:rPr lang="sl-SI" dirty="0"/>
              <a:t>prevoz sekancev);</a:t>
            </a:r>
          </a:p>
          <a:p>
            <a:r>
              <a:rPr lang="sl-SI" dirty="0" smtClean="0"/>
              <a:t>Dolgoročne </a:t>
            </a:r>
            <a:r>
              <a:rPr lang="sl-SI" dirty="0"/>
              <a:t>pogodbe za odkup večjih količin lesne </a:t>
            </a:r>
            <a:r>
              <a:rPr lang="sl-SI" dirty="0" smtClean="0"/>
              <a:t>biomase (</a:t>
            </a:r>
            <a:r>
              <a:rPr lang="sl-SI" dirty="0"/>
              <a:t>večji porabniki);</a:t>
            </a:r>
          </a:p>
          <a:p>
            <a:r>
              <a:rPr lang="sl-SI" dirty="0" smtClean="0"/>
              <a:t>Prodaja </a:t>
            </a:r>
            <a:r>
              <a:rPr lang="sl-SI" dirty="0"/>
              <a:t>manjših količin individualnim porabnikom </a:t>
            </a:r>
            <a:r>
              <a:rPr lang="sl-SI" dirty="0" smtClean="0"/>
              <a:t>– pomembna </a:t>
            </a:r>
            <a:r>
              <a:rPr lang="sl-SI" dirty="0"/>
              <a:t>je možnost »dostave na dom</a:t>
            </a:r>
            <a:r>
              <a:rPr lang="sl-SI" dirty="0" smtClean="0"/>
              <a:t>«.</a:t>
            </a:r>
          </a:p>
          <a:p>
            <a:pPr marL="64008" indent="0">
              <a:buNone/>
            </a:pPr>
            <a:endParaRPr lang="sl-SI" dirty="0" smtClean="0"/>
          </a:p>
          <a:p>
            <a:pPr marL="64008" indent="0">
              <a:buNone/>
            </a:pPr>
            <a:r>
              <a:rPr lang="sl-SI" sz="3200" dirty="0" smtClean="0"/>
              <a:t>Polena </a:t>
            </a:r>
            <a:r>
              <a:rPr lang="sl-SI" sz="3200" dirty="0"/>
              <a:t>in lesni sekanci se prodajajo bodisi po teži (€/t) bodisi po</a:t>
            </a:r>
          </a:p>
          <a:p>
            <a:pPr marL="64008" indent="0">
              <a:buNone/>
            </a:pPr>
            <a:r>
              <a:rPr lang="sl-SI" sz="3200" dirty="0"/>
              <a:t>volumnu (€/prostorninski m3 in €/nasuti m3). Da bi kupci lahko</a:t>
            </a:r>
          </a:p>
          <a:p>
            <a:pPr marL="64008" indent="0">
              <a:buNone/>
            </a:pPr>
            <a:r>
              <a:rPr lang="sl-SI" sz="3200" dirty="0"/>
              <a:t>ustrezno ekonomsko ovrednotili ponujene cene lesnih goriv, </a:t>
            </a:r>
            <a:r>
              <a:rPr lang="sl-SI" sz="3200" dirty="0" smtClean="0"/>
              <a:t>potrebujejo dodatne </a:t>
            </a:r>
            <a:r>
              <a:rPr lang="sl-SI" sz="3200" dirty="0"/>
              <a:t>informacije o lastnostih goriva (predvsem o vsebnosti vode</a:t>
            </a:r>
            <a:r>
              <a:rPr lang="sl-SI" sz="3200" dirty="0" smtClean="0"/>
              <a:t>, drevesnih </a:t>
            </a:r>
            <a:r>
              <a:rPr lang="sl-SI" sz="3200" dirty="0"/>
              <a:t>vrstah …). Pri tem so še posebno pomembne </a:t>
            </a:r>
            <a:r>
              <a:rPr lang="sl-SI" sz="3200" dirty="0" smtClean="0"/>
              <a:t>Evropske tehnične </a:t>
            </a:r>
            <a:r>
              <a:rPr lang="sl-SI" sz="3200" dirty="0"/>
              <a:t>specifikacije za trdna </a:t>
            </a:r>
            <a:r>
              <a:rPr lang="sl-SI" sz="3200" dirty="0" err="1"/>
              <a:t>biogoriva</a:t>
            </a:r>
            <a:r>
              <a:rPr lang="sl-SI" sz="3200" dirty="0"/>
              <a:t>.</a:t>
            </a:r>
          </a:p>
        </p:txBody>
      </p:sp>
    </p:spTree>
    <p:extLst>
      <p:ext uri="{BB962C8B-B14F-4D97-AF65-F5344CB8AC3E}">
        <p14:creationId xmlns:p14="http://schemas.microsoft.com/office/powerpoint/2010/main" val="297152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ZAHTEVE GLEDE KAKOVOSTI LESNIH GORIV IN STANDARDI</a:t>
            </a:r>
            <a:endParaRPr lang="sl-SI" dirty="0"/>
          </a:p>
        </p:txBody>
      </p:sp>
      <p:sp>
        <p:nvSpPr>
          <p:cNvPr id="3" name="Ograda vsebine 2"/>
          <p:cNvSpPr>
            <a:spLocks noGrp="1"/>
          </p:cNvSpPr>
          <p:nvPr>
            <p:ph idx="1"/>
          </p:nvPr>
        </p:nvSpPr>
        <p:spPr/>
        <p:txBody>
          <a:bodyPr/>
          <a:lstStyle/>
          <a:p>
            <a:r>
              <a:rPr lang="sl-SI" dirty="0" smtClean="0"/>
              <a:t>Evropski standardi (z oznako EN) predstavljajo na nivoju držav članic EU usklajene standarde.</a:t>
            </a:r>
          </a:p>
          <a:p>
            <a:r>
              <a:rPr lang="sl-SI" dirty="0" smtClean="0"/>
              <a:t>Na Slovenskem inštitutu za standardizacijo so do sedaj sprejeli 29 evropskih tehničnih specifikacij za trdna </a:t>
            </a:r>
            <a:r>
              <a:rPr lang="sl-SI" dirty="0" err="1" smtClean="0"/>
              <a:t>biogoriva</a:t>
            </a:r>
            <a:r>
              <a:rPr lang="sl-SI" dirty="0" smtClean="0"/>
              <a:t>. Označena so s kratico</a:t>
            </a:r>
          </a:p>
          <a:p>
            <a:pPr marL="64008" indent="0" algn="ctr">
              <a:buNone/>
            </a:pPr>
            <a:r>
              <a:rPr lang="sl-SI" sz="5400" b="1" dirty="0" smtClean="0"/>
              <a:t>SIST-TS CEN/TS</a:t>
            </a:r>
            <a:endParaRPr lang="sl-SI" sz="5400" b="1" dirty="0"/>
          </a:p>
        </p:txBody>
      </p:sp>
    </p:spTree>
    <p:extLst>
      <p:ext uri="{BB962C8B-B14F-4D97-AF65-F5344CB8AC3E}">
        <p14:creationId xmlns:p14="http://schemas.microsoft.com/office/powerpoint/2010/main" val="249796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88640"/>
            <a:ext cx="8229600" cy="6266168"/>
          </a:xfrm>
        </p:spPr>
        <p:txBody>
          <a:bodyPr/>
          <a:lstStyle/>
          <a:p>
            <a:r>
              <a:rPr lang="sl-SI" dirty="0" smtClean="0"/>
              <a:t>Tehnične specifikacije so razdeljena na šest različnih </a:t>
            </a:r>
            <a:r>
              <a:rPr lang="sl-SI" dirty="0" err="1" smtClean="0"/>
              <a:t>podrčij</a:t>
            </a:r>
            <a:r>
              <a:rPr lang="sl-SI" dirty="0" smtClean="0"/>
              <a:t>:</a:t>
            </a:r>
          </a:p>
          <a:p>
            <a:pPr lvl="1"/>
            <a:r>
              <a:rPr lang="sl-SI" dirty="0" smtClean="0"/>
              <a:t>Terminologija, definicije in opisi pojmov, </a:t>
            </a:r>
          </a:p>
          <a:p>
            <a:pPr lvl="1"/>
            <a:r>
              <a:rPr lang="sl-SI" dirty="0" smtClean="0"/>
              <a:t>Specifikacije goriv, </a:t>
            </a:r>
          </a:p>
          <a:p>
            <a:pPr lvl="1"/>
            <a:r>
              <a:rPr lang="sl-SI" dirty="0" smtClean="0"/>
              <a:t>Zagotavljanje kakovosti trdih </a:t>
            </a:r>
            <a:r>
              <a:rPr lang="sl-SI" dirty="0" err="1" smtClean="0"/>
              <a:t>biogoriv</a:t>
            </a:r>
            <a:endParaRPr lang="sl-SI" dirty="0" smtClean="0"/>
          </a:p>
          <a:p>
            <a:pPr lvl="1"/>
            <a:r>
              <a:rPr lang="sl-SI" dirty="0" smtClean="0"/>
              <a:t>Vzorčenje in jemanje vzorcev</a:t>
            </a:r>
          </a:p>
          <a:p>
            <a:pPr lvl="1"/>
            <a:r>
              <a:rPr lang="sl-SI" dirty="0" smtClean="0"/>
              <a:t>Fizikalne in mehanske analize ter</a:t>
            </a:r>
          </a:p>
          <a:p>
            <a:pPr lvl="1"/>
            <a:r>
              <a:rPr lang="sl-SI" smtClean="0"/>
              <a:t>Kemične analize</a:t>
            </a:r>
            <a:endParaRPr lang="sl-SI" dirty="0"/>
          </a:p>
        </p:txBody>
      </p:sp>
    </p:spTree>
    <p:extLst>
      <p:ext uri="{BB962C8B-B14F-4D97-AF65-F5344CB8AC3E}">
        <p14:creationId xmlns:p14="http://schemas.microsoft.com/office/powerpoint/2010/main" val="460377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4000"/>
                    </a14:imgEffect>
                  </a14:imgLayer>
                </a14:imgProps>
              </a:ext>
              <a:ext uri="{28A0092B-C50C-407E-A947-70E740481C1C}">
                <a14:useLocalDpi xmlns:a14="http://schemas.microsoft.com/office/drawing/2010/main" val="0"/>
              </a:ext>
            </a:extLst>
          </a:blip>
          <a:srcRect/>
          <a:stretch>
            <a:fillRect/>
          </a:stretch>
        </p:blipFill>
        <p:spPr bwMode="auto">
          <a:xfrm>
            <a:off x="-8011" y="680120"/>
            <a:ext cx="4572000" cy="610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4563989" y="680120"/>
            <a:ext cx="4572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slov 1"/>
          <p:cNvSpPr>
            <a:spLocks noGrp="1"/>
          </p:cNvSpPr>
          <p:nvPr>
            <p:ph type="title"/>
          </p:nvPr>
        </p:nvSpPr>
        <p:spPr/>
        <p:txBody>
          <a:bodyPr>
            <a:normAutofit fontScale="90000"/>
          </a:bodyPr>
          <a:lstStyle/>
          <a:p>
            <a:pPr algn="ctr"/>
            <a:r>
              <a:rPr lang="sl-SI" dirty="0" smtClean="0"/>
              <a:t>GOJENJE PARKOVNEGA IN SADNEGA DREVJA TER GRMOVJA</a:t>
            </a:r>
            <a:endParaRPr lang="sl-SI" dirty="0"/>
          </a:p>
        </p:txBody>
      </p:sp>
      <p:sp>
        <p:nvSpPr>
          <p:cNvPr id="3" name="Ograda vsebine 2"/>
          <p:cNvSpPr>
            <a:spLocks noGrp="1"/>
          </p:cNvSpPr>
          <p:nvPr>
            <p:ph idx="1"/>
          </p:nvPr>
        </p:nvSpPr>
        <p:spPr/>
        <p:txBody>
          <a:bodyPr>
            <a:normAutofit fontScale="92500" lnSpcReduction="10000"/>
          </a:bodyPr>
          <a:lstStyle/>
          <a:p>
            <a:r>
              <a:rPr lang="sl-SI" dirty="0" smtClean="0">
                <a:solidFill>
                  <a:srgbClr val="FFFF00"/>
                </a:solidFill>
              </a:rPr>
              <a:t>NAČRTOVANJE:</a:t>
            </a:r>
          </a:p>
          <a:p>
            <a:pPr lvl="1"/>
            <a:r>
              <a:rPr lang="sl-SI" dirty="0" smtClean="0">
                <a:solidFill>
                  <a:srgbClr val="FFFF00"/>
                </a:solidFill>
              </a:rPr>
              <a:t>Drevesa so najdlje živeče rastline</a:t>
            </a:r>
          </a:p>
          <a:p>
            <a:pPr lvl="1"/>
            <a:r>
              <a:rPr lang="sl-SI" dirty="0" smtClean="0">
                <a:solidFill>
                  <a:srgbClr val="FFFF00"/>
                </a:solidFill>
              </a:rPr>
              <a:t>Drevesa so najvišje rastline</a:t>
            </a:r>
          </a:p>
          <a:p>
            <a:pPr lvl="1"/>
            <a:r>
              <a:rPr lang="sl-SI" dirty="0" smtClean="0">
                <a:solidFill>
                  <a:srgbClr val="FFFF00"/>
                </a:solidFill>
              </a:rPr>
              <a:t>Samostojno rastoče drevo oblikuje bujno krošnjo</a:t>
            </a:r>
          </a:p>
          <a:p>
            <a:pPr lvl="1"/>
            <a:r>
              <a:rPr lang="sl-SI" dirty="0" smtClean="0">
                <a:solidFill>
                  <a:srgbClr val="FFFF00"/>
                </a:solidFill>
              </a:rPr>
              <a:t>Rabi veliko praznega prostora</a:t>
            </a:r>
          </a:p>
          <a:p>
            <a:pPr lvl="1"/>
            <a:r>
              <a:rPr lang="sl-SI" dirty="0" smtClean="0">
                <a:solidFill>
                  <a:srgbClr val="FFFF00"/>
                </a:solidFill>
              </a:rPr>
              <a:t>Pazimo na spreminjanje krošnje skozi življenje</a:t>
            </a:r>
          </a:p>
          <a:p>
            <a:pPr lvl="1"/>
            <a:r>
              <a:rPr lang="sl-SI" dirty="0" smtClean="0">
                <a:solidFill>
                  <a:srgbClr val="FFFF00"/>
                </a:solidFill>
              </a:rPr>
              <a:t>Cvetenje</a:t>
            </a:r>
          </a:p>
          <a:p>
            <a:pPr lvl="1"/>
            <a:r>
              <a:rPr lang="sl-SI" dirty="0" smtClean="0">
                <a:solidFill>
                  <a:srgbClr val="FFFF00"/>
                </a:solidFill>
              </a:rPr>
              <a:t>Različne oblike listja, jesensko obarvanje, zimzelene vrste</a:t>
            </a:r>
          </a:p>
          <a:p>
            <a:pPr lvl="1"/>
            <a:r>
              <a:rPr lang="sl-SI" dirty="0" smtClean="0">
                <a:solidFill>
                  <a:srgbClr val="FFFF00"/>
                </a:solidFill>
              </a:rPr>
              <a:t>Vonj</a:t>
            </a:r>
          </a:p>
          <a:p>
            <a:pPr lvl="1"/>
            <a:r>
              <a:rPr lang="sl-SI" dirty="0" smtClean="0">
                <a:solidFill>
                  <a:srgbClr val="FFFF00"/>
                </a:solidFill>
              </a:rPr>
              <a:t>Trnje</a:t>
            </a:r>
          </a:p>
          <a:p>
            <a:pPr lvl="1"/>
            <a:endParaRPr lang="sl-SI" dirty="0" smtClean="0">
              <a:solidFill>
                <a:srgbClr val="FFFF00"/>
              </a:solidFill>
            </a:endParaRPr>
          </a:p>
        </p:txBody>
      </p:sp>
    </p:spTree>
    <p:extLst>
      <p:ext uri="{BB962C8B-B14F-4D97-AF65-F5344CB8AC3E}">
        <p14:creationId xmlns:p14="http://schemas.microsoft.com/office/powerpoint/2010/main" val="29300673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GOJENJE IN VARSTVO GOZDOV</a:t>
            </a:r>
            <a:endParaRPr lang="sl-SI" dirty="0"/>
          </a:p>
        </p:txBody>
      </p:sp>
      <p:sp>
        <p:nvSpPr>
          <p:cNvPr id="3" name="Ograda vsebine 2"/>
          <p:cNvSpPr>
            <a:spLocks noGrp="1"/>
          </p:cNvSpPr>
          <p:nvPr>
            <p:ph sz="half" idx="1"/>
          </p:nvPr>
        </p:nvSpPr>
        <p:spPr>
          <a:xfrm>
            <a:off x="457200" y="1722437"/>
            <a:ext cx="4038600" cy="2714675"/>
          </a:xfrm>
        </p:spPr>
        <p:txBody>
          <a:bodyPr/>
          <a:lstStyle/>
          <a:p>
            <a:r>
              <a:rPr lang="sl-SI" dirty="0" smtClean="0"/>
              <a:t>DREVO kot organizem: </a:t>
            </a:r>
          </a:p>
          <a:p>
            <a:pPr lvl="1"/>
            <a:r>
              <a:rPr lang="sl-SI" dirty="0" smtClean="0"/>
              <a:t>Rastlina z olesenelim steblom in vejami</a:t>
            </a:r>
          </a:p>
          <a:p>
            <a:pPr lvl="1"/>
            <a:r>
              <a:rPr lang="sl-SI" dirty="0" smtClean="0"/>
              <a:t>Več letnica - letnice</a:t>
            </a:r>
          </a:p>
          <a:p>
            <a:pPr lvl="1"/>
            <a:r>
              <a:rPr lang="sl-SI" dirty="0" smtClean="0"/>
              <a:t>Razlika z grmovjem</a:t>
            </a:r>
          </a:p>
          <a:p>
            <a:pPr lvl="1"/>
            <a:endParaRPr lang="sl-SI" dirty="0" smtClean="0"/>
          </a:p>
          <a:p>
            <a:pPr lvl="1"/>
            <a:endParaRPr lang="sl-SI" dirty="0" smtClean="0"/>
          </a:p>
          <a:p>
            <a:pPr lvl="1"/>
            <a:endParaRPr lang="sl-SI" dirty="0"/>
          </a:p>
        </p:txBody>
      </p:sp>
      <p:pic>
        <p:nvPicPr>
          <p:cNvPr id="1030" name="Picture 6"/>
          <p:cNvPicPr>
            <a:picLocks noGrp="1" noChangeAspect="1" noChangeArrowheads="1"/>
          </p:cNvPicPr>
          <p:nvPr>
            <p:ph sz="half" idx="2"/>
          </p:nvPr>
        </p:nvPicPr>
        <p:blipFill>
          <a:blip r:embed="rId3" cstate="print"/>
          <a:srcRect/>
          <a:stretch>
            <a:fillRect/>
          </a:stretch>
        </p:blipFill>
        <p:spPr bwMode="auto">
          <a:xfrm>
            <a:off x="5004048" y="1772816"/>
            <a:ext cx="2425175" cy="3232441"/>
          </a:xfrm>
          <a:prstGeom prst="rect">
            <a:avLst/>
          </a:prstGeom>
          <a:noFill/>
          <a:ln w="9525">
            <a:noFill/>
            <a:miter lim="800000"/>
            <a:headEnd/>
            <a:tailEnd/>
          </a:ln>
        </p:spPr>
      </p:pic>
      <p:sp>
        <p:nvSpPr>
          <p:cNvPr id="10" name="PoljeZBesedilom 9"/>
          <p:cNvSpPr txBox="1"/>
          <p:nvPr/>
        </p:nvSpPr>
        <p:spPr>
          <a:xfrm>
            <a:off x="7415642" y="2420889"/>
            <a:ext cx="1728358" cy="3139321"/>
          </a:xfrm>
          <a:prstGeom prst="rect">
            <a:avLst/>
          </a:prstGeom>
          <a:noFill/>
        </p:spPr>
        <p:txBody>
          <a:bodyPr wrap="square" rtlCol="0">
            <a:spAutoFit/>
          </a:bodyPr>
          <a:lstStyle/>
          <a:p>
            <a:r>
              <a:rPr lang="sl-SI" dirty="0" smtClean="0"/>
              <a:t>KROŠNJA</a:t>
            </a:r>
          </a:p>
          <a:p>
            <a:r>
              <a:rPr lang="sl-SI" dirty="0" smtClean="0"/>
              <a:t>z vejami in listi</a:t>
            </a:r>
          </a:p>
          <a:p>
            <a:endParaRPr lang="sl-SI" dirty="0" smtClean="0"/>
          </a:p>
          <a:p>
            <a:endParaRPr lang="sl-SI" dirty="0" smtClean="0"/>
          </a:p>
          <a:p>
            <a:endParaRPr lang="sl-SI" dirty="0" smtClean="0"/>
          </a:p>
          <a:p>
            <a:endParaRPr lang="sl-SI" dirty="0" smtClean="0"/>
          </a:p>
          <a:p>
            <a:r>
              <a:rPr lang="sl-SI" dirty="0" smtClean="0"/>
              <a:t>DEBLO</a:t>
            </a:r>
          </a:p>
          <a:p>
            <a:endParaRPr lang="sl-SI" dirty="0" smtClean="0"/>
          </a:p>
          <a:p>
            <a:endParaRPr lang="sl-SI" dirty="0" smtClean="0"/>
          </a:p>
          <a:p>
            <a:r>
              <a:rPr lang="sl-SI" dirty="0" smtClean="0"/>
              <a:t>KORENINE</a:t>
            </a:r>
          </a:p>
          <a:p>
            <a:endParaRPr lang="sl-SI" dirty="0"/>
          </a:p>
        </p:txBody>
      </p:sp>
      <p:pic>
        <p:nvPicPr>
          <p:cNvPr id="1033" name="Picture 9"/>
          <p:cNvPicPr>
            <a:picLocks noChangeAspect="1" noChangeArrowheads="1"/>
          </p:cNvPicPr>
          <p:nvPr/>
        </p:nvPicPr>
        <p:blipFill>
          <a:blip r:embed="rId4" cstate="print"/>
          <a:srcRect/>
          <a:stretch>
            <a:fillRect/>
          </a:stretch>
        </p:blipFill>
        <p:spPr bwMode="auto">
          <a:xfrm>
            <a:off x="755576" y="4653136"/>
            <a:ext cx="4150842" cy="1944216"/>
          </a:xfrm>
          <a:prstGeom prst="rect">
            <a:avLst/>
          </a:prstGeom>
          <a:noFill/>
          <a:ln w="9525">
            <a:noFill/>
            <a:miter lim="800000"/>
            <a:headEnd/>
            <a:tailEnd/>
          </a:ln>
        </p:spPr>
      </p:pic>
      <p:sp>
        <p:nvSpPr>
          <p:cNvPr id="7" name="PoljeZBesedilom 6"/>
          <p:cNvSpPr txBox="1"/>
          <p:nvPr/>
        </p:nvSpPr>
        <p:spPr>
          <a:xfrm>
            <a:off x="5004049" y="5013176"/>
            <a:ext cx="1368152" cy="261610"/>
          </a:xfrm>
          <a:prstGeom prst="rect">
            <a:avLst/>
          </a:prstGeom>
          <a:noFill/>
        </p:spPr>
        <p:txBody>
          <a:bodyPr wrap="square" rtlCol="0">
            <a:spAutoFit/>
          </a:bodyPr>
          <a:lstStyle/>
          <a:p>
            <a:r>
              <a:rPr lang="sl-SI" sz="1100" dirty="0" smtClean="0"/>
              <a:t>Slika 1: Drevo</a:t>
            </a:r>
            <a:endParaRPr lang="sl-SI" sz="1100" dirty="0"/>
          </a:p>
        </p:txBody>
      </p:sp>
      <p:sp>
        <p:nvSpPr>
          <p:cNvPr id="8" name="PoljeZBesedilom 7"/>
          <p:cNvSpPr txBox="1"/>
          <p:nvPr/>
        </p:nvSpPr>
        <p:spPr>
          <a:xfrm>
            <a:off x="755576" y="6596390"/>
            <a:ext cx="1391728" cy="261610"/>
          </a:xfrm>
          <a:prstGeom prst="rect">
            <a:avLst/>
          </a:prstGeom>
          <a:noFill/>
        </p:spPr>
        <p:txBody>
          <a:bodyPr wrap="none" rtlCol="0">
            <a:spAutoFit/>
          </a:bodyPr>
          <a:lstStyle/>
          <a:p>
            <a:r>
              <a:rPr lang="sl-SI" sz="1100" dirty="0" smtClean="0"/>
              <a:t>Slika 2: Prerez lesa</a:t>
            </a:r>
            <a:endParaRPr lang="sl-SI" sz="11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88640"/>
            <a:ext cx="8229600" cy="6266168"/>
          </a:xfrm>
        </p:spPr>
        <p:txBody>
          <a:bodyPr>
            <a:noAutofit/>
          </a:bodyPr>
          <a:lstStyle/>
          <a:p>
            <a:r>
              <a:rPr lang="sl-SI" dirty="0"/>
              <a:t>Načrtovanje </a:t>
            </a:r>
            <a:r>
              <a:rPr lang="sl-SI" dirty="0" err="1"/>
              <a:t>sadnje</a:t>
            </a:r>
            <a:r>
              <a:rPr lang="sl-SI" dirty="0"/>
              <a:t> dreves je pomembno saj predstavljajo osnovno ogrodje vrta, parka in vplivajo na razmestitev vseh ostalih </a:t>
            </a:r>
            <a:r>
              <a:rPr lang="sl-SI" dirty="0" smtClean="0"/>
              <a:t>rastlin.</a:t>
            </a:r>
          </a:p>
          <a:p>
            <a:r>
              <a:rPr lang="sl-SI" dirty="0" smtClean="0"/>
              <a:t>Manjši vrtovi – dreves sadimo samostojno in </a:t>
            </a:r>
            <a:r>
              <a:rPr lang="sl-SI" smtClean="0"/>
              <a:t>morajo biti manjša – </a:t>
            </a:r>
            <a:r>
              <a:rPr lang="sl-SI" dirty="0" smtClean="0"/>
              <a:t>do 6 m</a:t>
            </a:r>
          </a:p>
          <a:p>
            <a:r>
              <a:rPr lang="sl-SI" dirty="0" smtClean="0"/>
              <a:t>Večji vrtovi, parki – drevesa sadimo v skupine po nekaj dreves, samostojno sadimo zares mogočna drevesa</a:t>
            </a:r>
          </a:p>
          <a:p>
            <a:r>
              <a:rPr lang="sl-SI" dirty="0" smtClean="0"/>
              <a:t>S pravilno izbiro in kombiniranjem različnih drevesnih vrst, lahko dosežemo, da vsak letni čas izstopa vsaj eno drevo zaradi svoje drugačnosti.</a:t>
            </a:r>
            <a:endParaRPr lang="sl-SI" dirty="0"/>
          </a:p>
          <a:p>
            <a:endParaRPr lang="sl-SI" dirty="0"/>
          </a:p>
        </p:txBody>
      </p:sp>
    </p:spTree>
    <p:extLst>
      <p:ext uri="{BB962C8B-B14F-4D97-AF65-F5344CB8AC3E}">
        <p14:creationId xmlns:p14="http://schemas.microsoft.com/office/powerpoint/2010/main" val="1179062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fontScale="77500" lnSpcReduction="20000"/>
          </a:bodyPr>
          <a:lstStyle/>
          <a:p>
            <a:pPr marL="537210" lvl="1" indent="0">
              <a:buNone/>
            </a:pPr>
            <a:r>
              <a:rPr lang="sl-SI" dirty="0" smtClean="0"/>
              <a:t>VIRI: </a:t>
            </a:r>
          </a:p>
          <a:p>
            <a:pPr lvl="1"/>
            <a:r>
              <a:rPr lang="sl-SI" dirty="0" smtClean="0"/>
              <a:t>Slika </a:t>
            </a:r>
            <a:r>
              <a:rPr lang="sl-SI" dirty="0"/>
              <a:t>1: DREVO</a:t>
            </a:r>
          </a:p>
          <a:p>
            <a:pPr lvl="1">
              <a:buNone/>
            </a:pPr>
            <a:r>
              <a:rPr lang="sl-SI" dirty="0"/>
              <a:t>	</a:t>
            </a:r>
            <a:r>
              <a:rPr lang="sl-SI" dirty="0">
                <a:hlinkClick r:id="rId2"/>
              </a:rPr>
              <a:t>http://www.onlinecafe.si/foto-galerija/Pobarvanke/Narava/Drevesa/Pobarvanke_drevesa-16</a:t>
            </a:r>
            <a:endParaRPr lang="sl-SI" dirty="0"/>
          </a:p>
          <a:p>
            <a:pPr lvl="1"/>
            <a:r>
              <a:rPr lang="sl-SI" dirty="0"/>
              <a:t>Slika 2: PREREZ LESA</a:t>
            </a:r>
          </a:p>
          <a:p>
            <a:pPr lvl="2">
              <a:buNone/>
            </a:pPr>
            <a:r>
              <a:rPr lang="sl-SI" dirty="0">
                <a:hlinkClick r:id="rId3"/>
              </a:rPr>
              <a:t>http://www2.</a:t>
            </a:r>
            <a:r>
              <a:rPr lang="sl-SI" dirty="0" err="1">
                <a:hlinkClick r:id="rId3"/>
              </a:rPr>
              <a:t>arnes</a:t>
            </a:r>
            <a:r>
              <a:rPr lang="sl-SI" dirty="0">
                <a:hlinkClick r:id="rId3"/>
              </a:rPr>
              <a:t>.si/~</a:t>
            </a:r>
            <a:r>
              <a:rPr lang="sl-SI" dirty="0" err="1">
                <a:hlinkClick r:id="rId3"/>
              </a:rPr>
              <a:t>ikoros2/tit6.htm</a:t>
            </a:r>
            <a:endParaRPr lang="sl-SI" dirty="0"/>
          </a:p>
          <a:p>
            <a:pPr lvl="1"/>
            <a:r>
              <a:rPr lang="sl-SI" dirty="0"/>
              <a:t>Slika 3: HERBARIJSKI PRIMEREK</a:t>
            </a:r>
          </a:p>
          <a:p>
            <a:pPr lvl="1">
              <a:buNone/>
            </a:pPr>
            <a:r>
              <a:rPr lang="sl-SI" dirty="0"/>
              <a:t>	</a:t>
            </a:r>
            <a:r>
              <a:rPr lang="sl-SI" dirty="0">
                <a:hlinkClick r:id="rId4"/>
              </a:rPr>
              <a:t>http://sl.wikipedia.org/wiki/Herbarij</a:t>
            </a:r>
            <a:endParaRPr lang="sl-SI" dirty="0"/>
          </a:p>
          <a:p>
            <a:pPr lvl="1"/>
            <a:r>
              <a:rPr lang="sl-SI" dirty="0"/>
              <a:t>Slika </a:t>
            </a:r>
            <a:r>
              <a:rPr lang="sl-SI" dirty="0" smtClean="0"/>
              <a:t>4: BIOMASNI LOGISTIČNI </a:t>
            </a:r>
            <a:r>
              <a:rPr lang="sl-SI" dirty="0" err="1" smtClean="0"/>
              <a:t>CENTER</a:t>
            </a:r>
            <a:r>
              <a:rPr lang="sl-SI" dirty="0" err="1" smtClean="0">
                <a:hlinkClick r:id="rId5"/>
              </a:rPr>
              <a:t>	http</a:t>
            </a:r>
            <a:r>
              <a:rPr lang="sl-SI" dirty="0" err="1">
                <a:hlinkClick r:id="rId5"/>
              </a:rPr>
              <a:t>://</a:t>
            </a:r>
            <a:r>
              <a:rPr lang="sl-SI" dirty="0" err="1" smtClean="0">
                <a:hlinkClick r:id="rId5"/>
              </a:rPr>
              <a:t>www.e</a:t>
            </a:r>
            <a:r>
              <a:rPr lang="sl-SI" dirty="0" smtClean="0">
                <a:hlinkClick r:id="rId5"/>
              </a:rPr>
              <a:t>-	</a:t>
            </a:r>
            <a:r>
              <a:rPr lang="sl-SI" dirty="0" err="1" smtClean="0">
                <a:hlinkClick r:id="rId5"/>
              </a:rPr>
              <a:t>m.si/media/eges/casopis/2011/3/89.pdf</a:t>
            </a:r>
            <a:endParaRPr lang="sl-SI" dirty="0" smtClean="0"/>
          </a:p>
          <a:p>
            <a:pPr lvl="1"/>
            <a:r>
              <a:rPr lang="sl-SI" dirty="0" smtClean="0"/>
              <a:t>Slika 5: PRIKAZ RAZLIČNIH PROIZVODNIH VERIG</a:t>
            </a:r>
          </a:p>
          <a:p>
            <a:pPr marL="537210" lvl="1" indent="0">
              <a:buNone/>
            </a:pPr>
            <a:r>
              <a:rPr lang="sl-SI" dirty="0"/>
              <a:t>	</a:t>
            </a:r>
            <a:r>
              <a:rPr lang="sl-SI" dirty="0" smtClean="0">
                <a:hlinkClick r:id="rId6"/>
              </a:rPr>
              <a:t>http://www.gozdis.si/fileadmin/user_upload/lesna_goriva-prirocnik.pdf</a:t>
            </a:r>
            <a:endParaRPr lang="sl-SI" dirty="0" smtClean="0"/>
          </a:p>
          <a:p>
            <a:pPr lvl="1"/>
            <a:r>
              <a:rPr lang="sl-SI" dirty="0" smtClean="0"/>
              <a:t>Slika 6: BIOMASNI LOGISTIČNI CENTER</a:t>
            </a:r>
          </a:p>
          <a:p>
            <a:pPr marL="537210" lvl="1" indent="0">
              <a:buNone/>
            </a:pPr>
            <a:r>
              <a:rPr lang="sl-SI" dirty="0"/>
              <a:t>	</a:t>
            </a:r>
            <a:r>
              <a:rPr lang="sl-SI" dirty="0" smtClean="0">
                <a:hlinkClick r:id="rId7"/>
              </a:rPr>
              <a:t>http://www.gozdis.si/fileadmin/user_upload/SmerniceBLTC_slo_internet.pdf</a:t>
            </a:r>
            <a:endParaRPr lang="sl-SI" dirty="0" smtClean="0"/>
          </a:p>
          <a:p>
            <a:pPr lvl="1"/>
            <a:r>
              <a:rPr lang="sl-SI" dirty="0" smtClean="0"/>
              <a:t>Slika 7: SAMOSTOJNO RASTOČA </a:t>
            </a:r>
            <a:r>
              <a:rPr lang="sl-SI" dirty="0" err="1" smtClean="0"/>
              <a:t>LIPA</a:t>
            </a:r>
            <a:r>
              <a:rPr lang="sl-SI" dirty="0" err="1" smtClean="0">
                <a:hlinkClick r:id="rId8"/>
              </a:rPr>
              <a:t>	http</a:t>
            </a:r>
            <a:r>
              <a:rPr lang="sl-SI" dirty="0" smtClean="0">
                <a:hlinkClick r:id="rId8"/>
              </a:rPr>
              <a:t>://en.</a:t>
            </a:r>
            <a:r>
              <a:rPr lang="sl-SI" dirty="0" err="1" smtClean="0">
                <a:hlinkClick r:id="rId8"/>
              </a:rPr>
              <a:t>wikipedia</a:t>
            </a:r>
            <a:r>
              <a:rPr lang="sl-SI" dirty="0" smtClean="0">
                <a:hlinkClick r:id="rId8"/>
              </a:rPr>
              <a:t>.org/</a:t>
            </a:r>
            <a:r>
              <a:rPr lang="sl-SI" dirty="0" err="1" smtClean="0">
                <a:hlinkClick r:id="rId8"/>
              </a:rPr>
              <a:t>wiki</a:t>
            </a:r>
            <a:r>
              <a:rPr lang="sl-SI" dirty="0" smtClean="0">
                <a:hlinkClick r:id="rId8"/>
              </a:rPr>
              <a:t>/File:Lipa_</a:t>
            </a:r>
            <a:r>
              <a:rPr lang="sl-SI" dirty="0" err="1" smtClean="0">
                <a:hlinkClick r:id="rId8"/>
              </a:rPr>
              <a:t>krala</a:t>
            </a:r>
            <a:r>
              <a:rPr lang="sl-SI" dirty="0" smtClean="0">
                <a:hlinkClick r:id="rId8"/>
              </a:rPr>
              <a:t>_Mateja_-_</a:t>
            </a:r>
            <a:r>
              <a:rPr lang="sl-SI" dirty="0" err="1" smtClean="0">
                <a:hlinkClick r:id="rId8"/>
              </a:rPr>
              <a:t>Bojnice.jpg</a:t>
            </a:r>
            <a:endParaRPr lang="sl-SI" dirty="0" smtClean="0"/>
          </a:p>
          <a:p>
            <a:pPr lvl="1"/>
            <a:r>
              <a:rPr lang="sl-SI" dirty="0" smtClean="0"/>
              <a:t>Slika 8: Lipa v gozdnem sestoju</a:t>
            </a:r>
          </a:p>
          <a:p>
            <a:pPr marL="537210" lvl="1" indent="0">
              <a:buNone/>
            </a:pPr>
            <a:r>
              <a:rPr lang="sl-SI" dirty="0"/>
              <a:t>	</a:t>
            </a:r>
            <a:r>
              <a:rPr lang="sl-SI" dirty="0" smtClean="0">
                <a:hlinkClick r:id="rId9"/>
              </a:rPr>
              <a:t>http://www.mojalbum.com/spelca88/samostojna-vaja-pedobio/2-lipa-tilia-platyphyllos/15649558</a:t>
            </a:r>
            <a:endParaRPr lang="sl-SI" dirty="0" smtClean="0"/>
          </a:p>
          <a:p>
            <a:pPr lvl="1"/>
            <a:endParaRPr lang="sl-SI"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r>
              <a:rPr lang="sl-SI" dirty="0" smtClean="0">
                <a:hlinkClick r:id="rId2"/>
              </a:rPr>
              <a:t>http://www.slonep.net/vrt-in-okolica/drevo-in-grm/nacrtovanje</a:t>
            </a:r>
            <a:endParaRPr lang="sl-SI" dirty="0" smtClean="0"/>
          </a:p>
          <a:p>
            <a:r>
              <a:rPr lang="sl-SI" dirty="0">
                <a:hlinkClick r:id="rId3"/>
              </a:rPr>
              <a:t>http://</a:t>
            </a:r>
            <a:r>
              <a:rPr lang="sl-SI" dirty="0" smtClean="0">
                <a:hlinkClick r:id="rId3"/>
              </a:rPr>
              <a:t>www.slonep.net/gozd/gozdovi-slovenije/vloge-gozda</a:t>
            </a:r>
            <a:endParaRPr lang="sl-SI" dirty="0" smtClean="0"/>
          </a:p>
          <a:p>
            <a:endParaRPr lang="sl-SI" dirty="0"/>
          </a:p>
        </p:txBody>
      </p:sp>
    </p:spTree>
    <p:extLst>
      <p:ext uri="{BB962C8B-B14F-4D97-AF65-F5344CB8AC3E}">
        <p14:creationId xmlns:p14="http://schemas.microsoft.com/office/powerpoint/2010/main" val="3689731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grada vsebine 5"/>
          <p:cNvSpPr>
            <a:spLocks noGrp="1"/>
          </p:cNvSpPr>
          <p:nvPr>
            <p:ph idx="1"/>
          </p:nvPr>
        </p:nvSpPr>
        <p:spPr>
          <a:xfrm>
            <a:off x="0" y="0"/>
            <a:ext cx="9144000" cy="6858000"/>
          </a:xfrm>
        </p:spPr>
        <p:txBody>
          <a:bodyPr/>
          <a:lstStyle/>
          <a:p>
            <a:r>
              <a:rPr lang="sl-SI" dirty="0" smtClean="0"/>
              <a:t>DELI DREVESA IN VLOGA:</a:t>
            </a:r>
          </a:p>
          <a:p>
            <a:pPr lvl="1"/>
            <a:r>
              <a:rPr lang="sl-SI" dirty="0" smtClean="0"/>
              <a:t>Korenine</a:t>
            </a:r>
          </a:p>
          <a:p>
            <a:pPr lvl="2"/>
            <a:r>
              <a:rPr lang="sl-SI" dirty="0" smtClean="0"/>
              <a:t>Pričvrstitev in črpanje</a:t>
            </a:r>
          </a:p>
          <a:p>
            <a:pPr lvl="1"/>
            <a:r>
              <a:rPr lang="sl-SI" dirty="0" smtClean="0"/>
              <a:t>Deblo</a:t>
            </a:r>
          </a:p>
          <a:p>
            <a:pPr lvl="2"/>
            <a:r>
              <a:rPr lang="sl-SI" dirty="0" smtClean="0"/>
              <a:t>Rast v višino</a:t>
            </a:r>
          </a:p>
          <a:p>
            <a:pPr lvl="2"/>
            <a:r>
              <a:rPr lang="sl-SI" dirty="0" smtClean="0"/>
              <a:t>Prevodnost snovi KORENINE            LISTI</a:t>
            </a:r>
          </a:p>
          <a:p>
            <a:pPr lvl="2"/>
            <a:r>
              <a:rPr lang="sl-SI" dirty="0" smtClean="0"/>
              <a:t>LUBJE, LES, KAMBIJ</a:t>
            </a:r>
          </a:p>
          <a:p>
            <a:pPr lvl="1"/>
            <a:r>
              <a:rPr lang="sl-SI" dirty="0" smtClean="0"/>
              <a:t>Krošnja</a:t>
            </a:r>
          </a:p>
          <a:p>
            <a:pPr lvl="2"/>
            <a:r>
              <a:rPr lang="sl-SI" dirty="0" smtClean="0"/>
              <a:t>VEJE – borba za svetlobo</a:t>
            </a:r>
          </a:p>
          <a:p>
            <a:pPr lvl="2"/>
            <a:r>
              <a:rPr lang="sl-SI" dirty="0" smtClean="0"/>
              <a:t>LIST – FOTOSINTEZA</a:t>
            </a:r>
          </a:p>
          <a:p>
            <a:pPr lvl="2"/>
            <a:r>
              <a:rPr lang="sl-SI" dirty="0" smtClean="0"/>
              <a:t>CVET </a:t>
            </a:r>
          </a:p>
          <a:p>
            <a:pPr lvl="2">
              <a:buNone/>
            </a:pPr>
            <a:r>
              <a:rPr lang="sl-SI" dirty="0" smtClean="0"/>
              <a:t>ŽUŽKOCVETKE, VETROCVETEKE, MEDONOSNA D.V.</a:t>
            </a:r>
          </a:p>
          <a:p>
            <a:pPr lvl="2">
              <a:buNone/>
            </a:pPr>
            <a:r>
              <a:rPr lang="sl-SI" dirty="0" smtClean="0"/>
              <a:t>ENODOMNOST, DVODOMNOST</a:t>
            </a:r>
          </a:p>
          <a:p>
            <a:pPr lvl="2"/>
            <a:endParaRPr lang="sl-SI" dirty="0" smtClean="0"/>
          </a:p>
          <a:p>
            <a:pPr lvl="2"/>
            <a:endParaRPr lang="sl-SI" dirty="0" smtClean="0"/>
          </a:p>
          <a:p>
            <a:pPr lvl="1"/>
            <a:endParaRPr lang="sl-SI" dirty="0" smtClean="0"/>
          </a:p>
        </p:txBody>
      </p:sp>
      <p:sp>
        <p:nvSpPr>
          <p:cNvPr id="7" name="Dvosmerna vodoravna puščica 6"/>
          <p:cNvSpPr/>
          <p:nvPr/>
        </p:nvSpPr>
        <p:spPr>
          <a:xfrm>
            <a:off x="5364088" y="2348880"/>
            <a:ext cx="792088"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a:bodyPr>
          <a:lstStyle/>
          <a:p>
            <a:r>
              <a:rPr lang="sl-SI" dirty="0" smtClean="0"/>
              <a:t>DREVESNE VRSTE - PPT – seminar za oceno</a:t>
            </a:r>
          </a:p>
          <a:p>
            <a:pPr lvl="1"/>
            <a:r>
              <a:rPr lang="sl-SI" dirty="0" smtClean="0"/>
              <a:t>5 – 10 slik</a:t>
            </a:r>
          </a:p>
          <a:p>
            <a:pPr lvl="1"/>
            <a:r>
              <a:rPr lang="sl-SI" dirty="0" smtClean="0"/>
              <a:t>Glavne značilnosti drevesne vrste (opis, oris)</a:t>
            </a:r>
          </a:p>
          <a:p>
            <a:pPr lvl="1"/>
            <a:r>
              <a:rPr lang="sl-SI" dirty="0" smtClean="0"/>
              <a:t>Rastne in ekološke zahteve – značilnosti </a:t>
            </a:r>
          </a:p>
          <a:p>
            <a:pPr lvl="1"/>
            <a:r>
              <a:rPr lang="sl-SI" dirty="0" smtClean="0"/>
              <a:t>Tipi gozdov</a:t>
            </a:r>
          </a:p>
          <a:p>
            <a:pPr lvl="1"/>
            <a:r>
              <a:rPr lang="sl-SI" dirty="0" smtClean="0"/>
              <a:t>Gospodarska vrednost</a:t>
            </a:r>
          </a:p>
          <a:p>
            <a:pPr lvl="1"/>
            <a:r>
              <a:rPr lang="sl-SI" dirty="0" smtClean="0"/>
              <a:t>Ekološka vrednost</a:t>
            </a:r>
          </a:p>
          <a:p>
            <a:pPr lvl="1"/>
            <a:r>
              <a:rPr lang="sl-SI" dirty="0" smtClean="0"/>
              <a:t>Zanimivosti</a:t>
            </a:r>
          </a:p>
          <a:p>
            <a:pPr lvl="1"/>
            <a:r>
              <a:rPr lang="sl-SI" dirty="0" smtClean="0"/>
              <a:t>Ekološka vrednost</a:t>
            </a:r>
          </a:p>
          <a:p>
            <a:pPr lvl="1"/>
            <a:r>
              <a:rPr lang="sl-SI" dirty="0" smtClean="0"/>
              <a:t>HERBARIJSKI PRIMEREK</a:t>
            </a:r>
          </a:p>
          <a:p>
            <a:r>
              <a:rPr lang="sl-SI" dirty="0" smtClean="0"/>
              <a:t>OCENI SE:</a:t>
            </a:r>
          </a:p>
          <a:p>
            <a:pPr>
              <a:buNone/>
            </a:pPr>
            <a:endParaRPr lang="sl-SI" dirty="0" smtClean="0"/>
          </a:p>
          <a:p>
            <a:pPr lvl="1"/>
            <a:endParaRPr lang="sl-SI" dirty="0"/>
          </a:p>
        </p:txBody>
      </p:sp>
      <p:graphicFrame>
        <p:nvGraphicFramePr>
          <p:cNvPr id="4" name="Tabela 3"/>
          <p:cNvGraphicFramePr>
            <a:graphicFrameLocks noGrp="1"/>
          </p:cNvGraphicFramePr>
          <p:nvPr/>
        </p:nvGraphicFramePr>
        <p:xfrm>
          <a:off x="971600" y="5373216"/>
          <a:ext cx="6096000" cy="1280160"/>
        </p:xfrm>
        <a:graphic>
          <a:graphicData uri="http://schemas.openxmlformats.org/drawingml/2006/table">
            <a:tbl>
              <a:tblPr firstRow="1" bandRow="1">
                <a:tableStyleId>{5C22544A-7EE6-4342-B048-85BDC9FD1C3A}</a:tableStyleId>
              </a:tblPr>
              <a:tblGrid>
                <a:gridCol w="3048000"/>
                <a:gridCol w="3048000"/>
              </a:tblGrid>
              <a:tr h="5760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l-SI" dirty="0" smtClean="0"/>
                        <a:t>PPT – </a:t>
                      </a:r>
                      <a:r>
                        <a:rPr lang="sl-SI" dirty="0" err="1" smtClean="0"/>
                        <a:t>izgled</a:t>
                      </a:r>
                      <a:endParaRPr lang="sl-SI" dirty="0" smtClean="0"/>
                    </a:p>
                    <a:p>
                      <a:endParaRPr lang="sl-SI"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l-SI" dirty="0" smtClean="0"/>
                        <a:t>PPT – vsebina</a:t>
                      </a:r>
                    </a:p>
                    <a:p>
                      <a:endParaRPr lang="sl-SI" dirty="0"/>
                    </a:p>
                  </a:txBody>
                  <a:tcPr/>
                </a:tc>
              </a:tr>
              <a:tr h="57606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l-SI" dirty="0" smtClean="0"/>
                        <a:t>Nastop</a:t>
                      </a:r>
                    </a:p>
                    <a:p>
                      <a:endParaRPr lang="sl-SI" dirty="0"/>
                    </a:p>
                  </a:txBody>
                  <a:tcPr/>
                </a:tc>
                <a:tc>
                  <a:txBody>
                    <a:bodyPr/>
                    <a:lstStyle/>
                    <a:p>
                      <a:r>
                        <a:rPr lang="sl-SI" dirty="0" smtClean="0"/>
                        <a:t>Herbarijski primerek</a:t>
                      </a:r>
                    </a:p>
                    <a:p>
                      <a:endParaRPr lang="sl-SI"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0" y="0"/>
            <a:ext cx="4495800" cy="6857999"/>
          </a:xfrm>
        </p:spPr>
        <p:txBody>
          <a:bodyPr>
            <a:normAutofit/>
          </a:bodyPr>
          <a:lstStyle/>
          <a:p>
            <a:pPr lvl="1"/>
            <a:r>
              <a:rPr lang="sl-SI" dirty="0" smtClean="0"/>
              <a:t>Smreka, jelka, macesen, bor (rdeči, črni, rušje), tisa</a:t>
            </a:r>
          </a:p>
          <a:p>
            <a:pPr lvl="1"/>
            <a:r>
              <a:rPr lang="sl-SI" dirty="0" smtClean="0"/>
              <a:t>Bukev, hrast (dob, cer, graden, puhasti), javor (gorski, maklen, ostrolistni), jesen (veliki, mali), breza, trepetlika, jelša, vrba, mokovec, jerebika, kostanj, oreh, skorš, češnja, lipa, </a:t>
            </a:r>
            <a:r>
              <a:rPr lang="sl-SI" dirty="0" smtClean="0"/>
              <a:t>gaber</a:t>
            </a:r>
            <a:endParaRPr lang="sl-SI" dirty="0" smtClean="0"/>
          </a:p>
          <a:p>
            <a:r>
              <a:rPr lang="sl-SI" dirty="0" smtClean="0"/>
              <a:t>HERBARIJ: </a:t>
            </a:r>
          </a:p>
          <a:p>
            <a:pPr lvl="1"/>
            <a:r>
              <a:rPr lang="sl-SI" dirty="0" smtClean="0"/>
              <a:t>Sistematika</a:t>
            </a:r>
          </a:p>
          <a:p>
            <a:pPr lvl="1"/>
            <a:r>
              <a:rPr lang="sl-SI" dirty="0" err="1" smtClean="0"/>
              <a:t>Prešanje</a:t>
            </a:r>
            <a:endParaRPr lang="sl-SI" dirty="0" smtClean="0"/>
          </a:p>
          <a:p>
            <a:pPr lvl="1"/>
            <a:r>
              <a:rPr lang="sl-SI" dirty="0" smtClean="0"/>
              <a:t>Pritrditev</a:t>
            </a:r>
          </a:p>
          <a:p>
            <a:pPr lvl="1">
              <a:buNone/>
            </a:pPr>
            <a:endParaRPr lang="sl-SI" dirty="0" smtClean="0"/>
          </a:p>
        </p:txBody>
      </p:sp>
      <p:pic>
        <p:nvPicPr>
          <p:cNvPr id="1028" name="Picture 4"/>
          <p:cNvPicPr>
            <a:picLocks noGrp="1" noChangeAspect="1" noChangeArrowheads="1"/>
          </p:cNvPicPr>
          <p:nvPr>
            <p:ph sz="half" idx="2"/>
          </p:nvPr>
        </p:nvPicPr>
        <p:blipFill>
          <a:blip r:embed="rId3" cstate="print"/>
          <a:srcRect/>
          <a:stretch>
            <a:fillRect/>
          </a:stretch>
        </p:blipFill>
        <p:spPr bwMode="auto">
          <a:xfrm>
            <a:off x="5004049" y="0"/>
            <a:ext cx="4139952" cy="6209927"/>
          </a:xfrm>
          <a:prstGeom prst="rect">
            <a:avLst/>
          </a:prstGeom>
          <a:noFill/>
          <a:ln w="9525">
            <a:noFill/>
            <a:miter lim="800000"/>
            <a:headEnd/>
            <a:tailEnd/>
          </a:ln>
        </p:spPr>
      </p:pic>
      <p:sp>
        <p:nvSpPr>
          <p:cNvPr id="8" name="PoljeZBesedilom 7"/>
          <p:cNvSpPr txBox="1"/>
          <p:nvPr/>
        </p:nvSpPr>
        <p:spPr>
          <a:xfrm>
            <a:off x="5004048" y="6237312"/>
            <a:ext cx="1981633" cy="261610"/>
          </a:xfrm>
          <a:prstGeom prst="rect">
            <a:avLst/>
          </a:prstGeom>
          <a:noFill/>
        </p:spPr>
        <p:txBody>
          <a:bodyPr wrap="none" rtlCol="0">
            <a:spAutoFit/>
          </a:bodyPr>
          <a:lstStyle/>
          <a:p>
            <a:r>
              <a:rPr lang="sl-SI" sz="1100" dirty="0" smtClean="0"/>
              <a:t>Slika 3: Herbarijski primerek</a:t>
            </a:r>
            <a:endParaRPr lang="sl-SI"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lstStyle/>
          <a:p>
            <a:r>
              <a:rPr lang="sl-SI" dirty="0" smtClean="0"/>
              <a:t>NARAVNI GOZD</a:t>
            </a:r>
            <a:endParaRPr lang="sl-SI" dirty="0"/>
          </a:p>
        </p:txBody>
      </p:sp>
      <p:sp>
        <p:nvSpPr>
          <p:cNvPr id="6" name="Ograda vsebine 5"/>
          <p:cNvSpPr>
            <a:spLocks noGrp="1"/>
          </p:cNvSpPr>
          <p:nvPr>
            <p:ph idx="1"/>
          </p:nvPr>
        </p:nvSpPr>
        <p:spPr/>
        <p:txBody>
          <a:bodyPr>
            <a:normAutofit fontScale="47500" lnSpcReduction="20000"/>
          </a:bodyPr>
          <a:lstStyle/>
          <a:p>
            <a:r>
              <a:rPr lang="sl-SI" dirty="0" smtClean="0"/>
              <a:t>DEFINICIJA GOZDA: </a:t>
            </a:r>
            <a:r>
              <a:rPr lang="pl-PL" dirty="0" smtClean="0"/>
              <a:t>V prvem odstavku drugega člena Zakona o gozdovih</a:t>
            </a:r>
            <a:r>
              <a:rPr lang="sl-SI" dirty="0" smtClean="0"/>
              <a:t>(ZOG</a:t>
            </a:r>
            <a:r>
              <a:rPr lang="pl-PL" dirty="0" smtClean="0"/>
              <a:t>) je zapisano, da je gozd zemljiše, poraslo z </a:t>
            </a:r>
            <a:r>
              <a:rPr lang="sl-SI" dirty="0" smtClean="0"/>
              <a:t>gozdnim drevjem v obliki sestoja, ki doseže višino najmanj 5 metrov in ima površino najmanj 0,25 hektarja. Gozd je opredeljen kot zemljišče, poraslo z gozdnim drevjem v obliki sestoja ali drugim gozdnim rastjem, ki zagotavlja katero koli funkcijo gozda. Gozd po tem zakonu so tudi vsa zemljišča v zaraščanju, ki so kot gozd določena v prostorskem delu gozdnogospodarskega načrta.</a:t>
            </a:r>
          </a:p>
          <a:p>
            <a:endParaRPr lang="sl-SI" dirty="0" smtClean="0"/>
          </a:p>
          <a:p>
            <a:r>
              <a:rPr lang="sl-SI" dirty="0" smtClean="0"/>
              <a:t>V </a:t>
            </a:r>
            <a:r>
              <a:rPr lang="sl-SI" b="1" dirty="0" smtClean="0"/>
              <a:t>FAO publikaciji </a:t>
            </a:r>
            <a:r>
              <a:rPr lang="sl-SI" b="1" dirty="0" err="1" smtClean="0"/>
              <a:t>Global</a:t>
            </a:r>
            <a:r>
              <a:rPr lang="sl-SI" b="1" dirty="0" smtClean="0"/>
              <a:t> </a:t>
            </a:r>
            <a:r>
              <a:rPr lang="sl-SI" b="1" dirty="0" err="1" smtClean="0"/>
              <a:t>Forest</a:t>
            </a:r>
            <a:r>
              <a:rPr lang="sl-SI" b="1" dirty="0" smtClean="0"/>
              <a:t> </a:t>
            </a:r>
            <a:r>
              <a:rPr lang="sl-SI" b="1" dirty="0" err="1" smtClean="0"/>
              <a:t>Assessment</a:t>
            </a:r>
            <a:r>
              <a:rPr lang="sl-SI" b="1" dirty="0" smtClean="0"/>
              <a:t> 2005 (TBFRA): </a:t>
            </a:r>
            <a:r>
              <a:rPr lang="sl-SI" dirty="0" smtClean="0"/>
              <a:t> </a:t>
            </a:r>
            <a:br>
              <a:rPr lang="sl-SI" dirty="0" smtClean="0"/>
            </a:br>
            <a:r>
              <a:rPr lang="sl-SI" dirty="0" smtClean="0"/>
              <a:t>Gozde območje, pokrito z drevesnimi krošnjami (ali z določeno lesno zalogo) z več kot 10 % površine na površini večji kot 0,5 ha. Drevesa morajo biti sposobna doseči višino 5 metrov. Sem pod istimi pogoji štejemo tudi plantaže gozdnega drevja in površine, ki so trenutno brez gozda (zaradi poseka ali naravnih ujm). Vključene so gozdne drevesnice, semenski sestoji, gozdne ceste, protipožarne poseke itd.</a:t>
            </a:r>
          </a:p>
          <a:p>
            <a:endParaRPr lang="sl-SI" dirty="0" smtClean="0"/>
          </a:p>
          <a:p>
            <a:r>
              <a:rPr lang="sl-SI" dirty="0" smtClean="0"/>
              <a:t>Organizacija </a:t>
            </a:r>
            <a:r>
              <a:rPr lang="sl-SI" b="1" dirty="0" smtClean="0"/>
              <a:t>EUROSTAT</a:t>
            </a:r>
            <a:r>
              <a:rPr lang="sl-SI" dirty="0" smtClean="0"/>
              <a:t> :</a:t>
            </a:r>
            <a:br>
              <a:rPr lang="sl-SI" dirty="0" smtClean="0"/>
            </a:br>
            <a:r>
              <a:rPr lang="sl-SI" dirty="0" smtClean="0"/>
              <a:t>Gozdno površino sestavlja gozd in ostale površine, poraščene z gozdnim drevjem. Gozd je definiran kot površina, porasla z drevjem, katerega krošnje pokrivajo več kot 20% površine. Gozd je na površini prisoten nepretrgoma, drevje doseže vsaj 7 metrov in tvori les. Ostale površine, poraščene z gozdnim drevjem je površina, ki ima nekatere gozdne značilnosti, vendar ne spada v zgornjo definicijo. Vključuje grmičevja in odprte površine s posameznim drevjem, ki se, ali se ne, uporabljajo za pašo. Način ugotavljanja površine gozda določa Pravilnik o gozdnogospodarskih in gozdnogojitvenih načrtih. </a:t>
            </a:r>
          </a:p>
          <a:p>
            <a:pPr>
              <a:buNone/>
            </a:pPr>
            <a:endParaRPr lang="sl-SI"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lstStyle/>
          <a:p>
            <a:r>
              <a:rPr lang="sl-SI" dirty="0" smtClean="0"/>
              <a:t>PRAGOZD</a:t>
            </a:r>
          </a:p>
          <a:p>
            <a:r>
              <a:rPr lang="sl-SI" dirty="0" smtClean="0"/>
              <a:t>SESTOJNI REZERVAT</a:t>
            </a:r>
          </a:p>
          <a:p>
            <a:r>
              <a:rPr lang="sl-SI" dirty="0" smtClean="0"/>
              <a:t>NARAVNI GOZD</a:t>
            </a:r>
          </a:p>
          <a:p>
            <a:r>
              <a:rPr lang="sl-SI" dirty="0" smtClean="0"/>
              <a:t>RAZVOJNE FAZE GOZDA:</a:t>
            </a:r>
          </a:p>
          <a:p>
            <a:pPr lvl="1"/>
            <a:r>
              <a:rPr lang="sl-SI" dirty="0" smtClean="0"/>
              <a:t>MLADJE</a:t>
            </a:r>
          </a:p>
          <a:p>
            <a:pPr lvl="1"/>
            <a:r>
              <a:rPr lang="sl-SI" dirty="0" smtClean="0"/>
              <a:t>GOŠČA</a:t>
            </a:r>
          </a:p>
          <a:p>
            <a:pPr lvl="1"/>
            <a:r>
              <a:rPr lang="sl-SI" dirty="0" smtClean="0"/>
              <a:t>LETVENJAK</a:t>
            </a:r>
          </a:p>
          <a:p>
            <a:pPr lvl="1"/>
            <a:r>
              <a:rPr lang="sl-SI" dirty="0" smtClean="0"/>
              <a:t>DROGOVNJAK</a:t>
            </a:r>
          </a:p>
          <a:p>
            <a:pPr lvl="1"/>
            <a:r>
              <a:rPr lang="sl-SI" dirty="0" smtClean="0"/>
              <a:t>DEBELJAK</a:t>
            </a:r>
          </a:p>
          <a:p>
            <a:pPr lvl="1"/>
            <a:r>
              <a:rPr lang="sl-SI" dirty="0" smtClean="0"/>
              <a:t>SESTOJ V OBNOVI</a:t>
            </a:r>
          </a:p>
          <a:p>
            <a:r>
              <a:rPr lang="sl-SI" dirty="0" smtClean="0"/>
              <a:t>SUKCESIJA, KLIMAKSNI STADIJ</a:t>
            </a:r>
            <a:endParaRPr lang="sl-S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0" y="0"/>
            <a:ext cx="9144000" cy="6858000"/>
          </a:xfrm>
        </p:spPr>
        <p:txBody>
          <a:bodyPr>
            <a:normAutofit lnSpcReduction="10000"/>
          </a:bodyPr>
          <a:lstStyle/>
          <a:p>
            <a:pPr marL="64008" indent="0">
              <a:buNone/>
            </a:pPr>
            <a:r>
              <a:rPr lang="sl-SI" dirty="0" smtClean="0"/>
              <a:t>FUNKCIJE  OZ. VLOGE GOZDA</a:t>
            </a:r>
          </a:p>
          <a:p>
            <a:pPr marL="64008" indent="0">
              <a:buNone/>
            </a:pPr>
            <a:r>
              <a:rPr lang="sl-SI" dirty="0" smtClean="0"/>
              <a:t>Zapleten </a:t>
            </a:r>
            <a:r>
              <a:rPr lang="sl-SI" dirty="0"/>
              <a:t>ekosistem, ki vpliva na celotno okolje. Človek je že zelo zgodaj odkril, da lahko gozd uporablja za različne namene – gozd ima veliko funkcij, ki neposredno ali posredno vplivajo nanj.</a:t>
            </a:r>
          </a:p>
          <a:p>
            <a:pPr marL="64008" indent="0">
              <a:buNone/>
            </a:pPr>
            <a:r>
              <a:rPr lang="sl-SI" dirty="0"/>
              <a:t>Rimljani delili gozdove na primerne za pašo in ostale gozdove.</a:t>
            </a:r>
          </a:p>
          <a:p>
            <a:pPr marL="64008" indent="0">
              <a:buNone/>
            </a:pPr>
            <a:r>
              <a:rPr lang="sl-SI" dirty="0"/>
              <a:t>Danes: </a:t>
            </a:r>
          </a:p>
          <a:p>
            <a:pPr lvl="1"/>
            <a:r>
              <a:rPr lang="sl-SI" dirty="0" smtClean="0"/>
              <a:t>Okoljske (ZOG – ekološke)</a:t>
            </a:r>
          </a:p>
          <a:p>
            <a:pPr lvl="1"/>
            <a:r>
              <a:rPr lang="sl-SI" dirty="0" smtClean="0"/>
              <a:t>Proizvodne</a:t>
            </a:r>
          </a:p>
          <a:p>
            <a:pPr lvl="1"/>
            <a:r>
              <a:rPr lang="sl-SI" dirty="0" smtClean="0"/>
              <a:t>Socialne</a:t>
            </a:r>
          </a:p>
          <a:p>
            <a:r>
              <a:rPr lang="sl-SI" dirty="0" smtClean="0"/>
              <a:t>Gre za človekov pogled na vlogo gozda!!</a:t>
            </a:r>
          </a:p>
          <a:p>
            <a:r>
              <a:rPr lang="sl-SI" dirty="0" smtClean="0"/>
              <a:t>Gozd ne opravlja le ene vloge, vloge se </a:t>
            </a:r>
            <a:r>
              <a:rPr lang="sl-SI" dirty="0" err="1" smtClean="0"/>
              <a:t>ahko</a:t>
            </a:r>
            <a:r>
              <a:rPr lang="sl-SI" dirty="0" smtClean="0"/>
              <a:t> s časom spreminjajo (Golovec)</a:t>
            </a:r>
          </a:p>
          <a:p>
            <a:endParaRPr lang="sl-SI" dirty="0" smtClean="0"/>
          </a:p>
          <a:p>
            <a:endParaRPr lang="sl-SI" dirty="0" smtClean="0"/>
          </a:p>
          <a:p>
            <a:pPr lvl="1"/>
            <a:endParaRPr lang="sl-S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etniško">
  <a:themeElements>
    <a:clrScheme name="Tehnik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Umetnišk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Umetnišk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1610</TotalTime>
  <Words>2272</Words>
  <Application>Microsoft Office PowerPoint</Application>
  <PresentationFormat>Diaprojekcija na zaslonu (4:3)</PresentationFormat>
  <Paragraphs>273</Paragraphs>
  <Slides>32</Slides>
  <Notes>5</Notes>
  <HiddenSlides>0</HiddenSlides>
  <MMClips>0</MMClips>
  <ScaleCrop>false</ScaleCrop>
  <HeadingPairs>
    <vt:vector size="4" baseType="variant">
      <vt:variant>
        <vt:lpstr>Tema</vt:lpstr>
      </vt:variant>
      <vt:variant>
        <vt:i4>1</vt:i4>
      </vt:variant>
      <vt:variant>
        <vt:lpstr>Naslovi diapozitivov</vt:lpstr>
      </vt:variant>
      <vt:variant>
        <vt:i4>32</vt:i4>
      </vt:variant>
    </vt:vector>
  </HeadingPairs>
  <TitlesOfParts>
    <vt:vector size="33" baseType="lpstr">
      <vt:lpstr>Umetniško</vt:lpstr>
      <vt:lpstr>PRIDOBIVANJE LESNE BIOMASE - PLB</vt:lpstr>
      <vt:lpstr>PowerPointova predstavitev</vt:lpstr>
      <vt:lpstr>GOJENJE IN VARSTVO GOZDOV</vt:lpstr>
      <vt:lpstr>PowerPointova predstavitev</vt:lpstr>
      <vt:lpstr>PowerPointova predstavitev</vt:lpstr>
      <vt:lpstr>PowerPointova predstavitev</vt:lpstr>
      <vt:lpstr>NARAVNI GOZD</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BIOMASNI LOGISTIČNI CENTRI BLTC</vt:lpstr>
      <vt:lpstr>PowerPointova predstavitev</vt:lpstr>
      <vt:lpstr>PowerPointova predstavitev</vt:lpstr>
      <vt:lpstr>PowerPointova predstavitev</vt:lpstr>
      <vt:lpstr>PRODAJA LESNE BIOMASE</vt:lpstr>
      <vt:lpstr>ZAHTEVE GLEDE KAKOVOSTI LESNIH GORIV IN STANDARDI</vt:lpstr>
      <vt:lpstr>PowerPointova predstavitev</vt:lpstr>
      <vt:lpstr>GOJENJE PARKOVNEGA IN SADNEGA DREVJA TER GRMOVJA</vt:lpstr>
      <vt:lpstr>PowerPointova predstavitev</vt:lpstr>
      <vt:lpstr>PowerPointova predstavitev</vt:lpstr>
      <vt:lpstr>PowerPointova predstavitev</vt:lpstr>
    </vt:vector>
  </TitlesOfParts>
  <Company>BIC LJUBLJANA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PRIDOBIVANJE LESNE BIOMASE - PLB</dc:title>
  <dc:creator>Uporabnik</dc:creator>
  <cp:lastModifiedBy>KabNarv</cp:lastModifiedBy>
  <cp:revision>119</cp:revision>
  <dcterms:created xsi:type="dcterms:W3CDTF">2011-11-13T17:39:10Z</dcterms:created>
  <dcterms:modified xsi:type="dcterms:W3CDTF">2012-11-07T10:27:55Z</dcterms:modified>
</cp:coreProperties>
</file>