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318" r:id="rId3"/>
    <p:sldId id="319" r:id="rId4"/>
    <p:sldId id="320" r:id="rId5"/>
    <p:sldId id="321" r:id="rId6"/>
    <p:sldId id="322" r:id="rId7"/>
    <p:sldId id="323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F38F8-DE9E-467E-84A7-8E66B873F815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3A373-DA8E-40D4-9052-7E400BA4EAD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335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54D3CB-E23F-45DE-8D52-CB74137E5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53A759-3AD7-4CED-A4C6-7BFE965C2B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FD80423-5CD5-4FCE-AAEE-85D03B4FE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1DBC824-43F9-49A5-9846-812F579D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9E83529-4380-43C7-A5A6-7698FD12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035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20954-F1A5-4C30-BDE4-71E321C3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D9DD165-9353-4298-8408-A0BDF5D13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03C5ADB-E155-4C2D-BCC1-F056D1E3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04DED5-14EB-4E71-8F00-23A3808A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8DDB6B5-55F4-46AA-941D-3FCA5E0AD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347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5D332B0-28FF-47B7-9F27-6B3DA44BCF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C2EE19F-2286-4C26-BF26-03205F2D0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4F8A80D-F6B2-4285-98D0-22BD7248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9FCEA0-F26E-4E75-B78A-165D30B6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9F4806A-16AA-4500-80F9-5C27F2AF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879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8ED83-C335-4FA4-BDA6-179399F756AF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9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72B-98C9-45C1-B3E4-0BB45466FF19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1807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FC54D-B943-45B3-B5E2-99D8C109FCA4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85445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5B58-2672-420F-A83F-490BC50CA272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0149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1E4B-E72E-4AA2-ADB0-98F0264233BE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9782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36E0-6D9A-4190-9200-1A7B025678ED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418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BB38-EF53-41DB-B574-B2714CC58532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3771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A22FC-E472-4603-8085-7E8C7182AB6E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49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7179B8-463C-47F8-BD3E-7978712D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9A1578-9D37-46CE-A401-E36F0DC66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99ABD8A-0EAD-448F-A857-2C2FEFCEC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5A0D537-312F-419C-8942-6EC483CE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332041A-CF60-42A4-BC69-8AB7E08E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7357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8CC9E-CCC7-4B27-9C8A-D0E9DAFC469C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908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E803D-59A1-47A9-A29E-85B68C4F61F4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9188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667A5-1DA1-48F3-B53A-014B6633B534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8732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0F46EE-0725-4714-940F-B07F36FE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AC5A338-44FB-491E-9AD5-EE7CF9C46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31FF0B8-1CB8-4919-B08D-645F363C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F491ECA-C27D-459C-AEAB-C7B2E0D0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801C16-A9CC-41E4-858D-48D8C18F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003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433EC1-69C5-449D-8B96-DCC27E19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EB05AFD-CAF2-4A2A-9F63-CA94393E7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4D24DF6-557C-4ABB-A633-26A66EAC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A4AA0F1-840C-45B9-A741-45508AD1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912AD9F-F609-42C2-A263-2E1E0D01A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771790E-A822-4533-AB62-8BCF72B8E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311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B53DD1-AA7D-4273-AE3B-279BD2BB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95D4C92-68B5-4BBC-B144-4B3975EDF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BF9D5A4-ED44-4595-8518-91BBB9D9F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717AFDF4-16D2-42B3-B339-D9FFD2EB1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AE40605-3935-43DB-8A9B-E0CB50DA89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0ED7143-0B24-436E-8D17-DFB7E111A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6C17AED-345B-4C7A-9CA2-D5B081FF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08E00EDB-7C22-48A5-A6AB-E0B56D56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3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D8EDB8-4F61-4899-9E5F-213F6541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E2211D5-40C6-4450-BF26-B8E8D6BCF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CDE4DFC-AD18-4E92-8554-9768FD996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6EC8894-FDF7-4133-A176-6658DF55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132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1FD7A58-173A-4964-A56C-7409DFE0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94A64EC-2E1F-4F37-8DEB-AB52C760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F04447F-336D-49F8-923F-02CE4E55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045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80F6F7-C77D-48A3-AD85-72DCA9AB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E266ED-AF03-4E7E-95C8-90643ED3A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0F068D4-9B7B-435C-BC16-88B34DCC49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CB97A23-E02A-4952-88C4-30504102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1FD7DCC-097C-4819-A1F9-BF7810E5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28F120F-9CD4-45C4-B855-2EB4C2C9E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01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0F1B20-C29B-4E33-A840-ECBB636C9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BF87F70-6A22-4E40-AEB2-2D4FAFFFC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948059C7-6DB0-4D4F-AA3F-34DB5CBA0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47BAAE-1DCE-4025-AD0D-9AC03C29B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AAB9676-0600-443E-BAF3-223AEEDF4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637E2AC-8F5B-4F37-83B7-9DED12D5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037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A9ACA45-A6CB-445F-9300-BB27DAA4F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DC9103C-8D9C-4D87-8979-0E9299A9A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D04A771-6612-4B12-A78B-B2F4DCF1D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2E89-322A-49CC-837A-597AFF876553}" type="datetimeFigureOut">
              <a:rPr lang="sl-SI" smtClean="0"/>
              <a:t>7. 02. 2022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176079-29DB-400A-A842-9F8934148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AE631D9-E343-4F36-83D3-FEA5D3E35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57E88-F9DC-4903-A300-A3CF8A42E9F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425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9E51A5B0-DD74-4BC7-96D3-901634CACEF2}" type="datetime1">
              <a:rPr lang="sl-SI" smtClean="0">
                <a:solidFill>
                  <a:srgbClr val="D34817">
                    <a:lumMod val="40000"/>
                    <a:lumOff val="60000"/>
                  </a:srgbClr>
                </a:solidFill>
              </a:rPr>
              <a:pPr/>
              <a:t>7. 02. 2022</a:t>
            </a:fld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sl-SI">
              <a:solidFill>
                <a:srgbClr val="D34817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7173A467-C450-4630-8011-AFCFCC803065}" type="slidenum">
              <a:rPr lang="sl-SI" smtClean="0">
                <a:solidFill>
                  <a:srgbClr val="D3481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sl-SI">
              <a:solidFill>
                <a:srgbClr val="D3481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0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84742" y="184029"/>
            <a:ext cx="10796530" cy="818506"/>
          </a:xfrm>
        </p:spPr>
        <p:txBody>
          <a:bodyPr>
            <a:normAutofit/>
          </a:bodyPr>
          <a:lstStyle/>
          <a:p>
            <a:r>
              <a:rPr lang="sl-SI" sz="3600" dirty="0"/>
              <a:t>1.6 NOSILCI V RAVNINI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3213" y="1266940"/>
            <a:ext cx="10025351" cy="5221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Ravninski nosilci imajo težiščno os, obremenitve in podpore v eni ravnini. Težiščno os nosilca po navadi imenujemo kar os nosilca, ki je v splošnem lahko ravna, lomljena ali kriva. V nadaljevanju bomo obravnavali nosilce z ravno osjo.</a:t>
            </a:r>
          </a:p>
          <a:p>
            <a:pPr marL="0" indent="0">
              <a:buNone/>
            </a:pPr>
            <a:r>
              <a:rPr lang="sl-SI" b="1" dirty="0"/>
              <a:t>Pri določanju obremenitev nosilca si pomagamo z računskim modelom nosilca, v katerem nosilec prikažemo z osjo nosilca, ki jo narišemo s polno črto, podpore pa rišemo s simboli.</a:t>
            </a:r>
          </a:p>
          <a:p>
            <a:pPr marL="0" indent="0">
              <a:buNone/>
            </a:pPr>
            <a:endParaRPr lang="sl-SI" b="1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259" y="3744999"/>
            <a:ext cx="9315495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2707" y="184029"/>
            <a:ext cx="10829581" cy="829523"/>
          </a:xfrm>
        </p:spPr>
        <p:txBody>
          <a:bodyPr>
            <a:normAutofit/>
          </a:bodyPr>
          <a:lstStyle/>
          <a:p>
            <a:r>
              <a:rPr lang="sl-SI" sz="4000" dirty="0"/>
              <a:t>1.6.1 Vrste nosilcev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03383" y="1277958"/>
            <a:ext cx="9849080" cy="5321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Glede na mesto podprtja ločimo:</a:t>
            </a:r>
          </a:p>
          <a:p>
            <a:r>
              <a:rPr lang="sl-SI" b="1" dirty="0" err="1">
                <a:solidFill>
                  <a:schemeClr val="accent1"/>
                </a:solidFill>
              </a:rPr>
              <a:t>Prostoležeči</a:t>
            </a:r>
            <a:r>
              <a:rPr lang="sl-SI" b="1" dirty="0">
                <a:solidFill>
                  <a:schemeClr val="accent1"/>
                </a:solidFill>
              </a:rPr>
              <a:t> nosilec</a:t>
            </a:r>
            <a:r>
              <a:rPr lang="sl-SI" b="1" dirty="0"/>
              <a:t>, ki je podprt v skrajnih točkah. Da je </a:t>
            </a:r>
            <a:r>
              <a:rPr lang="sl-SI" b="1" dirty="0" err="1"/>
              <a:t>prostoležeči</a:t>
            </a:r>
            <a:r>
              <a:rPr lang="sl-SI" b="1" dirty="0"/>
              <a:t> nosilec statično določen, mora biti na eni strani podprt s pomično in na drugi z nepomično podporo.</a:t>
            </a:r>
          </a:p>
          <a:p>
            <a:pPr marL="0" indent="0">
              <a:buNone/>
            </a:pPr>
            <a:endParaRPr lang="sl-SI" b="1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551" y="2944717"/>
            <a:ext cx="9443911" cy="17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2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5249" y="308472"/>
            <a:ext cx="10091450" cy="6235547"/>
          </a:xfrm>
        </p:spPr>
        <p:txBody>
          <a:bodyPr>
            <a:normAutofit/>
          </a:bodyPr>
          <a:lstStyle/>
          <a:p>
            <a:r>
              <a:rPr lang="sl-SI" b="1" dirty="0" err="1">
                <a:solidFill>
                  <a:schemeClr val="accent1"/>
                </a:solidFill>
              </a:rPr>
              <a:t>Prostoležeči</a:t>
            </a:r>
            <a:r>
              <a:rPr lang="sl-SI" b="1" dirty="0">
                <a:solidFill>
                  <a:schemeClr val="accent1"/>
                </a:solidFill>
              </a:rPr>
              <a:t> nosilec z enim ali dvema previsnima poljema </a:t>
            </a:r>
            <a:r>
              <a:rPr lang="sl-SI" b="1" dirty="0"/>
              <a:t>ima eno oz. obe podpori znotraj skrajne točke nosilca. Tudi nosilec s previsnim poljem mora imeti eno podporo pomično in drugo nepomično, da je statično določen.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/>
              <a:t>Pri obeh vrstah </a:t>
            </a:r>
            <a:r>
              <a:rPr lang="sl-SI" b="1" dirty="0" err="1"/>
              <a:t>prostoležečih</a:t>
            </a:r>
            <a:r>
              <a:rPr lang="sl-SI" b="1" dirty="0"/>
              <a:t> nosilcev imamo v pomični podpori eno neznanko in v nepomični podpori dve neznanki. Skupno število neznank N je 3 in je tako enako številu ravnotežnih enačb E, kar je pogoj za statično določenost nosilca (N=E).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endParaRPr lang="sl-SI" b="1" dirty="0"/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81" y="2008913"/>
            <a:ext cx="10596386" cy="215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32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9" y="308472"/>
                <a:ext cx="10091450" cy="6235547"/>
              </a:xfrm>
            </p:spPr>
            <p:txBody>
              <a:bodyPr>
                <a:normAutofit/>
              </a:bodyPr>
              <a:lstStyle/>
              <a:p>
                <a:r>
                  <a:rPr lang="sl-SI" b="1" dirty="0">
                    <a:solidFill>
                      <a:schemeClr val="accent1"/>
                    </a:solidFill>
                  </a:rPr>
                  <a:t>Konzolni ali previsni nosilec </a:t>
                </a:r>
                <a:r>
                  <a:rPr lang="sl-SI" b="1" dirty="0">
                    <a:solidFill>
                      <a:schemeClr val="tx2"/>
                    </a:solidFill>
                  </a:rPr>
                  <a:t>ima en konec nepremično vpet, drugi pa je prost. V nepremični podpori se pojavijo tri reakcije: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sl-SI" b="1" dirty="0">
                    <a:solidFill>
                      <a:schemeClr val="accent1"/>
                    </a:solidFill>
                  </a:rPr>
                  <a:t> </a:t>
                </a:r>
                <a:r>
                  <a:rPr lang="sl-SI" b="1" dirty="0">
                    <a:solidFill>
                      <a:schemeClr val="tx2"/>
                    </a:solidFill>
                  </a:rPr>
                  <a:t>število neznank N je enako številu ravnotežnih enačb E; nosilec je statično določen (N=E).</a:t>
                </a:r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9" y="308472"/>
                <a:ext cx="10091450" cy="6235547"/>
              </a:xfrm>
              <a:blipFill rotWithShape="0">
                <a:blip r:embed="rId2"/>
                <a:stretch>
                  <a:fillRect l="-242" t="-88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892" y="2127461"/>
            <a:ext cx="9806164" cy="216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97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9" y="308472"/>
                <a:ext cx="10091450" cy="6235547"/>
              </a:xfrm>
            </p:spPr>
            <p:txBody>
              <a:bodyPr>
                <a:normAutofit/>
              </a:bodyPr>
              <a:lstStyle/>
              <a:p>
                <a:r>
                  <a:rPr lang="sl-SI" b="1" dirty="0">
                    <a:solidFill>
                      <a:schemeClr val="accent1"/>
                    </a:solidFill>
                  </a:rPr>
                  <a:t>Gerberjev nosilec </a:t>
                </a:r>
                <a:r>
                  <a:rPr lang="sl-SI" b="1" dirty="0">
                    <a:solidFill>
                      <a:schemeClr val="tx2"/>
                    </a:solidFill>
                  </a:rPr>
                  <a:t>je sestavljeni nosilec. Sestavljata ga dva nosilca, povezana s členkom. </a:t>
                </a:r>
                <a:r>
                  <a:rPr lang="sl-SI" b="1" dirty="0">
                    <a:solidFill>
                      <a:schemeClr val="accent1"/>
                    </a:solidFill>
                  </a:rPr>
                  <a:t>Členek </a:t>
                </a:r>
                <a:r>
                  <a:rPr lang="sl-SI" b="1" dirty="0">
                    <a:solidFill>
                      <a:schemeClr val="tx2"/>
                    </a:solidFill>
                  </a:rPr>
                  <a:t>onemogoča medsebojni pomik nosilca v smeri osi in pravokotno nanjo oz. v smereh x in y ter omogoča vrtenje v ravnini z. Členek torej omogoča, da je en nosilec podpora drugemu in obratno. Tako se podobno kot pri nepomični podpori tudi v členku pojavita dve neznani sili,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. Po 3.Newtonovem zakonu (akcija je enaka reakciji) sta sili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sl-SI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sl-SI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𝒊𝒏</m:t>
                    </m:r>
                    <m:r>
                      <a:rPr lang="sl-SI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 za oba nosilca enaki po velikosti in nasprotno usmerjeni. Nosilec, je prikazan na sliki 1.21, je statično nedoločen, ker ima število neznanih veličin N = 4 večje od števila ravnotežnih enačb E = 3. Podani nosilec lahko spremenimo v statično določeni nosilec, če vgradimo členek in s tem nosilec razdelimo na dva povezana nosilca.</a:t>
                </a:r>
              </a:p>
              <a:p>
                <a:pPr marL="0" indent="0">
                  <a:buNone/>
                </a:pPr>
                <a:endParaRPr lang="sl-SI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9" y="308472"/>
                <a:ext cx="10091450" cy="6235547"/>
              </a:xfrm>
              <a:blipFill>
                <a:blip r:embed="rId2"/>
                <a:stretch>
                  <a:fillRect l="-242" t="-88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484" y="4013468"/>
            <a:ext cx="9620095" cy="22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80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Označba mesta vsebine 2"/>
              <p:cNvSpPr>
                <a:spLocks noGrp="1"/>
              </p:cNvSpPr>
              <p:nvPr>
                <p:ph idx="1"/>
              </p:nvPr>
            </p:nvSpPr>
            <p:spPr>
              <a:xfrm>
                <a:off x="815249" y="308472"/>
                <a:ext cx="10091450" cy="62355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l-SI" b="1" dirty="0">
                    <a:solidFill>
                      <a:schemeClr val="tx2"/>
                    </a:solidFill>
                  </a:rPr>
                  <a:t>Če oba nosilca navidezno sprostimo v členku, dobimo levi in desni del nosilca, ki sta prikazana na sliki 1.22. Tako imamo na levem nosilcu 3 neznane sile </a:t>
                </a:r>
                <a14:m>
                  <m:oMath xmlns:m="http://schemas.openxmlformats.org/officeDocument/2006/math"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𝑨𝒀</m:t>
                        </m:r>
                      </m:sub>
                    </m:sSub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𝑫𝑿</m:t>
                        </m:r>
                      </m:sub>
                    </m:sSub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𝑫𝒀</m:t>
                        </m:r>
                      </m:sub>
                    </m:sSub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 in na desnem 3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l-SI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sl-SI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l-SI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sl-SI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sub>
                        </m:sSub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l-SI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l-SI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sl-SI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sl-SI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𝒀</m:t>
                            </m:r>
                          </m:sub>
                        </m:sSub>
                      </m:e>
                    </m:d>
                    <m:r>
                      <a:rPr lang="sl-SI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 Sili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𝑫𝑿</m:t>
                        </m:r>
                      </m:sub>
                    </m:sSub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l-SI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𝑫𝒀</m:t>
                        </m:r>
                      </m:sub>
                    </m:sSub>
                  </m:oMath>
                </a14:m>
                <a:r>
                  <a:rPr lang="sl-SI" b="1" dirty="0">
                    <a:solidFill>
                      <a:schemeClr val="tx2"/>
                    </a:solidFill>
                  </a:rPr>
                  <a:t> sta na desnem nosilcu enaki kot na levem, le nasprotno usmerjeni, zato na desnem delu nista neznani veličini. Skupno število neznanih veličin na sestavljenem nosilcu je 6. imamo 3 ravnotežne enačbe za levi del nosilca in 3 za desnega. Tako je število neznanih veličin N = 6 in je enako številu enačb E = 6. Ker je N = E, je sistem statično določen.</a:t>
                </a:r>
              </a:p>
              <a:p>
                <a:pPr marL="0" indent="0">
                  <a:buNone/>
                </a:pPr>
                <a:endParaRPr lang="sl-SI" b="1" dirty="0">
                  <a:solidFill>
                    <a:schemeClr val="tx2"/>
                  </a:solidFill>
                </a:endParaRPr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  <a:p>
                <a:pPr marL="0" indent="0">
                  <a:buNone/>
                </a:pPr>
                <a:endParaRPr lang="sl-SI" b="1" dirty="0"/>
              </a:p>
            </p:txBody>
          </p:sp>
        </mc:Choice>
        <mc:Fallback xmlns="">
          <p:sp>
            <p:nvSpPr>
              <p:cNvPr id="3" name="Označba mesta vsebin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5249" y="308472"/>
                <a:ext cx="10091450" cy="6235547"/>
              </a:xfrm>
              <a:blipFill rotWithShape="0">
                <a:blip r:embed="rId2"/>
                <a:stretch>
                  <a:fillRect l="-665" t="-881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03" y="2837876"/>
            <a:ext cx="9523942" cy="200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9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Širokozaslonsko</PresentationFormat>
  <Paragraphs>49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Century Schoolbook</vt:lpstr>
      <vt:lpstr>Wingdings 2</vt:lpstr>
      <vt:lpstr>Officeova tema</vt:lpstr>
      <vt:lpstr>View</vt:lpstr>
      <vt:lpstr>1.6 NOSILCI V RAVNINI</vt:lpstr>
      <vt:lpstr>1.6.1 Vrste nosilcev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3.2.2 Sestavljanje sil – rezultanta dveh in več vzporednih sil</dc:title>
  <dc:creator>Vouk, Gaja</dc:creator>
  <cp:lastModifiedBy>Vouk, Gaja</cp:lastModifiedBy>
  <cp:revision>6</cp:revision>
  <dcterms:created xsi:type="dcterms:W3CDTF">2022-02-07T18:07:31Z</dcterms:created>
  <dcterms:modified xsi:type="dcterms:W3CDTF">2022-02-07T18:34:34Z</dcterms:modified>
</cp:coreProperties>
</file>