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9"/>
  </p:notesMasterIdLst>
  <p:sldIdLst>
    <p:sldId id="257" r:id="rId3"/>
    <p:sldId id="294" r:id="rId4"/>
    <p:sldId id="295" r:id="rId5"/>
    <p:sldId id="258" r:id="rId6"/>
    <p:sldId id="296" r:id="rId7"/>
    <p:sldId id="297" r:id="rId8"/>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0F38F8-DE9E-467E-84A7-8E66B873F815}" type="datetimeFigureOut">
              <a:rPr lang="sl-SI" smtClean="0"/>
              <a:t>7. 02. 2022</a:t>
            </a:fld>
            <a:endParaRPr lang="sl-SI"/>
          </a:p>
        </p:txBody>
      </p:sp>
      <p:sp>
        <p:nvSpPr>
          <p:cNvPr id="4" name="Označba mesta stranske slik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D3A373-DA8E-40D4-9052-7E400BA4EAD6}" type="slidenum">
              <a:rPr lang="sl-SI" smtClean="0"/>
              <a:t>‹#›</a:t>
            </a:fld>
            <a:endParaRPr lang="sl-SI"/>
          </a:p>
        </p:txBody>
      </p:sp>
    </p:spTree>
    <p:extLst>
      <p:ext uri="{BB962C8B-B14F-4D97-AF65-F5344CB8AC3E}">
        <p14:creationId xmlns:p14="http://schemas.microsoft.com/office/powerpoint/2010/main" val="1543356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E74D609-4EBC-45B7-BD1A-04970A137139}" type="slidenum">
              <a:rPr kumimoji="0" lang="sl-SI"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sl-SI"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8008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854D3CB-E23F-45DE-8D52-CB74137E58AB}"/>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1C53A759-3AD7-4CED-A4C6-7BFE965C2B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CFD80423-5CD5-4FCE-AAEE-85D03B4FEDEC}"/>
              </a:ext>
            </a:extLst>
          </p:cNvPr>
          <p:cNvSpPr>
            <a:spLocks noGrp="1"/>
          </p:cNvSpPr>
          <p:nvPr>
            <p:ph type="dt" sz="half" idx="10"/>
          </p:nvPr>
        </p:nvSpPr>
        <p:spPr/>
        <p:txBody>
          <a:bodyPr/>
          <a:lstStyle/>
          <a:p>
            <a:fld id="{EDBF2E89-322A-49CC-837A-597AFF876553}" type="datetimeFigureOut">
              <a:rPr lang="sl-SI" smtClean="0"/>
              <a:t>7. 02. 2022</a:t>
            </a:fld>
            <a:endParaRPr lang="sl-SI"/>
          </a:p>
        </p:txBody>
      </p:sp>
      <p:sp>
        <p:nvSpPr>
          <p:cNvPr id="5" name="Označba mesta noge 4">
            <a:extLst>
              <a:ext uri="{FF2B5EF4-FFF2-40B4-BE49-F238E27FC236}">
                <a16:creationId xmlns:a16="http://schemas.microsoft.com/office/drawing/2014/main" id="{31DBC824-43F9-49A5-9846-812F579D077B}"/>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99E83529-4380-43C7-A5A6-7698FD123FA0}"/>
              </a:ext>
            </a:extLst>
          </p:cNvPr>
          <p:cNvSpPr>
            <a:spLocks noGrp="1"/>
          </p:cNvSpPr>
          <p:nvPr>
            <p:ph type="sldNum" sz="quarter" idx="12"/>
          </p:nvPr>
        </p:nvSpPr>
        <p:spPr/>
        <p:txBody>
          <a:bodyPr/>
          <a:lstStyle/>
          <a:p>
            <a:fld id="{11657E88-F9DC-4903-A300-A3CF8A42E9F8}" type="slidenum">
              <a:rPr lang="sl-SI" smtClean="0"/>
              <a:t>‹#›</a:t>
            </a:fld>
            <a:endParaRPr lang="sl-SI"/>
          </a:p>
        </p:txBody>
      </p:sp>
    </p:spTree>
    <p:extLst>
      <p:ext uri="{BB962C8B-B14F-4D97-AF65-F5344CB8AC3E}">
        <p14:creationId xmlns:p14="http://schemas.microsoft.com/office/powerpoint/2010/main" val="3250357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EE20954-F1A5-4C30-BDE4-71E321C3A2D3}"/>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0D9DD165-9353-4298-8408-A0BDF5D13E61}"/>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903C5ADB-E155-4C2D-BCC1-F056D1E32486}"/>
              </a:ext>
            </a:extLst>
          </p:cNvPr>
          <p:cNvSpPr>
            <a:spLocks noGrp="1"/>
          </p:cNvSpPr>
          <p:nvPr>
            <p:ph type="dt" sz="half" idx="10"/>
          </p:nvPr>
        </p:nvSpPr>
        <p:spPr/>
        <p:txBody>
          <a:bodyPr/>
          <a:lstStyle/>
          <a:p>
            <a:fld id="{EDBF2E89-322A-49CC-837A-597AFF876553}" type="datetimeFigureOut">
              <a:rPr lang="sl-SI" smtClean="0"/>
              <a:t>7. 02. 2022</a:t>
            </a:fld>
            <a:endParaRPr lang="sl-SI"/>
          </a:p>
        </p:txBody>
      </p:sp>
      <p:sp>
        <p:nvSpPr>
          <p:cNvPr id="5" name="Označba mesta noge 4">
            <a:extLst>
              <a:ext uri="{FF2B5EF4-FFF2-40B4-BE49-F238E27FC236}">
                <a16:creationId xmlns:a16="http://schemas.microsoft.com/office/drawing/2014/main" id="{2804DED5-14EB-4E71-8F00-23A3808A0BC0}"/>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B8DDB6B5-55F4-46AA-941D-3FCA5E0AD6AA}"/>
              </a:ext>
            </a:extLst>
          </p:cNvPr>
          <p:cNvSpPr>
            <a:spLocks noGrp="1"/>
          </p:cNvSpPr>
          <p:nvPr>
            <p:ph type="sldNum" sz="quarter" idx="12"/>
          </p:nvPr>
        </p:nvSpPr>
        <p:spPr/>
        <p:txBody>
          <a:bodyPr/>
          <a:lstStyle/>
          <a:p>
            <a:fld id="{11657E88-F9DC-4903-A300-A3CF8A42E9F8}" type="slidenum">
              <a:rPr lang="sl-SI" smtClean="0"/>
              <a:t>‹#›</a:t>
            </a:fld>
            <a:endParaRPr lang="sl-SI"/>
          </a:p>
        </p:txBody>
      </p:sp>
    </p:spTree>
    <p:extLst>
      <p:ext uri="{BB962C8B-B14F-4D97-AF65-F5344CB8AC3E}">
        <p14:creationId xmlns:p14="http://schemas.microsoft.com/office/powerpoint/2010/main" val="1463476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C5D332B0-28FF-47B7-9F27-6B3DA44BCF94}"/>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9C2EE19F-2286-4C26-BF26-03205F2D0AA2}"/>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24F8A80D-F6B2-4285-98D0-22BD7248A094}"/>
              </a:ext>
            </a:extLst>
          </p:cNvPr>
          <p:cNvSpPr>
            <a:spLocks noGrp="1"/>
          </p:cNvSpPr>
          <p:nvPr>
            <p:ph type="dt" sz="half" idx="10"/>
          </p:nvPr>
        </p:nvSpPr>
        <p:spPr/>
        <p:txBody>
          <a:bodyPr/>
          <a:lstStyle/>
          <a:p>
            <a:fld id="{EDBF2E89-322A-49CC-837A-597AFF876553}" type="datetimeFigureOut">
              <a:rPr lang="sl-SI" smtClean="0"/>
              <a:t>7. 02. 2022</a:t>
            </a:fld>
            <a:endParaRPr lang="sl-SI"/>
          </a:p>
        </p:txBody>
      </p:sp>
      <p:sp>
        <p:nvSpPr>
          <p:cNvPr id="5" name="Označba mesta noge 4">
            <a:extLst>
              <a:ext uri="{FF2B5EF4-FFF2-40B4-BE49-F238E27FC236}">
                <a16:creationId xmlns:a16="http://schemas.microsoft.com/office/drawing/2014/main" id="{BA9FCEA0-F26E-4E75-B78A-165D30B6DCFD}"/>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49F4806A-16AA-4500-80F9-5C27F2AF1624}"/>
              </a:ext>
            </a:extLst>
          </p:cNvPr>
          <p:cNvSpPr>
            <a:spLocks noGrp="1"/>
          </p:cNvSpPr>
          <p:nvPr>
            <p:ph type="sldNum" sz="quarter" idx="12"/>
          </p:nvPr>
        </p:nvSpPr>
        <p:spPr/>
        <p:txBody>
          <a:bodyPr/>
          <a:lstStyle/>
          <a:p>
            <a:fld id="{11657E88-F9DC-4903-A300-A3CF8A42E9F8}" type="slidenum">
              <a:rPr lang="sl-SI" smtClean="0"/>
              <a:t>‹#›</a:t>
            </a:fld>
            <a:endParaRPr lang="sl-SI"/>
          </a:p>
        </p:txBody>
      </p:sp>
    </p:spTree>
    <p:extLst>
      <p:ext uri="{BB962C8B-B14F-4D97-AF65-F5344CB8AC3E}">
        <p14:creationId xmlns:p14="http://schemas.microsoft.com/office/powerpoint/2010/main" val="608795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Naslovni diapozitiv">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sl-SI"/>
              <a:t>Uredite slog naslova matrice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spc="3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sl-SI"/>
              <a:t>Uredite slog podnaslova matrice</a:t>
            </a:r>
            <a:endParaRPr lang="en-US" dirty="0"/>
          </a:p>
        </p:txBody>
      </p:sp>
      <p:sp>
        <p:nvSpPr>
          <p:cNvPr id="7" name="Rectangle 6"/>
          <p:cNvSpPr/>
          <p:nvPr/>
        </p:nvSpPr>
        <p:spPr>
          <a:xfrm>
            <a:off x="0" y="0"/>
            <a:ext cx="457200" cy="685800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p>
            <a:fld id="{3C08ED83-C335-4FA4-BDA6-179399F756AF}"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9" name="Footer Placeholder 8"/>
          <p:cNvSpPr>
            <a:spLocks noGrp="1"/>
          </p:cNvSpPr>
          <p:nvPr>
            <p:ph type="ftr" sz="quarter" idx="11"/>
          </p:nvPr>
        </p:nvSpPr>
        <p:spPr/>
        <p:txBody>
          <a:bodyPr/>
          <a:lstStyle/>
          <a:p>
            <a:endParaRPr lang="sl-SI">
              <a:solidFill>
                <a:srgbClr val="D34817">
                  <a:lumMod val="40000"/>
                  <a:lumOff val="60000"/>
                </a:srgbClr>
              </a:solidFill>
            </a:endParaRPr>
          </a:p>
        </p:txBody>
      </p:sp>
      <p:sp>
        <p:nvSpPr>
          <p:cNvPr id="10" name="Slide Number Placeholder 9"/>
          <p:cNvSpPr>
            <a:spLocks noGrp="1"/>
          </p:cNvSpPr>
          <p:nvPr>
            <p:ph type="sldNum" sz="quarter" idx="12"/>
          </p:nvPr>
        </p:nvSpPr>
        <p:spPr/>
        <p:txBody>
          <a:body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Tree>
    <p:extLst>
      <p:ext uri="{BB962C8B-B14F-4D97-AF65-F5344CB8AC3E}">
        <p14:creationId xmlns:p14="http://schemas.microsoft.com/office/powerpoint/2010/main" val="349644935"/>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Uredite slog naslova matrice</a:t>
            </a:r>
            <a:endParaRPr lang="en-US" dirty="0"/>
          </a:p>
        </p:txBody>
      </p:sp>
      <p:sp>
        <p:nvSpPr>
          <p:cNvPr id="3" name="Content Placeholder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562D372B-98C9-45C1-B3E4-0BB45466FF19}"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5" name="Footer Placeholder 4"/>
          <p:cNvSpPr>
            <a:spLocks noGrp="1"/>
          </p:cNvSpPr>
          <p:nvPr>
            <p:ph type="ftr" sz="quarter" idx="11"/>
          </p:nvPr>
        </p:nvSpPr>
        <p:spPr/>
        <p:txBody>
          <a:bodyPr/>
          <a:lstStyle/>
          <a:p>
            <a:endParaRPr lang="sl-SI">
              <a:solidFill>
                <a:srgbClr val="D34817">
                  <a:lumMod val="40000"/>
                  <a:lumOff val="60000"/>
                </a:srgbClr>
              </a:solidFill>
            </a:endParaRPr>
          </a:p>
        </p:txBody>
      </p:sp>
      <p:sp>
        <p:nvSpPr>
          <p:cNvPr id="6" name="Slide Number Placeholder 5"/>
          <p:cNvSpPr>
            <a:spLocks noGrp="1"/>
          </p:cNvSpPr>
          <p:nvPr>
            <p:ph type="sldNum" sz="quarter" idx="12"/>
          </p:nvPr>
        </p:nvSpPr>
        <p:spPr/>
        <p:txBody>
          <a:body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38823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1"/>
            </a:lvl1pPr>
          </a:lstStyle>
          <a:p>
            <a:r>
              <a:rPr lang="sl-SI"/>
              <a:t>Uredite slog naslova matrice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spc="30" baseline="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343FC54D-B943-45B3-B5E2-99D8C109FCA4}"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5" name="Footer Placeholder 4"/>
          <p:cNvSpPr>
            <a:spLocks noGrp="1"/>
          </p:cNvSpPr>
          <p:nvPr>
            <p:ph type="ftr" sz="quarter" idx="11"/>
          </p:nvPr>
        </p:nvSpPr>
        <p:spPr/>
        <p:txBody>
          <a:bodyPr/>
          <a:lstStyle/>
          <a:p>
            <a:endParaRPr lang="sl-SI">
              <a:solidFill>
                <a:srgbClr val="D34817">
                  <a:lumMod val="40000"/>
                  <a:lumOff val="60000"/>
                </a:srgbClr>
              </a:solidFill>
            </a:endParaRPr>
          </a:p>
        </p:txBody>
      </p:sp>
      <p:sp>
        <p:nvSpPr>
          <p:cNvPr id="6" name="Slide Number Placeholder 5"/>
          <p:cNvSpPr>
            <a:spLocks noGrp="1"/>
          </p:cNvSpPr>
          <p:nvPr>
            <p:ph type="sldNum" sz="quarter" idx="12"/>
          </p:nvPr>
        </p:nvSpPr>
        <p:spPr/>
        <p:txBody>
          <a:body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27991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Uredite slog naslova matrice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C7895B58-2672-420F-A83F-490BC50CA272}"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6" name="Footer Placeholder 5"/>
          <p:cNvSpPr>
            <a:spLocks noGrp="1"/>
          </p:cNvSpPr>
          <p:nvPr>
            <p:ph type="ftr" sz="quarter" idx="11"/>
          </p:nvPr>
        </p:nvSpPr>
        <p:spPr/>
        <p:txBody>
          <a:bodyPr/>
          <a:lstStyle/>
          <a:p>
            <a:endParaRPr lang="sl-SI">
              <a:solidFill>
                <a:srgbClr val="D34817">
                  <a:lumMod val="40000"/>
                  <a:lumOff val="60000"/>
                </a:srgbClr>
              </a:solidFill>
            </a:endParaRPr>
          </a:p>
        </p:txBody>
      </p:sp>
      <p:sp>
        <p:nvSpPr>
          <p:cNvPr id="7" name="Slide Number Placeholder 6"/>
          <p:cNvSpPr>
            <a:spLocks noGrp="1"/>
          </p:cNvSpPr>
          <p:nvPr>
            <p:ph type="sldNum" sz="quarter" idx="12"/>
          </p:nvPr>
        </p:nvSpPr>
        <p:spPr/>
        <p:txBody>
          <a:body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536269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l-SI"/>
              <a:t>Uredite slog naslova matrice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sl-SI"/>
              <a:t>Uredite sloge besedila matrice</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6EF11E4B-E72E-4AA2-ADB0-98F0264233BE}"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8" name="Footer Placeholder 7"/>
          <p:cNvSpPr>
            <a:spLocks noGrp="1"/>
          </p:cNvSpPr>
          <p:nvPr>
            <p:ph type="ftr" sz="quarter" idx="11"/>
          </p:nvPr>
        </p:nvSpPr>
        <p:spPr/>
        <p:txBody>
          <a:bodyPr/>
          <a:lstStyle/>
          <a:p>
            <a:endParaRPr lang="sl-SI">
              <a:solidFill>
                <a:srgbClr val="D34817">
                  <a:lumMod val="40000"/>
                  <a:lumOff val="60000"/>
                </a:srgbClr>
              </a:solidFill>
            </a:endParaRPr>
          </a:p>
        </p:txBody>
      </p:sp>
      <p:sp>
        <p:nvSpPr>
          <p:cNvPr id="9" name="Slide Number Placeholder 8"/>
          <p:cNvSpPr>
            <a:spLocks noGrp="1"/>
          </p:cNvSpPr>
          <p:nvPr>
            <p:ph type="sldNum" sz="quarter" idx="12"/>
          </p:nvPr>
        </p:nvSpPr>
        <p:spPr/>
        <p:txBody>
          <a:body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
        <p:nvSpPr>
          <p:cNvPr id="11" name="Rectangle 10"/>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521032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sl-SI"/>
              <a:t>Uredite slog naslova matrice</a:t>
            </a:r>
            <a:endParaRPr lang="en-US" dirty="0"/>
          </a:p>
        </p:txBody>
      </p:sp>
      <p:sp>
        <p:nvSpPr>
          <p:cNvPr id="3" name="Date Placeholder 2"/>
          <p:cNvSpPr>
            <a:spLocks noGrp="1"/>
          </p:cNvSpPr>
          <p:nvPr>
            <p:ph type="dt" sz="half" idx="10"/>
          </p:nvPr>
        </p:nvSpPr>
        <p:spPr/>
        <p:txBody>
          <a:bodyPr/>
          <a:lstStyle/>
          <a:p>
            <a:fld id="{EA6E36E0-6D9A-4190-9200-1A7B025678ED}"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4" name="Footer Placeholder 3"/>
          <p:cNvSpPr>
            <a:spLocks noGrp="1"/>
          </p:cNvSpPr>
          <p:nvPr>
            <p:ph type="ftr" sz="quarter" idx="11"/>
          </p:nvPr>
        </p:nvSpPr>
        <p:spPr/>
        <p:txBody>
          <a:bodyPr/>
          <a:lstStyle/>
          <a:p>
            <a:endParaRPr lang="sl-SI">
              <a:solidFill>
                <a:srgbClr val="D34817">
                  <a:lumMod val="40000"/>
                  <a:lumOff val="60000"/>
                </a:srgbClr>
              </a:solidFill>
            </a:endParaRPr>
          </a:p>
        </p:txBody>
      </p:sp>
      <p:sp>
        <p:nvSpPr>
          <p:cNvPr id="5" name="Slide Number Placeholder 4"/>
          <p:cNvSpPr>
            <a:spLocks noGrp="1"/>
          </p:cNvSpPr>
          <p:nvPr>
            <p:ph type="sldNum" sz="quarter" idx="12"/>
          </p:nvPr>
        </p:nvSpPr>
        <p:spPr/>
        <p:txBody>
          <a:body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956368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71BB38-EF53-41DB-B574-B2714CC58532}"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3" name="Footer Placeholder 2"/>
          <p:cNvSpPr>
            <a:spLocks noGrp="1"/>
          </p:cNvSpPr>
          <p:nvPr>
            <p:ph type="ftr" sz="quarter" idx="11"/>
          </p:nvPr>
        </p:nvSpPr>
        <p:spPr/>
        <p:txBody>
          <a:bodyPr/>
          <a:lstStyle/>
          <a:p>
            <a:endParaRPr lang="sl-SI">
              <a:solidFill>
                <a:srgbClr val="D34817">
                  <a:lumMod val="40000"/>
                  <a:lumOff val="60000"/>
                </a:srgbClr>
              </a:solidFill>
            </a:endParaRPr>
          </a:p>
        </p:txBody>
      </p:sp>
      <p:sp>
        <p:nvSpPr>
          <p:cNvPr id="4" name="Slide Number Placeholder 3"/>
          <p:cNvSpPr>
            <a:spLocks noGrp="1"/>
          </p:cNvSpPr>
          <p:nvPr>
            <p:ph type="sldNum" sz="quarter" idx="12"/>
          </p:nvPr>
        </p:nvSpPr>
        <p:spPr/>
        <p:txBody>
          <a:body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
        <p:nvSpPr>
          <p:cNvPr id="5" name="Rectangle 4"/>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487139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2800" b="1" baseline="0"/>
            </a:lvl1pPr>
          </a:lstStyle>
          <a:p>
            <a:r>
              <a:rPr lang="sl-SI"/>
              <a:t>Uredite slog naslova matrice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fld id="{51CA22FC-E472-4603-8085-7E8C7182AB6E}"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6" name="Footer Placeholder 5"/>
          <p:cNvSpPr>
            <a:spLocks noGrp="1"/>
          </p:cNvSpPr>
          <p:nvPr>
            <p:ph type="ftr" sz="quarter" idx="11"/>
          </p:nvPr>
        </p:nvSpPr>
        <p:spPr/>
        <p:txBody>
          <a:bodyPr/>
          <a:lstStyle/>
          <a:p>
            <a:endParaRPr lang="sl-SI">
              <a:solidFill>
                <a:srgbClr val="D34817">
                  <a:lumMod val="40000"/>
                  <a:lumOff val="60000"/>
                </a:srgbClr>
              </a:solidFill>
            </a:endParaRPr>
          </a:p>
        </p:txBody>
      </p:sp>
      <p:sp>
        <p:nvSpPr>
          <p:cNvPr id="7" name="Slide Number Placeholder 6"/>
          <p:cNvSpPr>
            <a:spLocks noGrp="1"/>
          </p:cNvSpPr>
          <p:nvPr>
            <p:ph type="sldNum" sz="quarter" idx="12"/>
          </p:nvPr>
        </p:nvSpPr>
        <p:spPr/>
        <p:txBody>
          <a:body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Tree>
    <p:extLst>
      <p:ext uri="{BB962C8B-B14F-4D97-AF65-F5344CB8AC3E}">
        <p14:creationId xmlns:p14="http://schemas.microsoft.com/office/powerpoint/2010/main" val="3405423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47179B8-463C-47F8-BD3E-7978712D5898}"/>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149A1578-9D37-46CE-A401-E36F0DC66774}"/>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D99ABD8A-0EAD-448F-A857-2C2FEFCEC693}"/>
              </a:ext>
            </a:extLst>
          </p:cNvPr>
          <p:cNvSpPr>
            <a:spLocks noGrp="1"/>
          </p:cNvSpPr>
          <p:nvPr>
            <p:ph type="dt" sz="half" idx="10"/>
          </p:nvPr>
        </p:nvSpPr>
        <p:spPr/>
        <p:txBody>
          <a:bodyPr/>
          <a:lstStyle/>
          <a:p>
            <a:fld id="{EDBF2E89-322A-49CC-837A-597AFF876553}" type="datetimeFigureOut">
              <a:rPr lang="sl-SI" smtClean="0"/>
              <a:t>7. 02. 2022</a:t>
            </a:fld>
            <a:endParaRPr lang="sl-SI"/>
          </a:p>
        </p:txBody>
      </p:sp>
      <p:sp>
        <p:nvSpPr>
          <p:cNvPr id="5" name="Označba mesta noge 4">
            <a:extLst>
              <a:ext uri="{FF2B5EF4-FFF2-40B4-BE49-F238E27FC236}">
                <a16:creationId xmlns:a16="http://schemas.microsoft.com/office/drawing/2014/main" id="{F5A0D537-312F-419C-8942-6EC483CED2F7}"/>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6332041A-CF60-42A4-BC69-8AB7E08E9222}"/>
              </a:ext>
            </a:extLst>
          </p:cNvPr>
          <p:cNvSpPr>
            <a:spLocks noGrp="1"/>
          </p:cNvSpPr>
          <p:nvPr>
            <p:ph type="sldNum" sz="quarter" idx="12"/>
          </p:nvPr>
        </p:nvSpPr>
        <p:spPr/>
        <p:txBody>
          <a:bodyPr/>
          <a:lstStyle/>
          <a:p>
            <a:fld id="{11657E88-F9DC-4903-A300-A3CF8A42E9F8}" type="slidenum">
              <a:rPr lang="sl-SI" smtClean="0"/>
              <a:t>‹#›</a:t>
            </a:fld>
            <a:endParaRPr lang="sl-SI"/>
          </a:p>
        </p:txBody>
      </p:sp>
    </p:spTree>
    <p:extLst>
      <p:ext uri="{BB962C8B-B14F-4D97-AF65-F5344CB8AC3E}">
        <p14:creationId xmlns:p14="http://schemas.microsoft.com/office/powerpoint/2010/main" val="21373578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1">
                <a:solidFill>
                  <a:schemeClr val="bg1"/>
                </a:solidFill>
              </a:defRPr>
            </a:lvl1pPr>
          </a:lstStyle>
          <a:p>
            <a:r>
              <a:rPr lang="sl-SI"/>
              <a:t>Uredite slog naslova matrice</a:t>
            </a:r>
            <a:endParaRPr lang="en-US" dirty="0"/>
          </a:p>
        </p:txBody>
      </p:sp>
      <p:sp>
        <p:nvSpPr>
          <p:cNvPr id="3" name="Picture Placeholder 2"/>
          <p:cNvSpPr>
            <a:spLocks noGrp="1" noChangeAspect="1"/>
          </p:cNvSpPr>
          <p:nvPr>
            <p:ph type="pic" idx="1"/>
          </p:nvPr>
        </p:nvSpPr>
        <p:spPr>
          <a:xfrm>
            <a:off x="0" y="0"/>
            <a:ext cx="11292840" cy="512892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a:t>Kliknite ikono, če želite dodati sliko</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400" baseline="0">
                <a:solidFill>
                  <a:schemeClr val="bg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fld id="{92B8CC9E-CCC7-4B27-9C8A-D0E9DAFC469C}"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6" name="Footer Placeholder 5"/>
          <p:cNvSpPr>
            <a:spLocks noGrp="1"/>
          </p:cNvSpPr>
          <p:nvPr>
            <p:ph type="ftr" sz="quarter" idx="11"/>
          </p:nvPr>
        </p:nvSpPr>
        <p:spPr/>
        <p:txBody>
          <a:bodyPr/>
          <a:lstStyle/>
          <a:p>
            <a:endParaRPr lang="en-US" dirty="0">
              <a:solidFill>
                <a:srgbClr val="D34817">
                  <a:lumMod val="40000"/>
                  <a:lumOff val="60000"/>
                </a:srgbClr>
              </a:solidFill>
            </a:endParaRPr>
          </a:p>
        </p:txBody>
      </p:sp>
      <p:sp>
        <p:nvSpPr>
          <p:cNvPr id="7" name="Slide Number Placeholder 6"/>
          <p:cNvSpPr>
            <a:spLocks noGrp="1"/>
          </p:cNvSpPr>
          <p:nvPr>
            <p:ph type="sldNum" sz="quarter" idx="12"/>
          </p:nvPr>
        </p:nvSpPr>
        <p:spPr/>
        <p:txBody>
          <a:body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Tree>
    <p:extLst>
      <p:ext uri="{BB962C8B-B14F-4D97-AF65-F5344CB8AC3E}">
        <p14:creationId xmlns:p14="http://schemas.microsoft.com/office/powerpoint/2010/main" val="42322126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Uredite slog naslova matrice</a:t>
            </a:r>
            <a:endParaRPr lang="en-US" dirty="0"/>
          </a:p>
        </p:txBody>
      </p:sp>
      <p:sp>
        <p:nvSpPr>
          <p:cNvPr id="3" name="Vertical Text Placeholder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4DAE803D-59A1-47A9-A29E-85B68C4F61F4}"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5" name="Footer Placeholder 4"/>
          <p:cNvSpPr>
            <a:spLocks noGrp="1"/>
          </p:cNvSpPr>
          <p:nvPr>
            <p:ph type="ftr" sz="quarter" idx="11"/>
          </p:nvPr>
        </p:nvSpPr>
        <p:spPr/>
        <p:txBody>
          <a:bodyPr/>
          <a:lstStyle/>
          <a:p>
            <a:endParaRPr lang="sl-SI">
              <a:solidFill>
                <a:srgbClr val="D34817">
                  <a:lumMod val="40000"/>
                  <a:lumOff val="60000"/>
                </a:srgbClr>
              </a:solidFill>
            </a:endParaRPr>
          </a:p>
        </p:txBody>
      </p:sp>
      <p:sp>
        <p:nvSpPr>
          <p:cNvPr id="6" name="Slide Number Placeholder 5"/>
          <p:cNvSpPr>
            <a:spLocks noGrp="1"/>
          </p:cNvSpPr>
          <p:nvPr>
            <p:ph type="sldNum" sz="quarter" idx="12"/>
          </p:nvPr>
        </p:nvSpPr>
        <p:spPr/>
        <p:txBody>
          <a:body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611466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sl-SI"/>
              <a:t>Uredite slog naslova matrice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4A7667A5-1DA1-48F3-B53A-014B6633B534}"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5" name="Footer Placeholder 4"/>
          <p:cNvSpPr>
            <a:spLocks noGrp="1"/>
          </p:cNvSpPr>
          <p:nvPr>
            <p:ph type="ftr" sz="quarter" idx="11"/>
          </p:nvPr>
        </p:nvSpPr>
        <p:spPr/>
        <p:txBody>
          <a:bodyPr/>
          <a:lstStyle/>
          <a:p>
            <a:endParaRPr lang="sl-SI">
              <a:solidFill>
                <a:srgbClr val="D34817">
                  <a:lumMod val="40000"/>
                  <a:lumOff val="60000"/>
                </a:srgbClr>
              </a:solidFill>
            </a:endParaRPr>
          </a:p>
        </p:txBody>
      </p:sp>
      <p:sp>
        <p:nvSpPr>
          <p:cNvPr id="6" name="Slide Number Placeholder 5"/>
          <p:cNvSpPr>
            <a:spLocks noGrp="1"/>
          </p:cNvSpPr>
          <p:nvPr>
            <p:ph type="sldNum" sz="quarter" idx="12"/>
          </p:nvPr>
        </p:nvSpPr>
        <p:spPr/>
        <p:txBody>
          <a:body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16557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60F46EE-0725-4714-940F-B07F36FE93FA}"/>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1AC5A338-44FB-491E-9AD5-EE7CF9C4604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131FF0B8-1CB8-4919-B08D-645F363C341B}"/>
              </a:ext>
            </a:extLst>
          </p:cNvPr>
          <p:cNvSpPr>
            <a:spLocks noGrp="1"/>
          </p:cNvSpPr>
          <p:nvPr>
            <p:ph type="dt" sz="half" idx="10"/>
          </p:nvPr>
        </p:nvSpPr>
        <p:spPr/>
        <p:txBody>
          <a:bodyPr/>
          <a:lstStyle/>
          <a:p>
            <a:fld id="{EDBF2E89-322A-49CC-837A-597AFF876553}" type="datetimeFigureOut">
              <a:rPr lang="sl-SI" smtClean="0"/>
              <a:t>7. 02. 2022</a:t>
            </a:fld>
            <a:endParaRPr lang="sl-SI"/>
          </a:p>
        </p:txBody>
      </p:sp>
      <p:sp>
        <p:nvSpPr>
          <p:cNvPr id="5" name="Označba mesta noge 4">
            <a:extLst>
              <a:ext uri="{FF2B5EF4-FFF2-40B4-BE49-F238E27FC236}">
                <a16:creationId xmlns:a16="http://schemas.microsoft.com/office/drawing/2014/main" id="{9F491ECA-C27D-459C-AEAB-C7B2E0D0074B}"/>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1C801C16-A9CC-41E4-858D-48D8C18FD68F}"/>
              </a:ext>
            </a:extLst>
          </p:cNvPr>
          <p:cNvSpPr>
            <a:spLocks noGrp="1"/>
          </p:cNvSpPr>
          <p:nvPr>
            <p:ph type="sldNum" sz="quarter" idx="12"/>
          </p:nvPr>
        </p:nvSpPr>
        <p:spPr/>
        <p:txBody>
          <a:bodyPr/>
          <a:lstStyle/>
          <a:p>
            <a:fld id="{11657E88-F9DC-4903-A300-A3CF8A42E9F8}" type="slidenum">
              <a:rPr lang="sl-SI" smtClean="0"/>
              <a:t>‹#›</a:t>
            </a:fld>
            <a:endParaRPr lang="sl-SI"/>
          </a:p>
        </p:txBody>
      </p:sp>
    </p:spTree>
    <p:extLst>
      <p:ext uri="{BB962C8B-B14F-4D97-AF65-F5344CB8AC3E}">
        <p14:creationId xmlns:p14="http://schemas.microsoft.com/office/powerpoint/2010/main" val="2410035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8433EC1-69C5-449D-8B96-DCC27E195118}"/>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DEB05AFD-CAF2-4A2A-9F63-CA94393E7DFA}"/>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C4D24DF6-557C-4ABB-A633-26A66EACCC64}"/>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8A4AA0F1-840C-45B9-A741-45508AD13ADE}"/>
              </a:ext>
            </a:extLst>
          </p:cNvPr>
          <p:cNvSpPr>
            <a:spLocks noGrp="1"/>
          </p:cNvSpPr>
          <p:nvPr>
            <p:ph type="dt" sz="half" idx="10"/>
          </p:nvPr>
        </p:nvSpPr>
        <p:spPr/>
        <p:txBody>
          <a:bodyPr/>
          <a:lstStyle/>
          <a:p>
            <a:fld id="{EDBF2E89-322A-49CC-837A-597AFF876553}" type="datetimeFigureOut">
              <a:rPr lang="sl-SI" smtClean="0"/>
              <a:t>7. 02. 2022</a:t>
            </a:fld>
            <a:endParaRPr lang="sl-SI"/>
          </a:p>
        </p:txBody>
      </p:sp>
      <p:sp>
        <p:nvSpPr>
          <p:cNvPr id="6" name="Označba mesta noge 5">
            <a:extLst>
              <a:ext uri="{FF2B5EF4-FFF2-40B4-BE49-F238E27FC236}">
                <a16:creationId xmlns:a16="http://schemas.microsoft.com/office/drawing/2014/main" id="{4912AD9F-F609-42C2-A263-2E1E0D01ACDF}"/>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B771790E-A822-4533-AB62-8BCF72B8E519}"/>
              </a:ext>
            </a:extLst>
          </p:cNvPr>
          <p:cNvSpPr>
            <a:spLocks noGrp="1"/>
          </p:cNvSpPr>
          <p:nvPr>
            <p:ph type="sldNum" sz="quarter" idx="12"/>
          </p:nvPr>
        </p:nvSpPr>
        <p:spPr/>
        <p:txBody>
          <a:bodyPr/>
          <a:lstStyle/>
          <a:p>
            <a:fld id="{11657E88-F9DC-4903-A300-A3CF8A42E9F8}" type="slidenum">
              <a:rPr lang="sl-SI" smtClean="0"/>
              <a:t>‹#›</a:t>
            </a:fld>
            <a:endParaRPr lang="sl-SI"/>
          </a:p>
        </p:txBody>
      </p:sp>
    </p:spTree>
    <p:extLst>
      <p:ext uri="{BB962C8B-B14F-4D97-AF65-F5344CB8AC3E}">
        <p14:creationId xmlns:p14="http://schemas.microsoft.com/office/powerpoint/2010/main" val="1983111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1B53DD1-AA7D-4273-AE3B-279BD2BB247A}"/>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495D4C92-68B5-4BBC-B144-4B3975EDF9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9BF9D5A4-ED44-4595-8518-91BBB9D9F528}"/>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717AFDF4-16D2-42B3-B339-D9FFD2EB10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7AE40605-3935-43DB-8A9B-E0CB50DA89BA}"/>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40ED7143-0B24-436E-8D17-DFB7E111AB4B}"/>
              </a:ext>
            </a:extLst>
          </p:cNvPr>
          <p:cNvSpPr>
            <a:spLocks noGrp="1"/>
          </p:cNvSpPr>
          <p:nvPr>
            <p:ph type="dt" sz="half" idx="10"/>
          </p:nvPr>
        </p:nvSpPr>
        <p:spPr/>
        <p:txBody>
          <a:bodyPr/>
          <a:lstStyle/>
          <a:p>
            <a:fld id="{EDBF2E89-322A-49CC-837A-597AFF876553}" type="datetimeFigureOut">
              <a:rPr lang="sl-SI" smtClean="0"/>
              <a:t>7. 02. 2022</a:t>
            </a:fld>
            <a:endParaRPr lang="sl-SI"/>
          </a:p>
        </p:txBody>
      </p:sp>
      <p:sp>
        <p:nvSpPr>
          <p:cNvPr id="8" name="Označba mesta noge 7">
            <a:extLst>
              <a:ext uri="{FF2B5EF4-FFF2-40B4-BE49-F238E27FC236}">
                <a16:creationId xmlns:a16="http://schemas.microsoft.com/office/drawing/2014/main" id="{E6C17AED-345B-4C7A-9CA2-D5B081FFA983}"/>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08E00EDB-7C22-48A5-A6AB-E0B56D56983A}"/>
              </a:ext>
            </a:extLst>
          </p:cNvPr>
          <p:cNvSpPr>
            <a:spLocks noGrp="1"/>
          </p:cNvSpPr>
          <p:nvPr>
            <p:ph type="sldNum" sz="quarter" idx="12"/>
          </p:nvPr>
        </p:nvSpPr>
        <p:spPr/>
        <p:txBody>
          <a:bodyPr/>
          <a:lstStyle/>
          <a:p>
            <a:fld id="{11657E88-F9DC-4903-A300-A3CF8A42E9F8}" type="slidenum">
              <a:rPr lang="sl-SI" smtClean="0"/>
              <a:t>‹#›</a:t>
            </a:fld>
            <a:endParaRPr lang="sl-SI"/>
          </a:p>
        </p:txBody>
      </p:sp>
    </p:spTree>
    <p:extLst>
      <p:ext uri="{BB962C8B-B14F-4D97-AF65-F5344CB8AC3E}">
        <p14:creationId xmlns:p14="http://schemas.microsoft.com/office/powerpoint/2010/main" val="376830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1D8EDB8-4F61-4899-9E5F-213F65412AD2}"/>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2E2211D5-40C6-4450-BF26-B8E8D6BCFF5F}"/>
              </a:ext>
            </a:extLst>
          </p:cNvPr>
          <p:cNvSpPr>
            <a:spLocks noGrp="1"/>
          </p:cNvSpPr>
          <p:nvPr>
            <p:ph type="dt" sz="half" idx="10"/>
          </p:nvPr>
        </p:nvSpPr>
        <p:spPr/>
        <p:txBody>
          <a:bodyPr/>
          <a:lstStyle/>
          <a:p>
            <a:fld id="{EDBF2E89-322A-49CC-837A-597AFF876553}" type="datetimeFigureOut">
              <a:rPr lang="sl-SI" smtClean="0"/>
              <a:t>7. 02. 2022</a:t>
            </a:fld>
            <a:endParaRPr lang="sl-SI"/>
          </a:p>
        </p:txBody>
      </p:sp>
      <p:sp>
        <p:nvSpPr>
          <p:cNvPr id="4" name="Označba mesta noge 3">
            <a:extLst>
              <a:ext uri="{FF2B5EF4-FFF2-40B4-BE49-F238E27FC236}">
                <a16:creationId xmlns:a16="http://schemas.microsoft.com/office/drawing/2014/main" id="{8CDE4DFC-AD18-4E92-8554-9768FD9967F9}"/>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76EC8894-FDF7-4133-A176-6658DF558E81}"/>
              </a:ext>
            </a:extLst>
          </p:cNvPr>
          <p:cNvSpPr>
            <a:spLocks noGrp="1"/>
          </p:cNvSpPr>
          <p:nvPr>
            <p:ph type="sldNum" sz="quarter" idx="12"/>
          </p:nvPr>
        </p:nvSpPr>
        <p:spPr/>
        <p:txBody>
          <a:bodyPr/>
          <a:lstStyle/>
          <a:p>
            <a:fld id="{11657E88-F9DC-4903-A300-A3CF8A42E9F8}" type="slidenum">
              <a:rPr lang="sl-SI" smtClean="0"/>
              <a:t>‹#›</a:t>
            </a:fld>
            <a:endParaRPr lang="sl-SI"/>
          </a:p>
        </p:txBody>
      </p:sp>
    </p:spTree>
    <p:extLst>
      <p:ext uri="{BB962C8B-B14F-4D97-AF65-F5344CB8AC3E}">
        <p14:creationId xmlns:p14="http://schemas.microsoft.com/office/powerpoint/2010/main" val="3891329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D1FD7A58-173A-4964-A56C-7409DFE01C76}"/>
              </a:ext>
            </a:extLst>
          </p:cNvPr>
          <p:cNvSpPr>
            <a:spLocks noGrp="1"/>
          </p:cNvSpPr>
          <p:nvPr>
            <p:ph type="dt" sz="half" idx="10"/>
          </p:nvPr>
        </p:nvSpPr>
        <p:spPr/>
        <p:txBody>
          <a:bodyPr/>
          <a:lstStyle/>
          <a:p>
            <a:fld id="{EDBF2E89-322A-49CC-837A-597AFF876553}" type="datetimeFigureOut">
              <a:rPr lang="sl-SI" smtClean="0"/>
              <a:t>7. 02. 2022</a:t>
            </a:fld>
            <a:endParaRPr lang="sl-SI"/>
          </a:p>
        </p:txBody>
      </p:sp>
      <p:sp>
        <p:nvSpPr>
          <p:cNvPr id="3" name="Označba mesta noge 2">
            <a:extLst>
              <a:ext uri="{FF2B5EF4-FFF2-40B4-BE49-F238E27FC236}">
                <a16:creationId xmlns:a16="http://schemas.microsoft.com/office/drawing/2014/main" id="{D94A64EC-2E1F-4F37-8DEB-AB52C760BF38}"/>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3F04447F-336D-49F8-923F-02CE4E558712}"/>
              </a:ext>
            </a:extLst>
          </p:cNvPr>
          <p:cNvSpPr>
            <a:spLocks noGrp="1"/>
          </p:cNvSpPr>
          <p:nvPr>
            <p:ph type="sldNum" sz="quarter" idx="12"/>
          </p:nvPr>
        </p:nvSpPr>
        <p:spPr/>
        <p:txBody>
          <a:bodyPr/>
          <a:lstStyle/>
          <a:p>
            <a:fld id="{11657E88-F9DC-4903-A300-A3CF8A42E9F8}" type="slidenum">
              <a:rPr lang="sl-SI" smtClean="0"/>
              <a:t>‹#›</a:t>
            </a:fld>
            <a:endParaRPr lang="sl-SI"/>
          </a:p>
        </p:txBody>
      </p:sp>
    </p:spTree>
    <p:extLst>
      <p:ext uri="{BB962C8B-B14F-4D97-AF65-F5344CB8AC3E}">
        <p14:creationId xmlns:p14="http://schemas.microsoft.com/office/powerpoint/2010/main" val="3180453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880F6F7-C77D-48A3-AD85-72DCA9ABACFB}"/>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18E266ED-AF03-4E7E-95C8-90643ED3A3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D0F068D4-9B7B-435C-BC16-88B34DCC49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8CB97A23-E02A-4952-88C4-305041026854}"/>
              </a:ext>
            </a:extLst>
          </p:cNvPr>
          <p:cNvSpPr>
            <a:spLocks noGrp="1"/>
          </p:cNvSpPr>
          <p:nvPr>
            <p:ph type="dt" sz="half" idx="10"/>
          </p:nvPr>
        </p:nvSpPr>
        <p:spPr/>
        <p:txBody>
          <a:bodyPr/>
          <a:lstStyle/>
          <a:p>
            <a:fld id="{EDBF2E89-322A-49CC-837A-597AFF876553}" type="datetimeFigureOut">
              <a:rPr lang="sl-SI" smtClean="0"/>
              <a:t>7. 02. 2022</a:t>
            </a:fld>
            <a:endParaRPr lang="sl-SI"/>
          </a:p>
        </p:txBody>
      </p:sp>
      <p:sp>
        <p:nvSpPr>
          <p:cNvPr id="6" name="Označba mesta noge 5">
            <a:extLst>
              <a:ext uri="{FF2B5EF4-FFF2-40B4-BE49-F238E27FC236}">
                <a16:creationId xmlns:a16="http://schemas.microsoft.com/office/drawing/2014/main" id="{71FD7DCC-097C-4819-A1F9-BF7810E5929F}"/>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828F120F-9CD4-45C4-B855-2EB4C2C9E3AA}"/>
              </a:ext>
            </a:extLst>
          </p:cNvPr>
          <p:cNvSpPr>
            <a:spLocks noGrp="1"/>
          </p:cNvSpPr>
          <p:nvPr>
            <p:ph type="sldNum" sz="quarter" idx="12"/>
          </p:nvPr>
        </p:nvSpPr>
        <p:spPr/>
        <p:txBody>
          <a:bodyPr/>
          <a:lstStyle/>
          <a:p>
            <a:fld id="{11657E88-F9DC-4903-A300-A3CF8A42E9F8}" type="slidenum">
              <a:rPr lang="sl-SI" smtClean="0"/>
              <a:t>‹#›</a:t>
            </a:fld>
            <a:endParaRPr lang="sl-SI"/>
          </a:p>
        </p:txBody>
      </p:sp>
    </p:spTree>
    <p:extLst>
      <p:ext uri="{BB962C8B-B14F-4D97-AF65-F5344CB8AC3E}">
        <p14:creationId xmlns:p14="http://schemas.microsoft.com/office/powerpoint/2010/main" val="426014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20F1B20-C29B-4E33-A840-ECBB636C945E}"/>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FBF87F70-6A22-4E40-AEB2-2D4FAFFFC0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948059C7-6DB0-4D4F-AA3F-34DB5CBA01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9947BAAE-1DCE-4025-AD0D-9AC03C29BB2E}"/>
              </a:ext>
            </a:extLst>
          </p:cNvPr>
          <p:cNvSpPr>
            <a:spLocks noGrp="1"/>
          </p:cNvSpPr>
          <p:nvPr>
            <p:ph type="dt" sz="half" idx="10"/>
          </p:nvPr>
        </p:nvSpPr>
        <p:spPr/>
        <p:txBody>
          <a:bodyPr/>
          <a:lstStyle/>
          <a:p>
            <a:fld id="{EDBF2E89-322A-49CC-837A-597AFF876553}" type="datetimeFigureOut">
              <a:rPr lang="sl-SI" smtClean="0"/>
              <a:t>7. 02. 2022</a:t>
            </a:fld>
            <a:endParaRPr lang="sl-SI"/>
          </a:p>
        </p:txBody>
      </p:sp>
      <p:sp>
        <p:nvSpPr>
          <p:cNvPr id="6" name="Označba mesta noge 5">
            <a:extLst>
              <a:ext uri="{FF2B5EF4-FFF2-40B4-BE49-F238E27FC236}">
                <a16:creationId xmlns:a16="http://schemas.microsoft.com/office/drawing/2014/main" id="{0AAB9676-0600-443E-BAF3-223AEEDF420A}"/>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4637E2AC-8F5B-4F37-83B7-9DED12D56EC2}"/>
              </a:ext>
            </a:extLst>
          </p:cNvPr>
          <p:cNvSpPr>
            <a:spLocks noGrp="1"/>
          </p:cNvSpPr>
          <p:nvPr>
            <p:ph type="sldNum" sz="quarter" idx="12"/>
          </p:nvPr>
        </p:nvSpPr>
        <p:spPr/>
        <p:txBody>
          <a:bodyPr/>
          <a:lstStyle/>
          <a:p>
            <a:fld id="{11657E88-F9DC-4903-A300-A3CF8A42E9F8}" type="slidenum">
              <a:rPr lang="sl-SI" smtClean="0"/>
              <a:t>‹#›</a:t>
            </a:fld>
            <a:endParaRPr lang="sl-SI"/>
          </a:p>
        </p:txBody>
      </p:sp>
    </p:spTree>
    <p:extLst>
      <p:ext uri="{BB962C8B-B14F-4D97-AF65-F5344CB8AC3E}">
        <p14:creationId xmlns:p14="http://schemas.microsoft.com/office/powerpoint/2010/main" val="2280378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5A9ACA45-A6CB-445F-9300-BB27DAA4F2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5DC9103C-8D9C-4D87-8979-0E9299A9AE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8D04A771-6612-4B12-A78B-B2F4DCF1D8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BF2E89-322A-49CC-837A-597AFF876553}" type="datetimeFigureOut">
              <a:rPr lang="sl-SI" smtClean="0"/>
              <a:t>7. 02. 2022</a:t>
            </a:fld>
            <a:endParaRPr lang="sl-SI"/>
          </a:p>
        </p:txBody>
      </p:sp>
      <p:sp>
        <p:nvSpPr>
          <p:cNvPr id="5" name="Označba mesta noge 4">
            <a:extLst>
              <a:ext uri="{FF2B5EF4-FFF2-40B4-BE49-F238E27FC236}">
                <a16:creationId xmlns:a16="http://schemas.microsoft.com/office/drawing/2014/main" id="{13176079-29DB-400A-A842-9F8934148E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a:extLst>
              <a:ext uri="{FF2B5EF4-FFF2-40B4-BE49-F238E27FC236}">
                <a16:creationId xmlns:a16="http://schemas.microsoft.com/office/drawing/2014/main" id="{8AE631D9-E343-4F36-83D3-FEA5D3E353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657E88-F9DC-4903-A300-A3CF8A42E9F8}" type="slidenum">
              <a:rPr lang="sl-SI" smtClean="0"/>
              <a:t>‹#›</a:t>
            </a:fld>
            <a:endParaRPr lang="sl-SI"/>
          </a:p>
        </p:txBody>
      </p:sp>
    </p:spTree>
    <p:extLst>
      <p:ext uri="{BB962C8B-B14F-4D97-AF65-F5344CB8AC3E}">
        <p14:creationId xmlns:p14="http://schemas.microsoft.com/office/powerpoint/2010/main" val="12542555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294198"/>
            <a:ext cx="9692640" cy="1397124"/>
          </a:xfrm>
          <a:prstGeom prst="rect">
            <a:avLst/>
          </a:prstGeom>
        </p:spPr>
        <p:txBody>
          <a:bodyPr vert="horz" lIns="91440" tIns="27432" rIns="91440" bIns="45720" rtlCol="0" anchor="b">
            <a:normAutofit/>
          </a:bodyPr>
          <a:lstStyle/>
          <a:p>
            <a:r>
              <a:rPr lang="sl-SI"/>
              <a:t>Uredite slog naslova matrice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accent1">
                    <a:lumMod val="40000"/>
                    <a:lumOff val="60000"/>
                  </a:schemeClr>
                </a:solidFill>
              </a:defRPr>
            </a:lvl1pPr>
          </a:lstStyle>
          <a:p>
            <a:fld id="{9E51A5B0-DD74-4BC7-96D3-901634CACEF2}"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accent1">
                    <a:lumMod val="40000"/>
                    <a:lumOff val="60000"/>
                  </a:schemeClr>
                </a:solidFill>
              </a:defRPr>
            </a:lvl1pPr>
          </a:lstStyle>
          <a:p>
            <a:endParaRPr lang="sl-SI">
              <a:solidFill>
                <a:srgbClr val="D34817">
                  <a:lumMod val="40000"/>
                  <a:lumOff val="60000"/>
                </a:srgbClr>
              </a:solidFill>
            </a:endParaRPr>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accent1">
                    <a:lumMod val="60000"/>
                    <a:lumOff val="40000"/>
                  </a:schemeClr>
                </a:solidFill>
                <a:latin typeface="+mj-lt"/>
              </a:defRPr>
            </a:lvl1p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Tree>
    <p:extLst>
      <p:ext uri="{BB962C8B-B14F-4D97-AF65-F5344CB8AC3E}">
        <p14:creationId xmlns:p14="http://schemas.microsoft.com/office/powerpoint/2010/main" val="2716918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b="1" kern="1200" spc="-50" baseline="0">
          <a:solidFill>
            <a:schemeClr val="accent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3.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3.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sl-SI" dirty="0"/>
              <a:t>NAČRTOVANJE KONSTRUKCIJ</a:t>
            </a:r>
          </a:p>
        </p:txBody>
      </p:sp>
      <p:sp>
        <p:nvSpPr>
          <p:cNvPr id="3" name="Podnaslov 2"/>
          <p:cNvSpPr>
            <a:spLocks noGrp="1"/>
          </p:cNvSpPr>
          <p:nvPr>
            <p:ph type="subTitle" idx="1"/>
          </p:nvPr>
        </p:nvSpPr>
        <p:spPr>
          <a:xfrm>
            <a:off x="1187981" y="4480560"/>
            <a:ext cx="9418320" cy="1691640"/>
          </a:xfrm>
        </p:spPr>
        <p:txBody>
          <a:bodyPr/>
          <a:lstStyle/>
          <a:p>
            <a:r>
              <a:rPr lang="sl-SI" dirty="0"/>
              <a:t>4.Bs</a:t>
            </a:r>
          </a:p>
        </p:txBody>
      </p:sp>
      <p:sp>
        <p:nvSpPr>
          <p:cNvPr id="4" name="Označba mesta številke diapozitiva 3"/>
          <p:cNvSpPr>
            <a:spLocks noGrp="1"/>
          </p:cNvSpPr>
          <p:nvPr>
            <p:ph type="sldNum" sz="quarter" idx="12"/>
          </p:nvPr>
        </p:nvSpPr>
        <p:spPr/>
        <p:txBody>
          <a:bodyPr>
            <a:normAutofit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7173A467-C450-4630-8011-AFCFCC803065}" type="slidenum">
              <a:rPr kumimoji="0" lang="sl-SI" sz="3600" b="0" i="0" u="none" strike="noStrike" kern="1200" cap="none" spc="0" normalizeH="0" baseline="0" noProof="0" smtClean="0">
                <a:ln>
                  <a:noFill/>
                </a:ln>
                <a:solidFill>
                  <a:srgbClr val="D34817">
                    <a:lumMod val="60000"/>
                    <a:lumOff val="40000"/>
                  </a:srgbClr>
                </a:solidFill>
                <a:effectLst/>
                <a:uLnTx/>
                <a:uFillTx/>
                <a:latin typeface="Century Schoolbook" panose="020406040505050203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a:t>
            </a:fld>
            <a:endParaRPr kumimoji="0" lang="sl-SI" sz="3600" b="0" i="0" u="none" strike="noStrike" kern="1200" cap="none" spc="0" normalizeH="0" baseline="0" noProof="0" dirty="0">
              <a:ln>
                <a:noFill/>
              </a:ln>
              <a:solidFill>
                <a:srgbClr val="D34817">
                  <a:lumMod val="60000"/>
                  <a:lumOff val="40000"/>
                </a:srgbClr>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285793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2708" y="84878"/>
            <a:ext cx="10840598" cy="763421"/>
          </a:xfrm>
        </p:spPr>
        <p:txBody>
          <a:bodyPr>
            <a:normAutofit/>
          </a:bodyPr>
          <a:lstStyle/>
          <a:p>
            <a:r>
              <a:rPr lang="sl-SI" sz="4000" dirty="0"/>
              <a:t>1 KONSTRUKCIJSKI ELEMENTI</a:t>
            </a:r>
          </a:p>
        </p:txBody>
      </p:sp>
      <p:sp>
        <p:nvSpPr>
          <p:cNvPr id="3" name="Označba mesta vsebine 2"/>
          <p:cNvSpPr>
            <a:spLocks noGrp="1"/>
          </p:cNvSpPr>
          <p:nvPr>
            <p:ph idx="1"/>
          </p:nvPr>
        </p:nvSpPr>
        <p:spPr>
          <a:xfrm>
            <a:off x="804231" y="1013552"/>
            <a:ext cx="10014333" cy="5574535"/>
          </a:xfrm>
        </p:spPr>
        <p:txBody>
          <a:bodyPr>
            <a:normAutofit/>
          </a:bodyPr>
          <a:lstStyle/>
          <a:p>
            <a:pPr marL="0" indent="0">
              <a:buNone/>
            </a:pPr>
            <a:r>
              <a:rPr lang="sl-SI" sz="2400" b="1" dirty="0"/>
              <a:t>V poglavju Konstrukcijski elementi bomo spoznali:</a:t>
            </a:r>
          </a:p>
          <a:p>
            <a:r>
              <a:rPr lang="sl-SI" sz="2400" b="1" dirty="0"/>
              <a:t>najpogostejše nosilne konstrukcijske elemente, ki prevladujejo v tehniški praksi,</a:t>
            </a:r>
          </a:p>
          <a:p>
            <a:r>
              <a:rPr lang="sl-SI" sz="2400" b="1" dirty="0"/>
              <a:t>obremenitve konstrukcijskih elementov</a:t>
            </a:r>
          </a:p>
          <a:p>
            <a:r>
              <a:rPr lang="sl-SI" sz="2400" b="1" dirty="0"/>
              <a:t>podpore konstrukcijskih elementov in reakcije v podporah,</a:t>
            </a:r>
          </a:p>
          <a:p>
            <a:r>
              <a:rPr lang="sl-SI" sz="2400" b="1" dirty="0"/>
              <a:t>ravninske nosilce,</a:t>
            </a:r>
          </a:p>
          <a:p>
            <a:r>
              <a:rPr lang="sl-SI" sz="2400" b="1" dirty="0"/>
              <a:t>notranje sile in upogibni moment nosilcev,</a:t>
            </a:r>
          </a:p>
          <a:p>
            <a:r>
              <a:rPr lang="sl-SI" sz="2400" b="1" dirty="0"/>
              <a:t>palične nosilce in notranje sile v palicah,</a:t>
            </a:r>
          </a:p>
          <a:p>
            <a:r>
              <a:rPr lang="sl-SI" sz="2400" b="1" dirty="0"/>
              <a:t>vrvi in notranje sile v vrveh.</a:t>
            </a:r>
          </a:p>
        </p:txBody>
      </p:sp>
      <p:sp>
        <p:nvSpPr>
          <p:cNvPr id="4" name="Označba mesta številke diapozitiva 3"/>
          <p:cNvSpPr>
            <a:spLocks noGrp="1"/>
          </p:cNvSpPr>
          <p:nvPr>
            <p:ph type="sldNum" sz="quarter" idx="12"/>
          </p:nvPr>
        </p:nvSpPr>
        <p:spPr/>
        <p:txBody>
          <a:bodyPr>
            <a:normAutofit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7173A467-C450-4630-8011-AFCFCC803065}" type="slidenum">
              <a:rPr kumimoji="0" lang="sl-SI" sz="3600" b="0" i="0" u="none" strike="noStrike" kern="1200" cap="none" spc="0" normalizeH="0" baseline="0" noProof="0" smtClean="0">
                <a:ln>
                  <a:noFill/>
                </a:ln>
                <a:solidFill>
                  <a:srgbClr val="D34817">
                    <a:lumMod val="60000"/>
                    <a:lumOff val="40000"/>
                  </a:srgbClr>
                </a:solidFill>
                <a:effectLst/>
                <a:uLnTx/>
                <a:uFillTx/>
                <a:latin typeface="Century Schoolbook" panose="020406040505050203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a:t>
            </a:fld>
            <a:endParaRPr kumimoji="0" lang="sl-SI" sz="3600" b="0" i="0" u="none" strike="noStrike" kern="1200" cap="none" spc="0" normalizeH="0" baseline="0" noProof="0" dirty="0">
              <a:ln>
                <a:noFill/>
              </a:ln>
              <a:solidFill>
                <a:srgbClr val="D34817">
                  <a:lumMod val="60000"/>
                  <a:lumOff val="40000"/>
                </a:srgbClr>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1300559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84742" y="184029"/>
            <a:ext cx="10796530" cy="818506"/>
          </a:xfrm>
        </p:spPr>
        <p:txBody>
          <a:bodyPr>
            <a:normAutofit/>
          </a:bodyPr>
          <a:lstStyle/>
          <a:p>
            <a:r>
              <a:rPr lang="sl-SI" sz="3600" dirty="0"/>
              <a:t>1.1 UVOD</a:t>
            </a:r>
          </a:p>
        </p:txBody>
      </p:sp>
      <p:sp>
        <p:nvSpPr>
          <p:cNvPr id="3" name="Označba mesta vsebine 2"/>
          <p:cNvSpPr>
            <a:spLocks noGrp="1"/>
          </p:cNvSpPr>
          <p:nvPr>
            <p:ph idx="1"/>
          </p:nvPr>
        </p:nvSpPr>
        <p:spPr>
          <a:xfrm>
            <a:off x="793213" y="1266940"/>
            <a:ext cx="10025351" cy="5221995"/>
          </a:xfrm>
        </p:spPr>
        <p:txBody>
          <a:bodyPr>
            <a:normAutofit/>
          </a:bodyPr>
          <a:lstStyle/>
          <a:p>
            <a:pPr marL="0" indent="0">
              <a:buNone/>
            </a:pPr>
            <a:r>
              <a:rPr lang="sl-SI" sz="2200" b="1" dirty="0"/>
              <a:t>Konstrukcijski elementi so samostojni deli ali sestavljajo nosilno konstrukcijo, stroj, napravo. Njihova naloga je, da nosijo in na podpore prenašajo zunanje obremenitve (sile in momente). V tehniški praksi od konstrukcijskih elementov prevladujejo nosilci, paličja in vrvi. Imenujemo jih tudi enoosni elementi, ker imajo dolžino precej večjo kot širino </a:t>
            </a:r>
            <a:r>
              <a:rPr lang="sl-SI" sz="2200" b="1" dirty="0" err="1"/>
              <a:t>oz.debelino</a:t>
            </a:r>
            <a:r>
              <a:rPr lang="sl-SI" sz="2200" b="1" dirty="0"/>
              <a:t>…</a:t>
            </a:r>
          </a:p>
          <a:p>
            <a:pPr marL="0" indent="0">
              <a:buNone/>
            </a:pPr>
            <a:r>
              <a:rPr lang="sl-SI" sz="2200" b="1" dirty="0"/>
              <a:t>Pri obravnavanju konstrukcijskih elementov moramo najprej poznati vse zunanje sile in momente, reakcije v podporah, šele nato lahko določimo notranje sile in momente, ki se zunanjim upirajo. Glede na velikost notranjih sil in momentov, ki se zunanjim upirajo. Glede na velikost notranjih sil in momentov določimo mere prerezov konstrukcijskih elementov, da so varni pred porušitvijo, kar bomo spoznali v poglavjih Trdnost in dimenzioniranje.</a:t>
            </a:r>
          </a:p>
        </p:txBody>
      </p:sp>
      <p:sp>
        <p:nvSpPr>
          <p:cNvPr id="4" name="Označba mesta številke diapozitiva 3"/>
          <p:cNvSpPr>
            <a:spLocks noGrp="1"/>
          </p:cNvSpPr>
          <p:nvPr>
            <p:ph type="sldNum" sz="quarter" idx="12"/>
          </p:nvPr>
        </p:nvSpPr>
        <p:spPr/>
        <p:txBody>
          <a:bodyPr>
            <a:normAutofit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7173A467-C450-4630-8011-AFCFCC803065}" type="slidenum">
              <a:rPr kumimoji="0" lang="sl-SI" sz="3600" b="0" i="0" u="none" strike="noStrike" kern="1200" cap="none" spc="0" normalizeH="0" baseline="0" noProof="0" smtClean="0">
                <a:ln>
                  <a:noFill/>
                </a:ln>
                <a:solidFill>
                  <a:srgbClr val="D34817">
                    <a:lumMod val="60000"/>
                    <a:lumOff val="40000"/>
                  </a:srgbClr>
                </a:solidFill>
                <a:effectLst/>
                <a:uLnTx/>
                <a:uFillTx/>
                <a:latin typeface="Century Schoolbook" panose="020406040505050203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sl-SI" sz="3600" b="0" i="0" u="none" strike="noStrike" kern="1200" cap="none" spc="0" normalizeH="0" baseline="0" noProof="0">
              <a:ln>
                <a:noFill/>
              </a:ln>
              <a:solidFill>
                <a:srgbClr val="D34817">
                  <a:lumMod val="60000"/>
                  <a:lumOff val="40000"/>
                </a:srgbClr>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1981851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84742" y="184029"/>
            <a:ext cx="10796530" cy="818506"/>
          </a:xfrm>
        </p:spPr>
        <p:txBody>
          <a:bodyPr>
            <a:normAutofit/>
          </a:bodyPr>
          <a:lstStyle/>
          <a:p>
            <a:r>
              <a:rPr lang="sl-SI" sz="3600" dirty="0"/>
              <a:t>1.2 RAVNINSKI ELEMENTI</a:t>
            </a:r>
          </a:p>
        </p:txBody>
      </p:sp>
      <p:sp>
        <p:nvSpPr>
          <p:cNvPr id="3" name="Označba mesta vsebine 2"/>
          <p:cNvSpPr>
            <a:spLocks noGrp="1"/>
          </p:cNvSpPr>
          <p:nvPr>
            <p:ph idx="1"/>
          </p:nvPr>
        </p:nvSpPr>
        <p:spPr>
          <a:xfrm>
            <a:off x="793213" y="1266940"/>
            <a:ext cx="10025351" cy="5221995"/>
          </a:xfrm>
        </p:spPr>
        <p:txBody>
          <a:bodyPr>
            <a:normAutofit/>
          </a:bodyPr>
          <a:lstStyle/>
          <a:p>
            <a:pPr marL="0" indent="0">
              <a:buNone/>
            </a:pPr>
            <a:r>
              <a:rPr lang="sl-SI" b="1" dirty="0"/>
              <a:t>Lego elementov v prostoru lahko opišemo s koordinatnim sistemom. Uporabili bomo desnoročni </a:t>
            </a:r>
            <a:r>
              <a:rPr lang="sl-SI" b="1" dirty="0" err="1">
                <a:solidFill>
                  <a:schemeClr val="accent1"/>
                </a:solidFill>
              </a:rPr>
              <a:t>Kartezijev</a:t>
            </a:r>
            <a:r>
              <a:rPr lang="sl-SI" b="1" dirty="0">
                <a:solidFill>
                  <a:schemeClr val="accent1"/>
                </a:solidFill>
              </a:rPr>
              <a:t> koordinatni sistem, </a:t>
            </a:r>
            <a:r>
              <a:rPr lang="sl-SI" b="1" dirty="0">
                <a:solidFill>
                  <a:schemeClr val="tx2"/>
                </a:solidFill>
              </a:rPr>
              <a:t>ki podaja lego poljubne točke A v prostoru s tremi razdaljami: x, y in z. merimo jih od koordinatnega izhodišča in jih imenujemo koordinatne točke A, kar označimo A(x, y, z).</a:t>
            </a:r>
          </a:p>
          <a:p>
            <a:pPr marL="0" indent="0">
              <a:buNone/>
            </a:pPr>
            <a:endParaRPr lang="sl-SI" b="1" dirty="0"/>
          </a:p>
        </p:txBody>
      </p:sp>
      <p:sp>
        <p:nvSpPr>
          <p:cNvPr id="4" name="Označba mesta številke diapozitiva 3"/>
          <p:cNvSpPr>
            <a:spLocks noGrp="1"/>
          </p:cNvSpPr>
          <p:nvPr>
            <p:ph type="sldNum" sz="quarter" idx="12"/>
          </p:nvPr>
        </p:nvSpPr>
        <p:spPr/>
        <p:txBody>
          <a:bodyPr>
            <a:normAutofit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7173A467-C450-4630-8011-AFCFCC803065}" type="slidenum">
              <a:rPr kumimoji="0" lang="sl-SI" sz="3600" b="0" i="0" u="none" strike="noStrike" kern="1200" cap="none" spc="0" normalizeH="0" baseline="0" noProof="0" smtClean="0">
                <a:ln>
                  <a:noFill/>
                </a:ln>
                <a:solidFill>
                  <a:srgbClr val="D34817">
                    <a:lumMod val="60000"/>
                    <a:lumOff val="40000"/>
                  </a:srgbClr>
                </a:solidFill>
                <a:effectLst/>
                <a:uLnTx/>
                <a:uFillTx/>
                <a:latin typeface="Century Schoolbook" panose="020406040505050203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sl-SI" sz="3600" b="0" i="0" u="none" strike="noStrike" kern="1200" cap="none" spc="0" normalizeH="0" baseline="0" noProof="0">
              <a:ln>
                <a:noFill/>
              </a:ln>
              <a:solidFill>
                <a:srgbClr val="D34817">
                  <a:lumMod val="60000"/>
                  <a:lumOff val="40000"/>
                </a:srgbClr>
              </a:solidFill>
              <a:effectLst/>
              <a:uLnTx/>
              <a:uFillTx/>
              <a:latin typeface="Century Schoolbook" panose="02040604050505020304"/>
              <a:ea typeface="+mn-ea"/>
              <a:cs typeface="+mn-cs"/>
            </a:endParaRPr>
          </a:p>
        </p:txBody>
      </p:sp>
      <p:pic>
        <p:nvPicPr>
          <p:cNvPr id="5" name="Slika 4"/>
          <p:cNvPicPr>
            <a:picLocks noChangeAspect="1"/>
          </p:cNvPicPr>
          <p:nvPr/>
        </p:nvPicPr>
        <p:blipFill>
          <a:blip r:embed="rId2"/>
          <a:stretch>
            <a:fillRect/>
          </a:stretch>
        </p:blipFill>
        <p:spPr>
          <a:xfrm>
            <a:off x="918403" y="2783043"/>
            <a:ext cx="4964604" cy="4074957"/>
          </a:xfrm>
          <a:prstGeom prst="rect">
            <a:avLst/>
          </a:prstGeom>
        </p:spPr>
      </p:pic>
      <p:pic>
        <p:nvPicPr>
          <p:cNvPr id="6" name="Slika 5"/>
          <p:cNvPicPr>
            <a:picLocks noChangeAspect="1"/>
          </p:cNvPicPr>
          <p:nvPr/>
        </p:nvPicPr>
        <p:blipFill>
          <a:blip r:embed="rId3"/>
          <a:stretch>
            <a:fillRect/>
          </a:stretch>
        </p:blipFill>
        <p:spPr>
          <a:xfrm>
            <a:off x="6715309" y="2783043"/>
            <a:ext cx="3745228" cy="4074957"/>
          </a:xfrm>
          <a:prstGeom prst="rect">
            <a:avLst/>
          </a:prstGeom>
        </p:spPr>
      </p:pic>
    </p:spTree>
    <p:extLst>
      <p:ext uri="{BB962C8B-B14F-4D97-AF65-F5344CB8AC3E}">
        <p14:creationId xmlns:p14="http://schemas.microsoft.com/office/powerpoint/2010/main" val="615522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Označba mesta vsebine 2"/>
              <p:cNvSpPr>
                <a:spLocks noGrp="1"/>
              </p:cNvSpPr>
              <p:nvPr>
                <p:ph idx="1"/>
              </p:nvPr>
            </p:nvSpPr>
            <p:spPr>
              <a:xfrm>
                <a:off x="815249" y="308472"/>
                <a:ext cx="10091450" cy="6235547"/>
              </a:xfrm>
            </p:spPr>
            <p:txBody>
              <a:bodyPr>
                <a:normAutofit/>
              </a:bodyPr>
              <a:lstStyle/>
              <a:p>
                <a:pPr marL="0" indent="0">
                  <a:buNone/>
                </a:pPr>
                <a:r>
                  <a:rPr lang="sl-SI" b="1" dirty="0"/>
                  <a:t>Obravnavali bomo le ravninske probleme. To so tisti problemi, kjer vse obremenitve delujejo v eni sami ravnini. Lego telesa ali posamezne točke v ravnini opišemo s koordinatama ravnine, npr. x in y. Točka A v ravnini </a:t>
                </a:r>
                <a:r>
                  <a:rPr lang="sl-SI" b="1" dirty="0" err="1"/>
                  <a:t>xy</a:t>
                </a:r>
                <a:r>
                  <a:rPr lang="sl-SI" b="1" dirty="0"/>
                  <a:t> je za razdaljo d odmaknjena od koordinatnega izhodišča in jo lahko izračunamo s Pitagorovim izrekom:</a:t>
                </a:r>
              </a:p>
              <a:p>
                <a:pPr marL="0" indent="0">
                  <a:buNone/>
                </a:pPr>
                <a:endParaRPr lang="sl-SI" b="1" dirty="0"/>
              </a:p>
              <a:p>
                <a:pPr marL="0" indent="0">
                  <a:buNone/>
                </a:pPr>
                <a:r>
                  <a:rPr lang="sl-SI" b="1" dirty="0"/>
                  <a:t>Pri znani razdalji d in naklonskem kotu </a:t>
                </a:r>
                <a:r>
                  <a:rPr lang="el-GR" b="1" dirty="0"/>
                  <a:t>α</a:t>
                </a:r>
                <a:r>
                  <a:rPr lang="sl-SI" b="1" dirty="0"/>
                  <a:t> pa lahko koordinate točke x in y izračunamo s pomočjo trigonometričnih kotnih funkcij, ki veljajo v pravokotnem trikotniku:</a:t>
                </a:r>
              </a:p>
              <a:p>
                <a:pPr marL="0" indent="0">
                  <a:buNone/>
                </a:pPr>
                <a:r>
                  <a:rPr lang="sl-SI" b="1" dirty="0">
                    <a:solidFill>
                      <a:schemeClr val="accent1"/>
                    </a:solidFill>
                  </a:rPr>
                  <a:t>Sinus kota </a:t>
                </a:r>
                <a:r>
                  <a:rPr lang="sl-SI" b="1" dirty="0">
                    <a:solidFill>
                      <a:schemeClr val="tx2"/>
                    </a:solidFill>
                  </a:rPr>
                  <a:t>je razmerje med kotu nasprotno kateto in hipotenuzo v pravokotnem trikotniku.</a:t>
                </a:r>
              </a:p>
              <a:p>
                <a:pPr marL="0" indent="0">
                  <a:buNone/>
                </a:pPr>
                <a14:m>
                  <m:oMath xmlns:m="http://schemas.openxmlformats.org/officeDocument/2006/math">
                    <m:func>
                      <m:funcPr>
                        <m:ctrlPr>
                          <a:rPr lang="sl-SI" b="1" i="1" smtClean="0">
                            <a:solidFill>
                              <a:schemeClr val="tx2"/>
                            </a:solidFill>
                            <a:latin typeface="Cambria Math" panose="02040503050406030204" pitchFamily="18" charset="0"/>
                          </a:rPr>
                        </m:ctrlPr>
                      </m:funcPr>
                      <m:fName>
                        <m:r>
                          <m:rPr>
                            <m:sty m:val="p"/>
                          </m:rPr>
                          <a:rPr lang="sl-SI" b="0" i="0" smtClean="0">
                            <a:solidFill>
                              <a:schemeClr val="tx2"/>
                            </a:solidFill>
                            <a:latin typeface="Cambria Math" panose="02040503050406030204" pitchFamily="18" charset="0"/>
                          </a:rPr>
                          <m:t>sin</m:t>
                        </m:r>
                      </m:fName>
                      <m:e>
                        <m:r>
                          <a:rPr lang="sl-SI" b="0" i="1" smtClean="0">
                            <a:solidFill>
                              <a:schemeClr val="tx2"/>
                            </a:solidFill>
                            <a:latin typeface="Cambria Math" panose="02040503050406030204" pitchFamily="18" charset="0"/>
                            <a:ea typeface="Cambria Math" panose="02040503050406030204" pitchFamily="18" charset="0"/>
                          </a:rPr>
                          <m:t>𝜶</m:t>
                        </m:r>
                      </m:e>
                    </m:func>
                    <m:r>
                      <a:rPr lang="sl-SI" b="1" i="0" smtClean="0">
                        <a:solidFill>
                          <a:schemeClr val="tx2"/>
                        </a:solidFill>
                        <a:latin typeface="Cambria Math" panose="02040503050406030204" pitchFamily="18" charset="0"/>
                      </a:rPr>
                      <m:t>=</m:t>
                    </m:r>
                    <m:r>
                      <a:rPr lang="sl-SI" b="1" i="0" smtClean="0">
                        <a:solidFill>
                          <a:schemeClr val="tx2"/>
                        </a:solidFill>
                        <a:latin typeface="Cambria Math" panose="02040503050406030204" pitchFamily="18" charset="0"/>
                      </a:rPr>
                      <m:t>𝐲</m:t>
                    </m:r>
                    <m:r>
                      <a:rPr lang="sl-SI" b="1" i="0" smtClean="0">
                        <a:solidFill>
                          <a:schemeClr val="tx2"/>
                        </a:solidFill>
                        <a:latin typeface="Cambria Math" panose="02040503050406030204" pitchFamily="18" charset="0"/>
                      </a:rPr>
                      <m:t>/</m:t>
                    </m:r>
                    <m:r>
                      <a:rPr lang="sl-SI" b="1" i="0" smtClean="0">
                        <a:solidFill>
                          <a:schemeClr val="tx2"/>
                        </a:solidFill>
                        <a:latin typeface="Cambria Math" panose="02040503050406030204" pitchFamily="18" charset="0"/>
                      </a:rPr>
                      <m:t>𝐝</m:t>
                    </m:r>
                    <m:r>
                      <a:rPr lang="sl-SI" b="1" i="1" smtClean="0">
                        <a:solidFill>
                          <a:schemeClr val="tx2"/>
                        </a:solidFill>
                        <a:latin typeface="Cambria Math" panose="02040503050406030204" pitchFamily="18" charset="0"/>
                        <a:ea typeface="Cambria Math" panose="02040503050406030204" pitchFamily="18" charset="0"/>
                      </a:rPr>
                      <m:t>→</m:t>
                    </m:r>
                  </m:oMath>
                </a14:m>
                <a:r>
                  <a:rPr lang="sl-SI" b="1" dirty="0">
                    <a:solidFill>
                      <a:schemeClr val="tx2"/>
                    </a:solidFill>
                  </a:rPr>
                  <a:t> </a:t>
                </a:r>
              </a:p>
              <a:p>
                <a:pPr marL="0" indent="0">
                  <a:buNone/>
                </a:pPr>
                <a:endParaRPr lang="sl-SI" dirty="0"/>
              </a:p>
              <a:p>
                <a:pPr marL="0" indent="0">
                  <a:buNone/>
                </a:pPr>
                <a:r>
                  <a:rPr lang="sl-SI" b="1" dirty="0">
                    <a:solidFill>
                      <a:schemeClr val="accent1"/>
                    </a:solidFill>
                  </a:rPr>
                  <a:t>Kosinus kota </a:t>
                </a:r>
                <a:r>
                  <a:rPr lang="sl-SI" b="1" dirty="0">
                    <a:solidFill>
                      <a:schemeClr val="tx2"/>
                    </a:solidFill>
                  </a:rPr>
                  <a:t>je razmerje med kotu priležno kateto in hipotenuzo v pravokotnem trikotniku.</a:t>
                </a:r>
              </a:p>
              <a:p>
                <a:pPr marL="0" indent="0">
                  <a:buNone/>
                </a:pPr>
                <a14:m>
                  <m:oMath xmlns:m="http://schemas.openxmlformats.org/officeDocument/2006/math">
                    <m:func>
                      <m:funcPr>
                        <m:ctrlPr>
                          <a:rPr lang="sl-SI" b="1" i="1">
                            <a:solidFill>
                              <a:schemeClr val="tx2"/>
                            </a:solidFill>
                            <a:latin typeface="Cambria Math" panose="02040503050406030204" pitchFamily="18" charset="0"/>
                          </a:rPr>
                        </m:ctrlPr>
                      </m:funcPr>
                      <m:fName>
                        <m:r>
                          <m:rPr>
                            <m:sty m:val="p"/>
                          </m:rPr>
                          <a:rPr lang="sl-SI" b="0" i="0" smtClean="0">
                            <a:solidFill>
                              <a:schemeClr val="tx2"/>
                            </a:solidFill>
                            <a:latin typeface="Cambria Math" panose="02040503050406030204" pitchFamily="18" charset="0"/>
                          </a:rPr>
                          <m:t>cos</m:t>
                        </m:r>
                      </m:fName>
                      <m:e>
                        <m:r>
                          <a:rPr lang="sl-SI" i="1">
                            <a:solidFill>
                              <a:schemeClr val="tx2"/>
                            </a:solidFill>
                            <a:latin typeface="Cambria Math" panose="02040503050406030204" pitchFamily="18" charset="0"/>
                            <a:ea typeface="Cambria Math" panose="02040503050406030204" pitchFamily="18" charset="0"/>
                          </a:rPr>
                          <m:t>𝜶</m:t>
                        </m:r>
                      </m:e>
                    </m:func>
                    <m:r>
                      <a:rPr lang="sl-SI" b="1">
                        <a:solidFill>
                          <a:schemeClr val="tx2"/>
                        </a:solidFill>
                        <a:latin typeface="Cambria Math" panose="02040503050406030204" pitchFamily="18" charset="0"/>
                      </a:rPr>
                      <m:t>=</m:t>
                    </m:r>
                    <m:r>
                      <a:rPr lang="sl-SI" b="1" i="0" smtClean="0">
                        <a:solidFill>
                          <a:schemeClr val="tx2"/>
                        </a:solidFill>
                        <a:latin typeface="Cambria Math" panose="02040503050406030204" pitchFamily="18" charset="0"/>
                      </a:rPr>
                      <m:t>𝐱</m:t>
                    </m:r>
                    <m:r>
                      <a:rPr lang="sl-SI" b="1">
                        <a:solidFill>
                          <a:schemeClr val="tx2"/>
                        </a:solidFill>
                        <a:latin typeface="Cambria Math" panose="02040503050406030204" pitchFamily="18" charset="0"/>
                      </a:rPr>
                      <m:t>/</m:t>
                    </m:r>
                    <m:r>
                      <a:rPr lang="sl-SI" b="1">
                        <a:solidFill>
                          <a:schemeClr val="tx2"/>
                        </a:solidFill>
                        <a:latin typeface="Cambria Math" panose="02040503050406030204" pitchFamily="18" charset="0"/>
                      </a:rPr>
                      <m:t>𝐝</m:t>
                    </m:r>
                    <m:r>
                      <a:rPr lang="sl-SI" b="1" i="1">
                        <a:solidFill>
                          <a:schemeClr val="tx2"/>
                        </a:solidFill>
                        <a:latin typeface="Cambria Math" panose="02040503050406030204" pitchFamily="18" charset="0"/>
                        <a:ea typeface="Cambria Math" panose="02040503050406030204" pitchFamily="18" charset="0"/>
                      </a:rPr>
                      <m:t>→</m:t>
                    </m:r>
                  </m:oMath>
                </a14:m>
                <a:r>
                  <a:rPr lang="sl-SI" b="1" dirty="0">
                    <a:solidFill>
                      <a:schemeClr val="tx2"/>
                    </a:solidFill>
                  </a:rPr>
                  <a:t> </a:t>
                </a:r>
                <a:endParaRPr lang="sl-SI" dirty="0"/>
              </a:p>
            </p:txBody>
          </p:sp>
        </mc:Choice>
        <mc:Fallback xmlns="">
          <p:sp>
            <p:nvSpPr>
              <p:cNvPr id="3" name="Označba mesta vsebine 2"/>
              <p:cNvSpPr>
                <a:spLocks noGrp="1" noRot="1" noChangeAspect="1" noMove="1" noResize="1" noEditPoints="1" noAdjustHandles="1" noChangeArrowheads="1" noChangeShapeType="1" noTextEdit="1"/>
              </p:cNvSpPr>
              <p:nvPr>
                <p:ph idx="1"/>
              </p:nvPr>
            </p:nvSpPr>
            <p:spPr>
              <a:xfrm>
                <a:off x="815249" y="308472"/>
                <a:ext cx="10091450" cy="6235547"/>
              </a:xfrm>
              <a:blipFill rotWithShape="0">
                <a:blip r:embed="rId2"/>
                <a:stretch>
                  <a:fillRect l="-665" t="-881"/>
                </a:stretch>
              </a:blipFill>
            </p:spPr>
            <p:txBody>
              <a:bodyPr/>
              <a:lstStyle/>
              <a:p>
                <a:r>
                  <a:rPr lang="sl-SI">
                    <a:noFill/>
                  </a:rPr>
                  <a:t> </a:t>
                </a:r>
              </a:p>
            </p:txBody>
          </p:sp>
        </mc:Fallback>
      </mc:AlternateContent>
      <p:sp>
        <p:nvSpPr>
          <p:cNvPr id="2" name="Označba mesta številke diapozitiva 1"/>
          <p:cNvSpPr>
            <a:spLocks noGrp="1"/>
          </p:cNvSpPr>
          <p:nvPr>
            <p:ph type="sldNum" sz="quarter" idx="12"/>
          </p:nvPr>
        </p:nvSpPr>
        <p:spPr/>
        <p:txBody>
          <a:bodyPr>
            <a:normAutofit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7173A467-C450-4630-8011-AFCFCC803065}" type="slidenum">
              <a:rPr kumimoji="0" lang="sl-SI" sz="3600" b="0" i="0" u="none" strike="noStrike" kern="1200" cap="none" spc="0" normalizeH="0" baseline="0" noProof="0" smtClean="0">
                <a:ln>
                  <a:noFill/>
                </a:ln>
                <a:solidFill>
                  <a:srgbClr val="D34817">
                    <a:lumMod val="60000"/>
                    <a:lumOff val="40000"/>
                  </a:srgbClr>
                </a:solidFill>
                <a:effectLst/>
                <a:uLnTx/>
                <a:uFillTx/>
                <a:latin typeface="Century Schoolbook" panose="020406040505050203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sl-SI" sz="3600" b="0" i="0" u="none" strike="noStrike" kern="1200" cap="none" spc="0" normalizeH="0" baseline="0" noProof="0">
              <a:ln>
                <a:noFill/>
              </a:ln>
              <a:solidFill>
                <a:srgbClr val="D34817">
                  <a:lumMod val="60000"/>
                  <a:lumOff val="40000"/>
                </a:srgbClr>
              </a:solidFill>
              <a:effectLst/>
              <a:uLnTx/>
              <a:uFillTx/>
              <a:latin typeface="Century Schoolbook" panose="02040604050505020304"/>
              <a:ea typeface="+mn-ea"/>
              <a:cs typeface="+mn-cs"/>
            </a:endParaRPr>
          </a:p>
        </p:txBody>
      </p:sp>
      <mc:AlternateContent xmlns:mc="http://schemas.openxmlformats.org/markup-compatibility/2006" xmlns:a14="http://schemas.microsoft.com/office/drawing/2010/main">
        <mc:Choice Requires="a14">
          <p:sp>
            <p:nvSpPr>
              <p:cNvPr id="4" name="PoljeZBesedilom 3"/>
              <p:cNvSpPr txBox="1"/>
              <p:nvPr/>
            </p:nvSpPr>
            <p:spPr>
              <a:xfrm>
                <a:off x="1266939" y="1883884"/>
                <a:ext cx="2181341" cy="465064"/>
              </a:xfrm>
              <a:prstGeom prst="rect">
                <a:avLst/>
              </a:prstGeom>
              <a:solidFill>
                <a:schemeClr val="accent1">
                  <a:lumMod val="60000"/>
                  <a:lumOff val="40000"/>
                </a:schemeClr>
              </a:solidFill>
              <a:ln>
                <a:solidFill>
                  <a:schemeClr val="accent2"/>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m:rPr>
                          <m:sty m:val="p"/>
                        </m:rPr>
                        <a:rPr kumimoji="0" lang="sl-SI" sz="20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d</m:t>
                      </m:r>
                      <m:r>
                        <a:rPr kumimoji="0" lang="sl-SI" sz="20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rad>
                        <m:radPr>
                          <m:degHide m:val="on"/>
                          <m:ctrlPr>
                            <a:rPr kumimoji="0" lang="sl-SI" sz="20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radPr>
                        <m:deg/>
                        <m:e>
                          <m:sSup>
                            <m:sSupPr>
                              <m:ctrlPr>
                                <a:rPr kumimoji="0" lang="sl-SI" sz="20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pPr>
                            <m:e>
                              <m:r>
                                <a:rPr kumimoji="0" lang="sl-SI" sz="20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𝑥</m:t>
                              </m:r>
                            </m:e>
                            <m:sup>
                              <m:r>
                                <a:rPr kumimoji="0" lang="sl-SI" sz="20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p>
                          </m:sSup>
                          <m:r>
                            <a:rPr kumimoji="0" lang="sl-SI" sz="20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sSup>
                            <m:sSupPr>
                              <m:ctrlPr>
                                <a:rPr kumimoji="0" lang="sl-SI" sz="20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pPr>
                            <m:e>
                              <m:r>
                                <a:rPr kumimoji="0" lang="sl-SI" sz="20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𝑦</m:t>
                              </m:r>
                            </m:e>
                            <m:sup>
                              <m:r>
                                <a:rPr kumimoji="0" lang="sl-SI" sz="20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p>
                          </m:sSup>
                        </m:e>
                      </m:rad>
                    </m:oMath>
                  </m:oMathPara>
                </a14:m>
                <a:endParaRPr kumimoji="0" lang="sl-SI" sz="2000" b="0" i="0" u="none" strike="noStrike" kern="1200" cap="none" spc="0" normalizeH="0" baseline="0" noProof="0" dirty="0">
                  <a:ln>
                    <a:noFill/>
                  </a:ln>
                  <a:solidFill>
                    <a:prstClr val="black"/>
                  </a:solidFill>
                  <a:effectLst/>
                  <a:uLnTx/>
                  <a:uFillTx/>
                  <a:latin typeface="Century Schoolbook" panose="02040604050505020304"/>
                  <a:ea typeface="+mn-ea"/>
                  <a:cs typeface="+mn-cs"/>
                </a:endParaRPr>
              </a:p>
            </p:txBody>
          </p:sp>
        </mc:Choice>
        <mc:Fallback xmlns="">
          <p:sp>
            <p:nvSpPr>
              <p:cNvPr id="4" name="PoljeZBesedilom 3"/>
              <p:cNvSpPr txBox="1">
                <a:spLocks noRot="1" noChangeAspect="1" noMove="1" noResize="1" noEditPoints="1" noAdjustHandles="1" noChangeArrowheads="1" noChangeShapeType="1" noTextEdit="1"/>
              </p:cNvSpPr>
              <p:nvPr/>
            </p:nvSpPr>
            <p:spPr>
              <a:xfrm>
                <a:off x="1266939" y="1883884"/>
                <a:ext cx="2181341" cy="465064"/>
              </a:xfrm>
              <a:prstGeom prst="rect">
                <a:avLst/>
              </a:prstGeom>
              <a:blipFill rotWithShape="0">
                <a:blip r:embed="rId3"/>
                <a:stretch>
                  <a:fillRect/>
                </a:stretch>
              </a:blipFill>
              <a:ln>
                <a:solidFill>
                  <a:schemeClr val="accent2"/>
                </a:solidFill>
              </a:ln>
            </p:spPr>
            <p:txBody>
              <a:bodyPr/>
              <a:lstStyle/>
              <a:p>
                <a:r>
                  <a:rPr lang="sl-SI">
                    <a:noFill/>
                  </a:rPr>
                  <a:t> </a:t>
                </a:r>
              </a:p>
            </p:txBody>
          </p:sp>
        </mc:Fallback>
      </mc:AlternateContent>
      <mc:AlternateContent xmlns:mc="http://schemas.openxmlformats.org/markup-compatibility/2006" xmlns:a14="http://schemas.microsoft.com/office/drawing/2010/main">
        <mc:Choice Requires="a14">
          <p:sp>
            <p:nvSpPr>
              <p:cNvPr id="5" name="PoljeZBesedilom 4"/>
              <p:cNvSpPr txBox="1"/>
              <p:nvPr/>
            </p:nvSpPr>
            <p:spPr>
              <a:xfrm>
                <a:off x="2510009" y="4313103"/>
                <a:ext cx="1654367" cy="400110"/>
              </a:xfrm>
              <a:prstGeom prst="rect">
                <a:avLst/>
              </a:prstGeom>
              <a:solidFill>
                <a:schemeClr val="accent1">
                  <a:lumMod val="60000"/>
                  <a:lumOff val="40000"/>
                </a:schemeClr>
              </a:solidFill>
              <a:ln>
                <a:solidFill>
                  <a:schemeClr val="accent2"/>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m:rPr>
                          <m:sty m:val="p"/>
                        </m:rPr>
                        <a:rPr kumimoji="0" lang="sl-SI" sz="20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y</m:t>
                      </m:r>
                      <m:r>
                        <a:rPr kumimoji="0" lang="sl-SI" sz="20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r>
                        <m:rPr>
                          <m:sty m:val="p"/>
                        </m:rPr>
                        <a:rPr kumimoji="0" lang="sl-SI" sz="20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d</m:t>
                      </m:r>
                      <m:r>
                        <a:rPr kumimoji="0" lang="sl-SI" sz="20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m:t>
                      </m:r>
                      <m:func>
                        <m:funcPr>
                          <m:ctrlPr>
                            <a:rPr kumimoji="0" lang="sl-SI" sz="20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ctrlPr>
                        </m:funcPr>
                        <m:fName>
                          <m:r>
                            <m:rPr>
                              <m:sty m:val="p"/>
                            </m:rPr>
                            <a:rPr kumimoji="0" lang="sl-SI" sz="2000" b="0" i="0"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sin</m:t>
                          </m:r>
                        </m:fName>
                        <m:e>
                          <m:r>
                            <a:rPr kumimoji="0" lang="sl-SI" sz="20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𝛼</m:t>
                          </m:r>
                        </m:e>
                      </m:func>
                    </m:oMath>
                  </m:oMathPara>
                </a14:m>
                <a:endParaRPr kumimoji="0" lang="sl-SI" sz="2000" b="0" i="0" u="none" strike="noStrike" kern="1200" cap="none" spc="0" normalizeH="0" baseline="0" noProof="0" dirty="0">
                  <a:ln>
                    <a:noFill/>
                  </a:ln>
                  <a:solidFill>
                    <a:prstClr val="black"/>
                  </a:solidFill>
                  <a:effectLst/>
                  <a:uLnTx/>
                  <a:uFillTx/>
                  <a:latin typeface="Century Schoolbook" panose="02040604050505020304"/>
                  <a:ea typeface="+mn-ea"/>
                  <a:cs typeface="+mn-cs"/>
                </a:endParaRPr>
              </a:p>
            </p:txBody>
          </p:sp>
        </mc:Choice>
        <mc:Fallback xmlns="">
          <p:sp>
            <p:nvSpPr>
              <p:cNvPr id="5" name="PoljeZBesedilom 4"/>
              <p:cNvSpPr txBox="1">
                <a:spLocks noRot="1" noChangeAspect="1" noMove="1" noResize="1" noEditPoints="1" noAdjustHandles="1" noChangeArrowheads="1" noChangeShapeType="1" noTextEdit="1"/>
              </p:cNvSpPr>
              <p:nvPr/>
            </p:nvSpPr>
            <p:spPr>
              <a:xfrm>
                <a:off x="2510009" y="4313103"/>
                <a:ext cx="1654367" cy="400110"/>
              </a:xfrm>
              <a:prstGeom prst="rect">
                <a:avLst/>
              </a:prstGeom>
              <a:blipFill rotWithShape="0">
                <a:blip r:embed="rId4"/>
                <a:stretch>
                  <a:fillRect b="-8955"/>
                </a:stretch>
              </a:blipFill>
              <a:ln>
                <a:solidFill>
                  <a:schemeClr val="accent2"/>
                </a:solidFill>
              </a:ln>
            </p:spPr>
            <p:txBody>
              <a:bodyPr/>
              <a:lstStyle/>
              <a:p>
                <a:r>
                  <a:rPr lang="sl-SI">
                    <a:noFill/>
                  </a:rPr>
                  <a:t> </a:t>
                </a:r>
              </a:p>
            </p:txBody>
          </p:sp>
        </mc:Fallback>
      </mc:AlternateContent>
      <mc:AlternateContent xmlns:mc="http://schemas.openxmlformats.org/markup-compatibility/2006" xmlns:a14="http://schemas.microsoft.com/office/drawing/2010/main">
        <mc:Choice Requires="a14">
          <p:sp>
            <p:nvSpPr>
              <p:cNvPr id="6" name="PoljeZBesedilom 5"/>
              <p:cNvSpPr txBox="1"/>
              <p:nvPr/>
            </p:nvSpPr>
            <p:spPr>
              <a:xfrm>
                <a:off x="2510009" y="6068952"/>
                <a:ext cx="1654367" cy="400110"/>
              </a:xfrm>
              <a:prstGeom prst="rect">
                <a:avLst/>
              </a:prstGeom>
              <a:solidFill>
                <a:schemeClr val="accent1">
                  <a:lumMod val="60000"/>
                  <a:lumOff val="40000"/>
                </a:schemeClr>
              </a:solidFill>
              <a:ln>
                <a:solidFill>
                  <a:schemeClr val="accent2"/>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m:rPr>
                          <m:sty m:val="p"/>
                        </m:rPr>
                        <a:rPr kumimoji="0" lang="sl-SI" sz="20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x</m:t>
                      </m:r>
                      <m:r>
                        <a:rPr kumimoji="0" lang="sl-SI" sz="20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r>
                        <m:rPr>
                          <m:sty m:val="p"/>
                        </m:rPr>
                        <a:rPr kumimoji="0" lang="sl-SI" sz="20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d</m:t>
                      </m:r>
                      <m:r>
                        <a:rPr kumimoji="0" lang="sl-SI" sz="20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m:t>
                      </m:r>
                      <m:func>
                        <m:funcPr>
                          <m:ctrlPr>
                            <a:rPr kumimoji="0" lang="sl-SI" sz="20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ctrlPr>
                        </m:funcPr>
                        <m:fName>
                          <m:r>
                            <m:rPr>
                              <m:sty m:val="p"/>
                            </m:rPr>
                            <a:rPr kumimoji="0" lang="sl-SI" sz="2000" b="0" i="0"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cos</m:t>
                          </m:r>
                        </m:fName>
                        <m:e>
                          <m:r>
                            <a:rPr kumimoji="0" lang="sl-SI" sz="20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𝛼</m:t>
                          </m:r>
                        </m:e>
                      </m:func>
                    </m:oMath>
                  </m:oMathPara>
                </a14:m>
                <a:endParaRPr kumimoji="0" lang="sl-SI" sz="2000" b="0" i="0" u="none" strike="noStrike" kern="1200" cap="none" spc="0" normalizeH="0" baseline="0" noProof="0" dirty="0">
                  <a:ln>
                    <a:noFill/>
                  </a:ln>
                  <a:solidFill>
                    <a:prstClr val="black"/>
                  </a:solidFill>
                  <a:effectLst/>
                  <a:uLnTx/>
                  <a:uFillTx/>
                  <a:latin typeface="Century Schoolbook" panose="02040604050505020304"/>
                  <a:ea typeface="+mn-ea"/>
                  <a:cs typeface="+mn-cs"/>
                </a:endParaRPr>
              </a:p>
            </p:txBody>
          </p:sp>
        </mc:Choice>
        <mc:Fallback xmlns="">
          <p:sp>
            <p:nvSpPr>
              <p:cNvPr id="6" name="PoljeZBesedilom 5"/>
              <p:cNvSpPr txBox="1">
                <a:spLocks noRot="1" noChangeAspect="1" noMove="1" noResize="1" noEditPoints="1" noAdjustHandles="1" noChangeArrowheads="1" noChangeShapeType="1" noTextEdit="1"/>
              </p:cNvSpPr>
              <p:nvPr/>
            </p:nvSpPr>
            <p:spPr>
              <a:xfrm>
                <a:off x="2510009" y="6068952"/>
                <a:ext cx="1654367" cy="400110"/>
              </a:xfrm>
              <a:prstGeom prst="rect">
                <a:avLst/>
              </a:prstGeom>
              <a:blipFill rotWithShape="0">
                <a:blip r:embed="rId5"/>
                <a:stretch>
                  <a:fillRect/>
                </a:stretch>
              </a:blipFill>
              <a:ln>
                <a:solidFill>
                  <a:schemeClr val="accent2"/>
                </a:solidFill>
              </a:ln>
            </p:spPr>
            <p:txBody>
              <a:bodyPr/>
              <a:lstStyle/>
              <a:p>
                <a:r>
                  <a:rPr lang="sl-SI">
                    <a:noFill/>
                  </a:rPr>
                  <a:t> </a:t>
                </a:r>
              </a:p>
            </p:txBody>
          </p:sp>
        </mc:Fallback>
      </mc:AlternateContent>
    </p:spTree>
    <p:extLst>
      <p:ext uri="{BB962C8B-B14F-4D97-AF65-F5344CB8AC3E}">
        <p14:creationId xmlns:p14="http://schemas.microsoft.com/office/powerpoint/2010/main" val="4150034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Označba mesta vsebine 2"/>
              <p:cNvSpPr>
                <a:spLocks noGrp="1"/>
              </p:cNvSpPr>
              <p:nvPr>
                <p:ph idx="1"/>
              </p:nvPr>
            </p:nvSpPr>
            <p:spPr>
              <a:xfrm>
                <a:off x="815249" y="308472"/>
                <a:ext cx="10091450" cy="6235547"/>
              </a:xfrm>
            </p:spPr>
            <p:txBody>
              <a:bodyPr>
                <a:normAutofit/>
              </a:bodyPr>
              <a:lstStyle/>
              <a:p>
                <a:pPr marL="0" indent="0">
                  <a:buNone/>
                </a:pPr>
                <a:r>
                  <a:rPr lang="sl-SI" b="1" dirty="0">
                    <a:solidFill>
                      <a:schemeClr val="accent1"/>
                    </a:solidFill>
                  </a:rPr>
                  <a:t>Tangens kota </a:t>
                </a:r>
                <a:r>
                  <a:rPr lang="sl-SI" b="1" dirty="0">
                    <a:solidFill>
                      <a:schemeClr val="tx2"/>
                    </a:solidFill>
                  </a:rPr>
                  <a:t>je razmerje med kotu nasproti ležečo kateto in priležno kateto v pravokotnem trikotniku.</a:t>
                </a:r>
              </a:p>
              <a:p>
                <a:pPr marL="0" indent="0">
                  <a:buNone/>
                </a:pPr>
                <a14:m>
                  <m:oMath xmlns:m="http://schemas.openxmlformats.org/officeDocument/2006/math">
                    <m:func>
                      <m:funcPr>
                        <m:ctrlPr>
                          <a:rPr lang="sl-SI" b="1" i="1" smtClean="0">
                            <a:solidFill>
                              <a:schemeClr val="tx2"/>
                            </a:solidFill>
                            <a:latin typeface="Cambria Math" panose="02040503050406030204" pitchFamily="18" charset="0"/>
                          </a:rPr>
                        </m:ctrlPr>
                      </m:funcPr>
                      <m:fName>
                        <m:r>
                          <m:rPr>
                            <m:sty m:val="p"/>
                          </m:rPr>
                          <a:rPr lang="sl-SI" b="0" i="0" smtClean="0">
                            <a:solidFill>
                              <a:schemeClr val="tx2"/>
                            </a:solidFill>
                            <a:latin typeface="Cambria Math" panose="02040503050406030204" pitchFamily="18" charset="0"/>
                          </a:rPr>
                          <m:t>tan</m:t>
                        </m:r>
                      </m:fName>
                      <m:e>
                        <m:r>
                          <a:rPr lang="sl-SI" b="0" i="1" smtClean="0">
                            <a:solidFill>
                              <a:schemeClr val="tx2"/>
                            </a:solidFill>
                            <a:latin typeface="Cambria Math" panose="02040503050406030204" pitchFamily="18" charset="0"/>
                            <a:ea typeface="Cambria Math" panose="02040503050406030204" pitchFamily="18" charset="0"/>
                          </a:rPr>
                          <m:t>𝜶</m:t>
                        </m:r>
                      </m:e>
                    </m:func>
                    <m:r>
                      <a:rPr lang="sl-SI" b="1" i="0" smtClean="0">
                        <a:solidFill>
                          <a:schemeClr val="tx2"/>
                        </a:solidFill>
                        <a:latin typeface="Cambria Math" panose="02040503050406030204" pitchFamily="18" charset="0"/>
                      </a:rPr>
                      <m:t>=</m:t>
                    </m:r>
                    <m:r>
                      <a:rPr lang="sl-SI" b="1" i="0" smtClean="0">
                        <a:solidFill>
                          <a:schemeClr val="tx2"/>
                        </a:solidFill>
                        <a:latin typeface="Cambria Math" panose="02040503050406030204" pitchFamily="18" charset="0"/>
                      </a:rPr>
                      <m:t>𝐲</m:t>
                    </m:r>
                    <m:r>
                      <a:rPr lang="sl-SI" b="1" i="0" smtClean="0">
                        <a:solidFill>
                          <a:schemeClr val="tx2"/>
                        </a:solidFill>
                        <a:latin typeface="Cambria Math" panose="02040503050406030204" pitchFamily="18" charset="0"/>
                      </a:rPr>
                      <m:t>/</m:t>
                    </m:r>
                    <m:r>
                      <a:rPr lang="sl-SI" b="1" i="1" smtClean="0">
                        <a:solidFill>
                          <a:schemeClr val="tx2"/>
                        </a:solidFill>
                        <a:latin typeface="Cambria Math" panose="02040503050406030204" pitchFamily="18" charset="0"/>
                      </a:rPr>
                      <m:t>𝒙</m:t>
                    </m:r>
                  </m:oMath>
                </a14:m>
                <a:r>
                  <a:rPr lang="sl-SI" b="1" dirty="0">
                    <a:solidFill>
                      <a:schemeClr val="tx2"/>
                    </a:solidFill>
                  </a:rPr>
                  <a:t> </a:t>
                </a:r>
              </a:p>
              <a:p>
                <a:pPr marL="0" indent="0">
                  <a:buNone/>
                </a:pPr>
                <a:r>
                  <a:rPr lang="sl-SI" b="1" dirty="0">
                    <a:solidFill>
                      <a:schemeClr val="tx2"/>
                    </a:solidFill>
                  </a:rPr>
                  <a:t>S pomočjo funkcije tangens lahko izračunamo kot </a:t>
                </a:r>
                <a:r>
                  <a:rPr lang="el-GR" b="1" dirty="0">
                    <a:solidFill>
                      <a:schemeClr val="tx2"/>
                    </a:solidFill>
                  </a:rPr>
                  <a:t>α</a:t>
                </a:r>
                <a:r>
                  <a:rPr lang="sl-SI" b="1" dirty="0">
                    <a:solidFill>
                      <a:schemeClr val="tx2"/>
                    </a:solidFill>
                  </a:rPr>
                  <a:t>, če imamo podani razdalji x in y. Če imamo znano vrednost tangensa kota, </a:t>
                </a:r>
                <a14:m>
                  <m:oMath xmlns:m="http://schemas.openxmlformats.org/officeDocument/2006/math">
                    <m:func>
                      <m:funcPr>
                        <m:ctrlPr>
                          <a:rPr lang="sl-SI" b="1" i="1">
                            <a:solidFill>
                              <a:schemeClr val="tx2"/>
                            </a:solidFill>
                            <a:latin typeface="Cambria Math" panose="02040503050406030204" pitchFamily="18" charset="0"/>
                          </a:rPr>
                        </m:ctrlPr>
                      </m:funcPr>
                      <m:fName>
                        <m:r>
                          <m:rPr>
                            <m:sty m:val="p"/>
                          </m:rPr>
                          <a:rPr lang="sl-SI">
                            <a:solidFill>
                              <a:schemeClr val="tx2"/>
                            </a:solidFill>
                            <a:latin typeface="Cambria Math" panose="02040503050406030204" pitchFamily="18" charset="0"/>
                          </a:rPr>
                          <m:t>tan</m:t>
                        </m:r>
                      </m:fName>
                      <m:e>
                        <m:r>
                          <a:rPr lang="sl-SI" i="1">
                            <a:solidFill>
                              <a:schemeClr val="tx2"/>
                            </a:solidFill>
                            <a:latin typeface="Cambria Math" panose="02040503050406030204" pitchFamily="18" charset="0"/>
                            <a:ea typeface="Cambria Math" panose="02040503050406030204" pitchFamily="18" charset="0"/>
                          </a:rPr>
                          <m:t>𝜶</m:t>
                        </m:r>
                      </m:e>
                    </m:func>
                  </m:oMath>
                </a14:m>
                <a:r>
                  <a:rPr lang="sl-SI" b="1" dirty="0">
                    <a:solidFill>
                      <a:schemeClr val="tx2"/>
                    </a:solidFill>
                  </a:rPr>
                  <a:t>, z uporabo obratne funkcije </a:t>
                </a:r>
                <a:r>
                  <a:rPr lang="sl-SI" b="1" dirty="0" err="1">
                    <a:solidFill>
                      <a:schemeClr val="tx2"/>
                    </a:solidFill>
                  </a:rPr>
                  <a:t>arkus</a:t>
                </a:r>
                <a:r>
                  <a:rPr lang="sl-SI" b="1" dirty="0">
                    <a:solidFill>
                      <a:schemeClr val="tx2"/>
                    </a:solidFill>
                  </a:rPr>
                  <a:t> tangens </a:t>
                </a:r>
                <a:r>
                  <a:rPr lang="sl-SI" b="1" dirty="0" err="1">
                    <a:solidFill>
                      <a:schemeClr val="tx2"/>
                    </a:solidFill>
                  </a:rPr>
                  <a:t>arc</a:t>
                </a:r>
                <a:r>
                  <a:rPr lang="sl-SI" b="1" dirty="0">
                    <a:solidFill>
                      <a:schemeClr val="tx2"/>
                    </a:solidFill>
                  </a:rPr>
                  <a:t> </a:t>
                </a:r>
                <a14:m>
                  <m:oMath xmlns:m="http://schemas.openxmlformats.org/officeDocument/2006/math">
                    <m:func>
                      <m:funcPr>
                        <m:ctrlPr>
                          <a:rPr lang="sl-SI" b="1" i="1">
                            <a:solidFill>
                              <a:schemeClr val="tx2"/>
                            </a:solidFill>
                            <a:latin typeface="Cambria Math" panose="02040503050406030204" pitchFamily="18" charset="0"/>
                          </a:rPr>
                        </m:ctrlPr>
                      </m:funcPr>
                      <m:fName>
                        <m:r>
                          <m:rPr>
                            <m:sty m:val="p"/>
                          </m:rPr>
                          <a:rPr lang="sl-SI">
                            <a:solidFill>
                              <a:schemeClr val="tx2"/>
                            </a:solidFill>
                            <a:latin typeface="Cambria Math" panose="02040503050406030204" pitchFamily="18" charset="0"/>
                          </a:rPr>
                          <m:t>tan</m:t>
                        </m:r>
                      </m:fName>
                      <m:e>
                        <m:r>
                          <a:rPr lang="sl-SI" i="1">
                            <a:solidFill>
                              <a:schemeClr val="tx2"/>
                            </a:solidFill>
                            <a:latin typeface="Cambria Math" panose="02040503050406030204" pitchFamily="18" charset="0"/>
                            <a:ea typeface="Cambria Math" panose="02040503050406030204" pitchFamily="18" charset="0"/>
                          </a:rPr>
                          <m:t>𝜶</m:t>
                        </m:r>
                      </m:e>
                    </m:func>
                  </m:oMath>
                </a14:m>
                <a:r>
                  <a:rPr lang="sl-SI" b="1" dirty="0">
                    <a:solidFill>
                      <a:schemeClr val="tx2"/>
                    </a:solidFill>
                  </a:rPr>
                  <a:t> (na kalkulatorju je uporabljen zapis </a:t>
                </a:r>
                <a14:m>
                  <m:oMath xmlns:m="http://schemas.openxmlformats.org/officeDocument/2006/math">
                    <m:sSup>
                      <m:sSupPr>
                        <m:ctrlPr>
                          <a:rPr lang="sl-SI" b="1" i="1" smtClean="0">
                            <a:solidFill>
                              <a:schemeClr val="tx2"/>
                            </a:solidFill>
                            <a:latin typeface="Cambria Math" panose="02040503050406030204" pitchFamily="18" charset="0"/>
                          </a:rPr>
                        </m:ctrlPr>
                      </m:sSupPr>
                      <m:e>
                        <m:r>
                          <a:rPr lang="sl-SI" b="1" i="1" smtClean="0">
                            <a:solidFill>
                              <a:schemeClr val="tx2"/>
                            </a:solidFill>
                            <a:latin typeface="Cambria Math" panose="02040503050406030204" pitchFamily="18" charset="0"/>
                          </a:rPr>
                          <m:t>𝒕𝒂𝒏</m:t>
                        </m:r>
                      </m:e>
                      <m:sup>
                        <m:r>
                          <a:rPr lang="sl-SI" b="1" i="1" smtClean="0">
                            <a:solidFill>
                              <a:schemeClr val="tx2"/>
                            </a:solidFill>
                            <a:latin typeface="Cambria Math" panose="02040503050406030204" pitchFamily="18" charset="0"/>
                          </a:rPr>
                          <m:t>−</m:t>
                        </m:r>
                        <m:r>
                          <a:rPr lang="sl-SI" b="1" i="1" smtClean="0">
                            <a:solidFill>
                              <a:schemeClr val="tx2"/>
                            </a:solidFill>
                            <a:latin typeface="Cambria Math" panose="02040503050406030204" pitchFamily="18" charset="0"/>
                          </a:rPr>
                          <m:t>𝟏</m:t>
                        </m:r>
                      </m:sup>
                    </m:sSup>
                  </m:oMath>
                </a14:m>
                <a:r>
                  <a:rPr lang="sl-SI" b="1" dirty="0">
                    <a:solidFill>
                      <a:schemeClr val="tx2"/>
                    </a:solidFill>
                  </a:rPr>
                  <a:t>), izračunamo velikost kota </a:t>
                </a:r>
                <a:r>
                  <a:rPr lang="el-GR" b="1" dirty="0">
                    <a:solidFill>
                      <a:schemeClr val="tx2"/>
                    </a:solidFill>
                  </a:rPr>
                  <a:t>α</a:t>
                </a:r>
                <a:r>
                  <a:rPr lang="sl-SI" b="1" dirty="0">
                    <a:solidFill>
                      <a:schemeClr val="tx2"/>
                    </a:solidFill>
                  </a:rPr>
                  <a:t>.</a:t>
                </a:r>
              </a:p>
              <a:p>
                <a:pPr marL="0" indent="0">
                  <a:buNone/>
                </a:pPr>
                <a:endParaRPr lang="sl-SI" b="1" dirty="0">
                  <a:solidFill>
                    <a:schemeClr val="tx2"/>
                  </a:solidFill>
                </a:endParaRPr>
              </a:p>
              <a:p>
                <a:pPr marL="0" indent="0">
                  <a:buNone/>
                </a:pPr>
                <a:endParaRPr lang="sl-SI" dirty="0"/>
              </a:p>
            </p:txBody>
          </p:sp>
        </mc:Choice>
        <mc:Fallback xmlns="">
          <p:sp>
            <p:nvSpPr>
              <p:cNvPr id="3" name="Označba mesta vsebine 2"/>
              <p:cNvSpPr>
                <a:spLocks noGrp="1" noRot="1" noChangeAspect="1" noMove="1" noResize="1" noEditPoints="1" noAdjustHandles="1" noChangeArrowheads="1" noChangeShapeType="1" noTextEdit="1"/>
              </p:cNvSpPr>
              <p:nvPr>
                <p:ph idx="1"/>
              </p:nvPr>
            </p:nvSpPr>
            <p:spPr>
              <a:xfrm>
                <a:off x="815249" y="308472"/>
                <a:ext cx="10091450" cy="6235547"/>
              </a:xfrm>
              <a:blipFill rotWithShape="0">
                <a:blip r:embed="rId2"/>
                <a:stretch>
                  <a:fillRect l="-665" t="-881"/>
                </a:stretch>
              </a:blipFill>
            </p:spPr>
            <p:txBody>
              <a:bodyPr/>
              <a:lstStyle/>
              <a:p>
                <a:r>
                  <a:rPr lang="sl-SI">
                    <a:noFill/>
                  </a:rPr>
                  <a:t> </a:t>
                </a:r>
              </a:p>
            </p:txBody>
          </p:sp>
        </mc:Fallback>
      </mc:AlternateContent>
      <p:sp>
        <p:nvSpPr>
          <p:cNvPr id="2" name="Označba mesta številke diapozitiva 1"/>
          <p:cNvSpPr>
            <a:spLocks noGrp="1"/>
          </p:cNvSpPr>
          <p:nvPr>
            <p:ph type="sldNum" sz="quarter" idx="12"/>
          </p:nvPr>
        </p:nvSpPr>
        <p:spPr/>
        <p:txBody>
          <a:bodyPr>
            <a:normAutofit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7173A467-C450-4630-8011-AFCFCC803065}" type="slidenum">
              <a:rPr kumimoji="0" lang="sl-SI" sz="3600" b="0" i="0" u="none" strike="noStrike" kern="1200" cap="none" spc="0" normalizeH="0" baseline="0" noProof="0" smtClean="0">
                <a:ln>
                  <a:noFill/>
                </a:ln>
                <a:solidFill>
                  <a:srgbClr val="D34817">
                    <a:lumMod val="60000"/>
                    <a:lumOff val="40000"/>
                  </a:srgbClr>
                </a:solidFill>
                <a:effectLst/>
                <a:uLnTx/>
                <a:uFillTx/>
                <a:latin typeface="Century Schoolbook" panose="020406040505050203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sl-SI" sz="3600" b="0" i="0" u="none" strike="noStrike" kern="1200" cap="none" spc="0" normalizeH="0" baseline="0" noProof="0">
              <a:ln>
                <a:noFill/>
              </a:ln>
              <a:solidFill>
                <a:srgbClr val="D34817">
                  <a:lumMod val="60000"/>
                  <a:lumOff val="40000"/>
                </a:srgbClr>
              </a:solidFill>
              <a:effectLst/>
              <a:uLnTx/>
              <a:uFillTx/>
              <a:latin typeface="Century Schoolbook" panose="02040604050505020304"/>
              <a:ea typeface="+mn-ea"/>
              <a:cs typeface="+mn-cs"/>
            </a:endParaRPr>
          </a:p>
        </p:txBody>
      </p:sp>
      <mc:AlternateContent xmlns:mc="http://schemas.openxmlformats.org/markup-compatibility/2006" xmlns:a14="http://schemas.microsoft.com/office/drawing/2010/main">
        <mc:Choice Requires="a14">
          <p:sp>
            <p:nvSpPr>
              <p:cNvPr id="7" name="PoljeZBesedilom 6"/>
              <p:cNvSpPr txBox="1"/>
              <p:nvPr/>
            </p:nvSpPr>
            <p:spPr>
              <a:xfrm>
                <a:off x="1066799" y="2842351"/>
                <a:ext cx="2172160" cy="400110"/>
              </a:xfrm>
              <a:prstGeom prst="rect">
                <a:avLst/>
              </a:prstGeom>
              <a:solidFill>
                <a:schemeClr val="accent1">
                  <a:lumMod val="60000"/>
                  <a:lumOff val="40000"/>
                </a:schemeClr>
              </a:solidFill>
              <a:ln>
                <a:solidFill>
                  <a:schemeClr val="accent2"/>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m:rPr>
                        <m:sty m:val="p"/>
                      </m:rPr>
                      <a:rPr kumimoji="0" lang="el-GR" sz="20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α</m:t>
                    </m:r>
                    <m:r>
                      <a:rPr kumimoji="0" lang="sl-SI" sz="20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r>
                      <m:rPr>
                        <m:sty m:val="p"/>
                      </m:rPr>
                      <a:rPr kumimoji="0" lang="sl-SI" sz="20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arc</m:t>
                    </m:r>
                    <m:func>
                      <m:funcPr>
                        <m:ctrlPr>
                          <a:rPr kumimoji="0" lang="sl-SI" sz="20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ctrlPr>
                      </m:funcPr>
                      <m:fName>
                        <m:r>
                          <m:rPr>
                            <m:sty m:val="p"/>
                          </m:rPr>
                          <a:rPr kumimoji="0" lang="sl-SI" sz="2000" b="0" i="0"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tan</m:t>
                        </m:r>
                      </m:fName>
                      <m:e>
                        <m:r>
                          <a:rPr kumimoji="0" lang="sl-SI" sz="20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m:t>
                        </m:r>
                        <m:r>
                          <a:rPr kumimoji="0" lang="sl-SI" sz="20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𝑦</m:t>
                        </m:r>
                        <m:r>
                          <a:rPr kumimoji="0" lang="sl-SI" sz="20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m:t>
                        </m:r>
                        <m:r>
                          <a:rPr kumimoji="0" lang="sl-SI" sz="20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𝑥</m:t>
                        </m:r>
                      </m:e>
                    </m:func>
                  </m:oMath>
                </a14:m>
                <a:r>
                  <a:rPr kumimoji="0" lang="sl-SI" sz="2000" b="0" i="0" u="none" strike="noStrike" kern="1200" cap="none" spc="0" normalizeH="0" baseline="0" noProof="0" dirty="0">
                    <a:ln>
                      <a:noFill/>
                    </a:ln>
                    <a:solidFill>
                      <a:prstClr val="black"/>
                    </a:solidFill>
                    <a:effectLst/>
                    <a:uLnTx/>
                    <a:uFillTx/>
                    <a:latin typeface="Century Schoolbook" panose="02040604050505020304"/>
                    <a:ea typeface="+mn-ea"/>
                    <a:cs typeface="+mn-cs"/>
                  </a:rPr>
                  <a:t>)</a:t>
                </a:r>
              </a:p>
            </p:txBody>
          </p:sp>
        </mc:Choice>
        <mc:Fallback xmlns="">
          <p:sp>
            <p:nvSpPr>
              <p:cNvPr id="7" name="PoljeZBesedilom 6"/>
              <p:cNvSpPr txBox="1">
                <a:spLocks noRot="1" noChangeAspect="1" noMove="1" noResize="1" noEditPoints="1" noAdjustHandles="1" noChangeArrowheads="1" noChangeShapeType="1" noTextEdit="1"/>
              </p:cNvSpPr>
              <p:nvPr/>
            </p:nvSpPr>
            <p:spPr>
              <a:xfrm>
                <a:off x="1066799" y="2842351"/>
                <a:ext cx="2172160" cy="400110"/>
              </a:xfrm>
              <a:prstGeom prst="rect">
                <a:avLst/>
              </a:prstGeom>
              <a:blipFill rotWithShape="0">
                <a:blip r:embed="rId3"/>
                <a:stretch>
                  <a:fillRect t="-5882" b="-23529"/>
                </a:stretch>
              </a:blipFill>
              <a:ln>
                <a:solidFill>
                  <a:schemeClr val="accent2"/>
                </a:solidFill>
              </a:ln>
            </p:spPr>
            <p:txBody>
              <a:bodyPr/>
              <a:lstStyle/>
              <a:p>
                <a:r>
                  <a:rPr lang="sl-SI">
                    <a:noFill/>
                  </a:rPr>
                  <a:t> </a:t>
                </a:r>
              </a:p>
            </p:txBody>
          </p:sp>
        </mc:Fallback>
      </mc:AlternateContent>
      <p:pic>
        <p:nvPicPr>
          <p:cNvPr id="8" name="Slika 7"/>
          <p:cNvPicPr>
            <a:picLocks noChangeAspect="1"/>
          </p:cNvPicPr>
          <p:nvPr/>
        </p:nvPicPr>
        <p:blipFill>
          <a:blip r:embed="rId4"/>
          <a:stretch>
            <a:fillRect/>
          </a:stretch>
        </p:blipFill>
        <p:spPr>
          <a:xfrm>
            <a:off x="6455884" y="2496325"/>
            <a:ext cx="2024350" cy="4361675"/>
          </a:xfrm>
          <a:prstGeom prst="rect">
            <a:avLst/>
          </a:prstGeom>
        </p:spPr>
      </p:pic>
    </p:spTree>
    <p:extLst>
      <p:ext uri="{BB962C8B-B14F-4D97-AF65-F5344CB8AC3E}">
        <p14:creationId xmlns:p14="http://schemas.microsoft.com/office/powerpoint/2010/main" val="2283918382"/>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View">
  <a:themeElements>
    <a:clrScheme name="View">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7B713C7F-58B7-4AE9-B361-B13EB9EC4C0C}"/>
    </a:ext>
  </a:ext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477</Words>
  <Application>Microsoft Office PowerPoint</Application>
  <PresentationFormat>Širokozaslonsko</PresentationFormat>
  <Paragraphs>38</Paragraphs>
  <Slides>6</Slides>
  <Notes>1</Notes>
  <HiddenSlides>0</HiddenSlides>
  <MMClips>0</MMClips>
  <ScaleCrop>false</ScaleCrop>
  <HeadingPairs>
    <vt:vector size="6" baseType="variant">
      <vt:variant>
        <vt:lpstr>Uporabljene pisave</vt:lpstr>
      </vt:variant>
      <vt:variant>
        <vt:i4>6</vt:i4>
      </vt:variant>
      <vt:variant>
        <vt:lpstr>Tema</vt:lpstr>
      </vt:variant>
      <vt:variant>
        <vt:i4>2</vt:i4>
      </vt:variant>
      <vt:variant>
        <vt:lpstr>Naslovi diapozitivov</vt:lpstr>
      </vt:variant>
      <vt:variant>
        <vt:i4>6</vt:i4>
      </vt:variant>
    </vt:vector>
  </HeadingPairs>
  <TitlesOfParts>
    <vt:vector size="14" baseType="lpstr">
      <vt:lpstr>Arial</vt:lpstr>
      <vt:lpstr>Calibri</vt:lpstr>
      <vt:lpstr>Calibri Light</vt:lpstr>
      <vt:lpstr>Cambria Math</vt:lpstr>
      <vt:lpstr>Century Schoolbook</vt:lpstr>
      <vt:lpstr>Wingdings 2</vt:lpstr>
      <vt:lpstr>Officeova tema</vt:lpstr>
      <vt:lpstr>View</vt:lpstr>
      <vt:lpstr>NAČRTOVANJE KONSTRUKCIJ</vt:lpstr>
      <vt:lpstr>1 KONSTRUKCIJSKI ELEMENTI</vt:lpstr>
      <vt:lpstr>1.1 UVOD</vt:lpstr>
      <vt:lpstr>1.2 RAVNINSKI ELEMENTI</vt:lpstr>
      <vt:lpstr>PowerPointova predstavitev</vt:lpstr>
      <vt:lpstr>PowerPointova predstavitev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3.2.2 Sestavljanje sil – rezultanta dveh in več vzporednih sil</dc:title>
  <dc:creator>Vouk, Gaja</dc:creator>
  <cp:lastModifiedBy>Vouk, Gaja</cp:lastModifiedBy>
  <cp:revision>2</cp:revision>
  <dcterms:created xsi:type="dcterms:W3CDTF">2022-02-07T18:07:31Z</dcterms:created>
  <dcterms:modified xsi:type="dcterms:W3CDTF">2022-02-07T18:17:11Z</dcterms:modified>
</cp:coreProperties>
</file>