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3" r:id="rId5"/>
    <p:sldId id="259" r:id="rId6"/>
    <p:sldId id="285" r:id="rId7"/>
    <p:sldId id="261" r:id="rId8"/>
    <p:sldId id="262" r:id="rId9"/>
    <p:sldId id="264" r:id="rId10"/>
    <p:sldId id="265" r:id="rId11"/>
    <p:sldId id="287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4" r:id="rId20"/>
    <p:sldId id="273" r:id="rId21"/>
    <p:sldId id="275" r:id="rId22"/>
    <p:sldId id="276" r:id="rId23"/>
    <p:sldId id="277" r:id="rId24"/>
    <p:sldId id="288" r:id="rId25"/>
    <p:sldId id="279" r:id="rId26"/>
    <p:sldId id="284" r:id="rId27"/>
    <p:sldId id="283" r:id="rId28"/>
    <p:sldId id="278" r:id="rId29"/>
    <p:sldId id="280" r:id="rId30"/>
    <p:sldId id="282" r:id="rId31"/>
    <p:sldId id="281" r:id="rId32"/>
    <p:sldId id="286" r:id="rId3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zdelek brez naslova" id="{710108FE-3FD3-4000-BB62-08BCDD855AA5}">
          <p14:sldIdLst>
            <p14:sldId id="256"/>
            <p14:sldId id="257"/>
            <p14:sldId id="258"/>
            <p14:sldId id="263"/>
            <p14:sldId id="259"/>
            <p14:sldId id="285"/>
            <p14:sldId id="261"/>
            <p14:sldId id="262"/>
            <p14:sldId id="264"/>
            <p14:sldId id="265"/>
            <p14:sldId id="287"/>
            <p14:sldId id="266"/>
            <p14:sldId id="267"/>
            <p14:sldId id="268"/>
            <p14:sldId id="269"/>
            <p14:sldId id="271"/>
            <p14:sldId id="272"/>
            <p14:sldId id="270"/>
            <p14:sldId id="274"/>
            <p14:sldId id="273"/>
            <p14:sldId id="275"/>
            <p14:sldId id="276"/>
            <p14:sldId id="277"/>
            <p14:sldId id="288"/>
            <p14:sldId id="279"/>
            <p14:sldId id="284"/>
            <p14:sldId id="283"/>
            <p14:sldId id="278"/>
            <p14:sldId id="280"/>
            <p14:sldId id="282"/>
            <p14:sldId id="281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76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C6BC-4706-4449-B116-2709880B717E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E531-4CB7-4CEF-A9CC-AA74241E14C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496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E531-4CB7-4CEF-A9CC-AA74241E14CC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337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595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0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99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97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8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04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92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85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96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42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27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EB7C-FED0-4DF1-948D-9A270B3F17A4}" type="datetimeFigureOut">
              <a:rPr lang="sl-SI" smtClean="0"/>
              <a:t>13. 12. 2018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B670-D24F-4F66-BAAB-047A121F57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576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hyperlink" Target="https://si.openprof.com/wb/pitagorov_izrek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988424" cy="1902073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ODNOSI MED GEOMETRIJSKIMI ELEMENTI V PROSTORU</a:t>
            </a:r>
            <a:br>
              <a:rPr lang="sl-SI" b="1" dirty="0" smtClean="0"/>
            </a:br>
            <a:r>
              <a:rPr lang="sl-SI" dirty="0" smtClean="0"/>
              <a:t>9. razred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58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539552" y="76470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>
                <a:solidFill>
                  <a:srgbClr val="FF0000"/>
                </a:solidFill>
              </a:rPr>
              <a:t>Komplanarne</a:t>
            </a:r>
            <a:r>
              <a:rPr lang="sl-SI" sz="3200" b="1" dirty="0" smtClean="0">
                <a:solidFill>
                  <a:srgbClr val="FF0000"/>
                </a:solidFill>
              </a:rPr>
              <a:t> točke </a:t>
            </a:r>
            <a:r>
              <a:rPr lang="sl-SI" sz="3200" b="1" dirty="0" smtClean="0"/>
              <a:t>so točke, ki ležijo na isti ravnini.</a:t>
            </a:r>
          </a:p>
        </p:txBody>
      </p:sp>
      <p:sp>
        <p:nvSpPr>
          <p:cNvPr id="4" name="AutoShape 2" descr="Rezultat iskanja slik za komplanarne toč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komplanarne točk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Rezultat iskanja slik za komplanarne točk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0" name="Picture 8" descr="https://si.openprof.com/ge/images/111/KomplanarneTocke_640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6602"/>
            <a:ext cx="641390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9286" y="274638"/>
            <a:ext cx="8363272" cy="178621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/>
            </a:r>
            <a:br>
              <a:rPr lang="sl-SI" dirty="0" smtClean="0"/>
            </a:br>
            <a:r>
              <a:rPr lang="sl-SI" sz="4000" dirty="0" smtClean="0">
                <a:solidFill>
                  <a:srgbClr val="FF0000"/>
                </a:solidFill>
              </a:rPr>
              <a:t>Ravnino</a:t>
            </a:r>
            <a:r>
              <a:rPr lang="sl-SI" sz="4000" dirty="0" smtClean="0"/>
              <a:t> s premico </a:t>
            </a:r>
            <a:r>
              <a:rPr lang="sl-SI" sz="4000" dirty="0" smtClean="0">
                <a:solidFill>
                  <a:srgbClr val="FF0000"/>
                </a:solidFill>
              </a:rPr>
              <a:t>razdelimo na dve polravnini. </a:t>
            </a:r>
            <a:r>
              <a:rPr lang="sl-SI" sz="4000" dirty="0" smtClean="0"/>
              <a:t>Premico p imenujemo rob polravnin.</a:t>
            </a:r>
            <a:br>
              <a:rPr lang="sl-SI" sz="4000" dirty="0" smtClean="0"/>
            </a:br>
            <a:endParaRPr lang="sl-SI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38261" r="39776" b="19304"/>
          <a:stretch/>
        </p:blipFill>
        <p:spPr bwMode="auto">
          <a:xfrm>
            <a:off x="683568" y="2060848"/>
            <a:ext cx="8034709" cy="437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Kaj določa ravnino?</a:t>
            </a:r>
            <a:endParaRPr lang="sl-SI" b="1" cap="all" dirty="0">
              <a:solidFill>
                <a:srgbClr val="00B05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83568" y="1412776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 smtClean="0"/>
              <a:t>- Tri točke, </a:t>
            </a:r>
            <a:r>
              <a:rPr lang="sl-SI" sz="3200" b="1" dirty="0"/>
              <a:t>ki ne ležijo na isti </a:t>
            </a:r>
            <a:r>
              <a:rPr lang="sl-SI" sz="3200" b="1" dirty="0" smtClean="0"/>
              <a:t>premici (tri </a:t>
            </a:r>
            <a:r>
              <a:rPr lang="sl-SI" sz="3200" b="1" dirty="0" err="1" smtClean="0"/>
              <a:t>nekolinearne</a:t>
            </a:r>
            <a:r>
              <a:rPr lang="sl-SI" sz="3200" b="1" dirty="0" smtClean="0"/>
              <a:t> točke),</a:t>
            </a:r>
          </a:p>
          <a:p>
            <a:pPr lvl="0"/>
            <a:endParaRPr lang="sl-SI" sz="3200" b="1" dirty="0" smtClean="0"/>
          </a:p>
          <a:p>
            <a:pPr lvl="0"/>
            <a:endParaRPr lang="sl-SI" sz="3200" b="1" dirty="0"/>
          </a:p>
          <a:p>
            <a:pPr lvl="0"/>
            <a:endParaRPr lang="sl-SI" sz="3200" b="1" dirty="0" smtClean="0"/>
          </a:p>
          <a:p>
            <a:pPr lvl="0"/>
            <a:endParaRPr lang="sl-SI" sz="3200" b="1" dirty="0" smtClean="0"/>
          </a:p>
          <a:p>
            <a:pPr lvl="0"/>
            <a:r>
              <a:rPr lang="sl-SI" sz="3200" b="1" dirty="0"/>
              <a:t>	</a:t>
            </a:r>
            <a:r>
              <a:rPr lang="sl-SI" sz="3200" b="1" dirty="0" smtClean="0"/>
              <a:t>		</a:t>
            </a:r>
          </a:p>
          <a:p>
            <a:pPr lvl="0"/>
            <a:r>
              <a:rPr lang="sl-SI" sz="3200" b="1" dirty="0"/>
              <a:t>	</a:t>
            </a:r>
            <a:r>
              <a:rPr lang="sl-SI" sz="3200" b="1" dirty="0" smtClean="0"/>
              <a:t>		</a:t>
            </a:r>
          </a:p>
          <a:p>
            <a:pPr lvl="0"/>
            <a:endParaRPr lang="sl-SI" sz="3200" b="1" dirty="0"/>
          </a:p>
          <a:p>
            <a:pPr lvl="0"/>
            <a:r>
              <a:rPr lang="sl-SI" sz="3200" b="1" dirty="0" smtClean="0"/>
              <a:t>			ravnina </a:t>
            </a:r>
            <a:r>
              <a:rPr lang="sl-SI" sz="3200" b="1" dirty="0" smtClean="0">
                <a:sym typeface="Symbol"/>
              </a:rPr>
              <a:t> ali ravnina ABC</a:t>
            </a:r>
            <a:endParaRPr lang="sl-SI" sz="3200" b="1" dirty="0"/>
          </a:p>
          <a:p>
            <a:pPr lvl="0"/>
            <a:endParaRPr lang="sl-SI" sz="3200" b="1" dirty="0" smtClean="0"/>
          </a:p>
        </p:txBody>
      </p:sp>
      <p:pic>
        <p:nvPicPr>
          <p:cNvPr id="4" name="Picture 4" descr="ravnina s točka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17" y="2636912"/>
            <a:ext cx="6696744" cy="271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1600" y="476672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 smtClean="0"/>
              <a:t>- premica in točka, ki ne leži na tej premici</a:t>
            </a:r>
            <a:r>
              <a:rPr lang="sl-SI" b="1" dirty="0" smtClean="0"/>
              <a:t>,</a:t>
            </a:r>
            <a:endParaRPr lang="sl-SI" dirty="0" smtClean="0"/>
          </a:p>
        </p:txBody>
      </p:sp>
      <p:sp>
        <p:nvSpPr>
          <p:cNvPr id="3" name="PoljeZBesedilom 2"/>
          <p:cNvSpPr txBox="1"/>
          <p:nvPr/>
        </p:nvSpPr>
        <p:spPr>
          <a:xfrm>
            <a:off x="5220072" y="26369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</a:t>
            </a:r>
            <a:endParaRPr lang="sl-SI" dirty="0"/>
          </a:p>
        </p:txBody>
      </p:sp>
      <p:pic>
        <p:nvPicPr>
          <p:cNvPr id="4100" name="Picture 4" descr="Rezultat iskanja slik za premica in to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70485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alelogram 5"/>
          <p:cNvSpPr/>
          <p:nvPr/>
        </p:nvSpPr>
        <p:spPr>
          <a:xfrm>
            <a:off x="467544" y="1574372"/>
            <a:ext cx="8064896" cy="3960440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164288" y="198884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ym typeface="Symbol"/>
              </a:rPr>
              <a:t>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147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1560" y="54868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 smtClean="0"/>
              <a:t>- z dvema sekajočima se premicama,</a:t>
            </a:r>
            <a:endParaRPr lang="sl-SI" sz="3200" dirty="0" smtClean="0"/>
          </a:p>
        </p:txBody>
      </p:sp>
      <p:pic>
        <p:nvPicPr>
          <p:cNvPr id="5122" name="Picture 2" descr="Rezultat iskanja slik za premica in toč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69913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ralelogram 2"/>
          <p:cNvSpPr/>
          <p:nvPr/>
        </p:nvSpPr>
        <p:spPr>
          <a:xfrm>
            <a:off x="110790" y="1484784"/>
            <a:ext cx="8565665" cy="4392488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ravokotnik 3"/>
          <p:cNvSpPr/>
          <p:nvPr/>
        </p:nvSpPr>
        <p:spPr>
          <a:xfrm>
            <a:off x="7813187" y="15475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ym typeface="Symbol"/>
              </a:rPr>
              <a:t>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891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755576" y="404664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 smtClean="0"/>
              <a:t>- dve vzporednici.</a:t>
            </a:r>
            <a:endParaRPr lang="sl-SI" sz="3200" dirty="0"/>
          </a:p>
        </p:txBody>
      </p:sp>
      <p:sp>
        <p:nvSpPr>
          <p:cNvPr id="3" name="Pravokotnik 2"/>
          <p:cNvSpPr/>
          <p:nvPr/>
        </p:nvSpPr>
        <p:spPr>
          <a:xfrm>
            <a:off x="7967413" y="15838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ym typeface="Symbol"/>
              </a:rPr>
              <a:t> </a:t>
            </a:r>
            <a:endParaRPr lang="sl-SI" dirty="0"/>
          </a:p>
        </p:txBody>
      </p:sp>
      <p:sp>
        <p:nvSpPr>
          <p:cNvPr id="4" name="AutoShape 2" descr="Rezultat iskanja slik za premica in točka"/>
          <p:cNvSpPr>
            <a:spLocks noChangeAspect="1" noChangeArrowheads="1"/>
          </p:cNvSpPr>
          <p:nvPr/>
        </p:nvSpPr>
        <p:spPr bwMode="auto">
          <a:xfrm>
            <a:off x="155575" y="-1622425"/>
            <a:ext cx="54673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407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alelogram 4"/>
          <p:cNvSpPr/>
          <p:nvPr/>
        </p:nvSpPr>
        <p:spPr>
          <a:xfrm>
            <a:off x="467544" y="1412776"/>
            <a:ext cx="8280920" cy="4248472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1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Odnosi med točko in premico </a:t>
            </a:r>
            <a:br>
              <a:rPr lang="sl-SI" b="1" cap="all" dirty="0" smtClean="0">
                <a:solidFill>
                  <a:srgbClr val="00B050"/>
                </a:solidFill>
              </a:rPr>
            </a:br>
            <a:r>
              <a:rPr lang="sl-SI" b="1" cap="all" dirty="0" smtClean="0">
                <a:solidFill>
                  <a:srgbClr val="00B050"/>
                </a:solidFill>
              </a:rPr>
              <a:t>v prostoru</a:t>
            </a:r>
            <a:endParaRPr lang="sl-SI" b="1" cap="all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avokotnik 2"/>
              <p:cNvSpPr/>
              <p:nvPr/>
            </p:nvSpPr>
            <p:spPr>
              <a:xfrm>
                <a:off x="683568" y="1412776"/>
                <a:ext cx="8136904" cy="3200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sl-SI" b="1" dirty="0"/>
                  <a:t> </a:t>
                </a:r>
                <a:r>
                  <a:rPr lang="sl-SI" sz="2800" b="1" dirty="0" smtClean="0">
                    <a:solidFill>
                      <a:srgbClr val="FF0000"/>
                    </a:solidFill>
                  </a:rPr>
                  <a:t>a) Točka </a:t>
                </a:r>
                <a:r>
                  <a:rPr lang="sl-SI" sz="2800" b="1" dirty="0">
                    <a:solidFill>
                      <a:srgbClr val="FF0000"/>
                    </a:solidFill>
                  </a:rPr>
                  <a:t>A leži na premici p.</a:t>
                </a:r>
                <a:endParaRPr lang="sl-SI" sz="2800" dirty="0">
                  <a:solidFill>
                    <a:srgbClr val="FF0000"/>
                  </a:solidFill>
                </a:endParaRPr>
              </a:p>
              <a:p>
                <a:r>
                  <a:rPr lang="sl-SI" sz="2800" b="1" dirty="0" smtClean="0"/>
                  <a:t>      A </a:t>
                </a: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∈</m:t>
                    </m:r>
                  </m:oMath>
                </a14:m>
                <a:r>
                  <a:rPr lang="sl-SI" sz="2800" b="1" dirty="0"/>
                  <a:t> p	</a:t>
                </a:r>
                <a:r>
                  <a:rPr lang="sl-SI" sz="2800" b="1" dirty="0" smtClean="0"/>
                  <a:t>    (</a:t>
                </a: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∈</m:t>
                    </m:r>
                  </m:oMath>
                </a14:m>
                <a:r>
                  <a:rPr lang="sl-SI" sz="2800" b="1" dirty="0"/>
                  <a:t> – je </a:t>
                </a:r>
                <a:r>
                  <a:rPr lang="sl-SI" sz="2800" b="1" dirty="0" smtClean="0"/>
                  <a:t>element)</a:t>
                </a:r>
                <a:endParaRPr lang="sl-SI" sz="2800" dirty="0"/>
              </a:p>
              <a:p>
                <a:r>
                  <a:rPr lang="sl-SI" b="1" dirty="0"/>
                  <a:t> </a:t>
                </a:r>
                <a:endParaRPr lang="sl-SI" b="1" dirty="0" smtClean="0"/>
              </a:p>
              <a:p>
                <a:endParaRPr lang="sl-SI" b="1" dirty="0"/>
              </a:p>
              <a:p>
                <a:endParaRPr lang="sl-SI" b="1" dirty="0" smtClean="0"/>
              </a:p>
              <a:p>
                <a:endParaRPr lang="sl-SI" b="1" dirty="0"/>
              </a:p>
              <a:p>
                <a:endParaRPr lang="sl-SI" b="1" dirty="0" smtClean="0"/>
              </a:p>
              <a:p>
                <a:pPr lvl="0"/>
                <a:r>
                  <a:rPr lang="sl-SI" b="1" dirty="0" smtClean="0"/>
                  <a:t>			</a:t>
                </a:r>
                <a:r>
                  <a:rPr lang="sl-SI" b="1" dirty="0" smtClean="0">
                    <a:solidFill>
                      <a:srgbClr val="FF0000"/>
                    </a:solidFill>
                  </a:rPr>
                  <a:t>       </a:t>
                </a:r>
                <a:r>
                  <a:rPr lang="sl-SI" sz="2800" b="1" dirty="0" smtClean="0">
                    <a:solidFill>
                      <a:srgbClr val="FF0000"/>
                    </a:solidFill>
                  </a:rPr>
                  <a:t>b) Točka A </a:t>
                </a:r>
                <a:r>
                  <a:rPr lang="sl-SI" sz="2800" b="1" dirty="0">
                    <a:solidFill>
                      <a:srgbClr val="FF0000"/>
                    </a:solidFill>
                  </a:rPr>
                  <a:t>ne leži na premici </a:t>
                </a:r>
                <a:r>
                  <a:rPr lang="sl-SI" sz="2800" b="1" dirty="0" smtClean="0">
                    <a:solidFill>
                      <a:srgbClr val="FF0000"/>
                    </a:solidFill>
                  </a:rPr>
                  <a:t>p.</a:t>
                </a:r>
                <a:endParaRPr lang="sl-SI" sz="2800" dirty="0">
                  <a:solidFill>
                    <a:srgbClr val="FF0000"/>
                  </a:solidFill>
                </a:endParaRPr>
              </a:p>
              <a:p>
                <a:r>
                  <a:rPr lang="sl-SI" sz="2800" b="1" dirty="0" smtClean="0"/>
                  <a:t>                                             A </a:t>
                </a: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∉</m:t>
                    </m:r>
                  </m:oMath>
                </a14:m>
                <a:r>
                  <a:rPr lang="sl-SI" sz="2800" b="1" dirty="0"/>
                  <a:t> </a:t>
                </a:r>
                <a:r>
                  <a:rPr lang="sl-SI" sz="2800" b="1" dirty="0" smtClean="0"/>
                  <a:t>p	</a:t>
                </a:r>
                <a:r>
                  <a:rPr lang="sl-SI" sz="2800" b="1" dirty="0"/>
                  <a:t> </a:t>
                </a:r>
                <a:r>
                  <a:rPr lang="sl-SI" sz="2800" b="1" dirty="0" smtClean="0"/>
                  <a:t>      (</a:t>
                </a: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∉ </m:t>
                    </m:r>
                  </m:oMath>
                </a14:m>
                <a:r>
                  <a:rPr lang="sl-SI" sz="2800" b="1" dirty="0"/>
                  <a:t>– ni </a:t>
                </a:r>
                <a:r>
                  <a:rPr lang="sl-SI" sz="2800" b="1" dirty="0" smtClean="0"/>
                  <a:t>element)</a:t>
                </a:r>
                <a:endParaRPr lang="sl-SI" sz="2800" dirty="0"/>
              </a:p>
            </p:txBody>
          </p:sp>
        </mc:Choice>
        <mc:Fallback xmlns="">
          <p:sp>
            <p:nvSpPr>
              <p:cNvPr id="3" name="Pravokotni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2776"/>
                <a:ext cx="8136904" cy="3200876"/>
              </a:xfrm>
              <a:prstGeom prst="rect">
                <a:avLst/>
              </a:prstGeom>
              <a:blipFill rotWithShape="1">
                <a:blip r:embed="rId2"/>
                <a:stretch>
                  <a:fillRect l="-824" t="-1714" b="-457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točka na premic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92" y="2636912"/>
            <a:ext cx="3946982" cy="165618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4591852"/>
            <a:ext cx="4536505" cy="22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6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Odnosi med dvema premicama </a:t>
            </a:r>
            <a:br>
              <a:rPr lang="sl-SI" b="1" cap="all" dirty="0" smtClean="0">
                <a:solidFill>
                  <a:srgbClr val="00B050"/>
                </a:solidFill>
              </a:rPr>
            </a:br>
            <a:r>
              <a:rPr lang="sl-SI" b="1" cap="all" dirty="0" smtClean="0">
                <a:solidFill>
                  <a:srgbClr val="00B050"/>
                </a:solidFill>
              </a:rPr>
              <a:t>v prostoru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745704" y="1796345"/>
            <a:ext cx="63577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it-IT" sz="2800" b="1" kern="1000" dirty="0" smtClean="0">
                <a:solidFill>
                  <a:srgbClr val="FF0000"/>
                </a:solidFill>
              </a:rPr>
              <a:t>Premici p in r se </a:t>
            </a:r>
            <a:r>
              <a:rPr lang="it-IT" sz="2800" b="1" kern="1000" dirty="0" err="1" smtClean="0">
                <a:solidFill>
                  <a:srgbClr val="FF0000"/>
                </a:solidFill>
              </a:rPr>
              <a:t>sekata</a:t>
            </a:r>
            <a:r>
              <a:rPr lang="it-IT" sz="2800" b="1" kern="1000" dirty="0" smtClean="0">
                <a:solidFill>
                  <a:srgbClr val="FF0000"/>
                </a:solidFill>
              </a:rPr>
              <a:t> v </a:t>
            </a:r>
            <a:r>
              <a:rPr lang="it-IT" sz="2800" b="1" kern="1000" dirty="0" err="1" smtClean="0">
                <a:solidFill>
                  <a:srgbClr val="FF0000"/>
                </a:solidFill>
              </a:rPr>
              <a:t>točki</a:t>
            </a:r>
            <a:r>
              <a:rPr lang="it-IT" sz="2800" b="1" kern="1000" dirty="0" smtClean="0">
                <a:solidFill>
                  <a:srgbClr val="FF0000"/>
                </a:solidFill>
              </a:rPr>
              <a:t> P</a:t>
            </a:r>
            <a:r>
              <a:rPr lang="sl-SI" sz="2800" b="1" kern="1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2800" b="1" kern="1000" dirty="0">
                <a:solidFill>
                  <a:srgbClr val="FF0000"/>
                </a:solidFill>
              </a:rPr>
              <a:t> </a:t>
            </a:r>
            <a:r>
              <a:rPr lang="sl-SI" sz="2800" b="1" kern="1000" dirty="0" smtClean="0">
                <a:solidFill>
                  <a:srgbClr val="FF0000"/>
                </a:solidFill>
              </a:rPr>
              <a:t>    </a:t>
            </a:r>
            <a:r>
              <a:rPr lang="sl-SI" sz="2800" kern="1000" dirty="0" smtClean="0">
                <a:solidFill>
                  <a:srgbClr val="FF0000"/>
                </a:solidFill>
              </a:rPr>
              <a:t>(imata eno skupno točko – presečišče).</a:t>
            </a:r>
            <a:endParaRPr lang="it-IT" sz="2800" kern="1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16" y="1597983"/>
            <a:ext cx="2973010" cy="200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755576" y="3705999"/>
            <a:ext cx="7984365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l-SI" sz="2800" b="1" dirty="0" smtClean="0">
                <a:solidFill>
                  <a:srgbClr val="FF0000"/>
                </a:solidFill>
              </a:rPr>
              <a:t>b</a:t>
            </a:r>
            <a:r>
              <a:rPr lang="sl-SI" sz="2800" b="1" kern="1000" dirty="0" smtClean="0">
                <a:solidFill>
                  <a:srgbClr val="FF0000"/>
                </a:solidFill>
              </a:rPr>
              <a:t>) Premici </a:t>
            </a:r>
            <a:r>
              <a:rPr lang="sl-SI" sz="2800" b="1" kern="1000" dirty="0">
                <a:solidFill>
                  <a:srgbClr val="FF0000"/>
                </a:solidFill>
              </a:rPr>
              <a:t>p in r sta </a:t>
            </a:r>
            <a:r>
              <a:rPr lang="sl-SI" sz="2800" b="1" kern="1000" dirty="0" smtClean="0">
                <a:solidFill>
                  <a:srgbClr val="FF0000"/>
                </a:solidFill>
              </a:rPr>
              <a:t>vzporedni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l-SI" sz="2800" b="1" kern="1000" dirty="0">
                <a:solidFill>
                  <a:srgbClr val="FF0000"/>
                </a:solidFill>
              </a:rPr>
              <a:t> </a:t>
            </a:r>
            <a:r>
              <a:rPr lang="sl-SI" sz="2800" b="1" kern="1000" dirty="0" smtClean="0">
                <a:solidFill>
                  <a:srgbClr val="FF0000"/>
                </a:solidFill>
              </a:rPr>
              <a:t>   </a:t>
            </a:r>
            <a:r>
              <a:rPr lang="sl-SI" sz="2800" kern="1000" dirty="0" smtClean="0">
                <a:solidFill>
                  <a:srgbClr val="FF0000"/>
                </a:solidFill>
              </a:rPr>
              <a:t>(nimata nobene skupne točke, ležita v isti ravnini).</a:t>
            </a:r>
            <a:endParaRPr lang="sl-SI" sz="2800" kern="1000" dirty="0">
              <a:solidFill>
                <a:srgbClr val="FF0000"/>
              </a:solidFill>
            </a:endParaRPr>
          </a:p>
        </p:txBody>
      </p:sp>
      <p:pic>
        <p:nvPicPr>
          <p:cNvPr id="6" name="Picture 6" descr="dve premici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38194"/>
            <a:ext cx="3559978" cy="2232248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934887" y="2753960"/>
            <a:ext cx="4988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p  </a:t>
            </a:r>
            <a:r>
              <a:rPr lang="sl-SI" sz="2800" b="1" dirty="0">
                <a:sym typeface="Symbol"/>
              </a:rPr>
              <a:t></a:t>
            </a:r>
            <a:r>
              <a:rPr lang="sl-SI" sz="2800" b="1" dirty="0"/>
              <a:t>   </a:t>
            </a:r>
            <a:r>
              <a:rPr lang="sl-SI" sz="2800" b="1" dirty="0" smtClean="0"/>
              <a:t>r </a:t>
            </a:r>
            <a:r>
              <a:rPr lang="sl-SI" sz="2800" b="1" dirty="0"/>
              <a:t>= </a:t>
            </a:r>
            <a:r>
              <a:rPr lang="sl-SI" sz="2800" b="1" dirty="0" smtClean="0">
                <a:sym typeface="Symbol"/>
              </a:rPr>
              <a:t>P</a:t>
            </a:r>
            <a:r>
              <a:rPr lang="sl-SI" sz="2800" b="1" dirty="0" smtClean="0"/>
              <a:t>	</a:t>
            </a:r>
            <a:r>
              <a:rPr lang="sl-SI" sz="2800" b="1" dirty="0" smtClean="0">
                <a:sym typeface="Symbol"/>
              </a:rPr>
              <a:t></a:t>
            </a:r>
            <a:r>
              <a:rPr lang="sl-SI" sz="2800" b="1" dirty="0" smtClean="0"/>
              <a:t> </a:t>
            </a:r>
            <a:r>
              <a:rPr lang="sl-SI" sz="2800" b="1" dirty="0"/>
              <a:t>– </a:t>
            </a:r>
            <a:r>
              <a:rPr lang="sl-SI" sz="2800" b="1" dirty="0" smtClean="0"/>
              <a:t>presek</a:t>
            </a:r>
            <a:endParaRPr lang="sl-SI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otnik 7"/>
              <p:cNvSpPr/>
              <p:nvPr/>
            </p:nvSpPr>
            <p:spPr>
              <a:xfrm>
                <a:off x="835008" y="4749331"/>
                <a:ext cx="4572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sl-SI" sz="2800" b="1" dirty="0"/>
                  <a:t>p  </a:t>
                </a: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∥</m:t>
                    </m:r>
                  </m:oMath>
                </a14:m>
                <a:r>
                  <a:rPr lang="sl-SI" sz="2800" b="1" dirty="0"/>
                  <a:t>  </a:t>
                </a:r>
                <a:r>
                  <a:rPr lang="sl-SI" sz="2800" b="1" dirty="0" smtClean="0"/>
                  <a:t>r</a:t>
                </a:r>
                <a:endParaRPr lang="sl-SI" sz="2800" dirty="0"/>
              </a:p>
              <a:p>
                <a:r>
                  <a:rPr lang="sl-SI" sz="2800" b="1" dirty="0"/>
                  <a:t>p  </a:t>
                </a:r>
                <a:r>
                  <a:rPr lang="sl-SI" sz="2800" b="1" dirty="0">
                    <a:sym typeface="Symbol"/>
                  </a:rPr>
                  <a:t></a:t>
                </a:r>
                <a:r>
                  <a:rPr lang="sl-SI" sz="2800" b="1" dirty="0"/>
                  <a:t>  r = </a:t>
                </a:r>
                <a:r>
                  <a:rPr lang="sl-SI" sz="2800" b="1" dirty="0">
                    <a:sym typeface="Symbol"/>
                  </a:rPr>
                  <a:t></a:t>
                </a:r>
                <a:r>
                  <a:rPr lang="sl-SI" sz="2800" b="1" dirty="0"/>
                  <a:t>    ali   p  </a:t>
                </a:r>
                <a:r>
                  <a:rPr lang="sl-SI" sz="2800" b="1" dirty="0">
                    <a:sym typeface="Symbol"/>
                  </a:rPr>
                  <a:t></a:t>
                </a:r>
                <a:r>
                  <a:rPr lang="sl-SI" sz="2800" b="1" dirty="0"/>
                  <a:t>  r = </a:t>
                </a: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∅</m:t>
                    </m:r>
                  </m:oMath>
                </a14:m>
                <a:r>
                  <a:rPr lang="sl-SI" sz="2800" b="1" dirty="0"/>
                  <a:t>    			</a:t>
                </a:r>
                <a:endParaRPr lang="sl-SI" sz="2800" dirty="0"/>
              </a:p>
              <a:p>
                <a:r>
                  <a:rPr lang="sl-SI" sz="2800" b="1" dirty="0" smtClean="0">
                    <a:sym typeface="Symbol"/>
                  </a:rPr>
                  <a:t></a:t>
                </a:r>
                <a:r>
                  <a:rPr lang="sl-SI" sz="2800" b="1" dirty="0" smtClean="0"/>
                  <a:t> </a:t>
                </a:r>
                <a:r>
                  <a:rPr lang="sl-SI" sz="2800" b="1" dirty="0"/>
                  <a:t>ali </a:t>
                </a:r>
                <a14:m>
                  <m:oMath xmlns:m="http://schemas.openxmlformats.org/officeDocument/2006/math">
                    <m:r>
                      <a:rPr lang="sl-SI" sz="2800" b="1" i="1">
                        <a:latin typeface="Cambria Math"/>
                      </a:rPr>
                      <m:t>∅</m:t>
                    </m:r>
                  </m:oMath>
                </a14:m>
                <a:r>
                  <a:rPr lang="sl-SI" sz="2800" b="1" dirty="0"/>
                  <a:t>   –  prazna množica </a:t>
                </a:r>
                <a:endParaRPr lang="sl-SI" sz="2800" dirty="0"/>
              </a:p>
            </p:txBody>
          </p:sp>
        </mc:Choice>
        <mc:Fallback xmlns="">
          <p:sp>
            <p:nvSpPr>
              <p:cNvPr id="8" name="Pravoko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08" y="4749331"/>
                <a:ext cx="4572000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2800" t="-3020" b="-872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6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11560" y="476672"/>
            <a:ext cx="8327408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l-SI" sz="2800" b="1" dirty="0">
                <a:solidFill>
                  <a:srgbClr val="FF0000"/>
                </a:solidFill>
              </a:rPr>
              <a:t>c) Premici p in r sta </a:t>
            </a:r>
            <a:r>
              <a:rPr lang="sl-SI" sz="2800" b="1" dirty="0" smtClean="0">
                <a:solidFill>
                  <a:srgbClr val="FF0000"/>
                </a:solidFill>
              </a:rPr>
              <a:t>mimobežni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smtClean="0">
                <a:solidFill>
                  <a:srgbClr val="FF0000"/>
                </a:solidFill>
              </a:rPr>
              <a:t>   </a:t>
            </a:r>
            <a:r>
              <a:rPr lang="sl-SI" sz="2800" dirty="0" smtClean="0">
                <a:solidFill>
                  <a:srgbClr val="FF0000"/>
                </a:solidFill>
              </a:rPr>
              <a:t>(nimata nobene skupne točke, ne ležita v isti ravnini.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33459" r="71903" b="52000"/>
          <a:stretch/>
        </p:blipFill>
        <p:spPr bwMode="auto">
          <a:xfrm>
            <a:off x="980863" y="1916832"/>
            <a:ext cx="577599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228184" y="2740278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otnik 3"/>
              <p:cNvSpPr/>
              <p:nvPr/>
            </p:nvSpPr>
            <p:spPr>
              <a:xfrm>
                <a:off x="2546095" y="5301208"/>
                <a:ext cx="22397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l-SI" sz="3200" b="1" dirty="0" smtClean="0"/>
                  <a:t>p</a:t>
                </a:r>
                <a:r>
                  <a:rPr lang="sl-SI" sz="3200" b="1" baseline="-25000" dirty="0" smtClean="0"/>
                  <a:t>5</a:t>
                </a:r>
                <a:r>
                  <a:rPr lang="sl-SI" sz="3200" b="1" dirty="0" smtClean="0"/>
                  <a:t> </a:t>
                </a:r>
                <a:r>
                  <a:rPr lang="sl-SI" sz="3200" b="1" dirty="0">
                    <a:sym typeface="Symbol"/>
                  </a:rPr>
                  <a:t></a:t>
                </a:r>
                <a:r>
                  <a:rPr lang="sl-SI" sz="3200" b="1" dirty="0"/>
                  <a:t>  </a:t>
                </a:r>
                <a:r>
                  <a:rPr lang="sl-SI" sz="3200" b="1" dirty="0" smtClean="0"/>
                  <a:t>p</a:t>
                </a:r>
                <a:r>
                  <a:rPr lang="sl-SI" sz="3200" b="1" baseline="-25000" dirty="0" smtClean="0"/>
                  <a:t>6</a:t>
                </a:r>
                <a:r>
                  <a:rPr lang="sl-SI" sz="3200" b="1" dirty="0" smtClean="0"/>
                  <a:t> </a:t>
                </a:r>
                <a:r>
                  <a:rPr lang="sl-SI" sz="3200" b="1" dirty="0"/>
                  <a:t>= </a:t>
                </a:r>
                <a14:m>
                  <m:oMath xmlns:m="http://schemas.openxmlformats.org/officeDocument/2006/math">
                    <m:r>
                      <a:rPr lang="sl-SI" sz="3200" b="1" i="1">
                        <a:latin typeface="Cambria Math"/>
                      </a:rPr>
                      <m:t>∅</m:t>
                    </m:r>
                  </m:oMath>
                </a14:m>
                <a:r>
                  <a:rPr lang="sl-SI" sz="3200" b="1" dirty="0"/>
                  <a:t> </a:t>
                </a:r>
                <a:endParaRPr lang="sl-SI" sz="3200" dirty="0"/>
              </a:p>
            </p:txBody>
          </p:sp>
        </mc:Choice>
        <mc:Fallback xmlns="">
          <p:sp>
            <p:nvSpPr>
              <p:cNvPr id="4" name="Pravoko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95" y="5301208"/>
                <a:ext cx="2239716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7084" t="-15625" b="-343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3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Odnosi med premico in ravnino </a:t>
            </a:r>
            <a:br>
              <a:rPr lang="sl-SI" b="1" cap="all" dirty="0" smtClean="0">
                <a:solidFill>
                  <a:srgbClr val="00B050"/>
                </a:solidFill>
              </a:rPr>
            </a:br>
            <a:r>
              <a:rPr lang="sl-SI" b="1" cap="all" dirty="0" smtClean="0">
                <a:solidFill>
                  <a:srgbClr val="00B050"/>
                </a:solidFill>
              </a:rPr>
              <a:t>v prostoru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83567" y="1548284"/>
            <a:ext cx="5004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l-SI" sz="3200" b="1" dirty="0" smtClean="0">
                <a:solidFill>
                  <a:srgbClr val="FF0000"/>
                </a:solidFill>
              </a:rPr>
              <a:t>a) Premica p leži v ravnini </a:t>
            </a:r>
            <a:r>
              <a:rPr lang="sl-SI" sz="3200" b="1" dirty="0">
                <a:solidFill>
                  <a:srgbClr val="FF0000"/>
                </a:solidFill>
                <a:sym typeface="Symbol"/>
              </a:rPr>
              <a:t></a:t>
            </a:r>
            <a:r>
              <a:rPr lang="sl-SI" sz="3200" b="1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Rezultat iskanja slik za premica v ravn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4" y="1904789"/>
            <a:ext cx="7200800" cy="44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cap="all" dirty="0" smtClean="0">
                <a:solidFill>
                  <a:srgbClr val="FF0000"/>
                </a:solidFill>
              </a:rPr>
              <a:t>Odnosi med geometrijskimi elementi v prostoru</a:t>
            </a:r>
            <a:r>
              <a:rPr lang="sl-SI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l-SI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l-SI" cap="all" dirty="0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617578" y="177281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sz="14400" b="1" dirty="0">
              <a:solidFill>
                <a:srgbClr val="FF0000"/>
              </a:solidFill>
            </a:endParaRPr>
          </a:p>
          <a:p>
            <a:pPr algn="l"/>
            <a:r>
              <a:rPr lang="sl-SI" sz="14400" b="1" cap="all" dirty="0" smtClean="0">
                <a:solidFill>
                  <a:srgbClr val="00B050"/>
                </a:solidFill>
              </a:rPr>
              <a:t>Točka, premica, ravnina</a:t>
            </a:r>
            <a:r>
              <a:rPr lang="sl-SI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sl-SI" sz="1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endParaRPr lang="sl-SI" sz="14400" b="1" dirty="0"/>
          </a:p>
        </p:txBody>
      </p:sp>
      <p:sp>
        <p:nvSpPr>
          <p:cNvPr id="4" name="Pravokotnik 3"/>
          <p:cNvSpPr/>
          <p:nvPr/>
        </p:nvSpPr>
        <p:spPr>
          <a:xfrm>
            <a:off x="323528" y="2828836"/>
            <a:ext cx="8523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sl-SI" altLang="sl-SI" sz="3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 TOČKA nima razsežnosti.</a:t>
            </a:r>
            <a:endParaRPr lang="sl-SI" altLang="sl-SI" sz="3200" dirty="0" smtClean="0"/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Ponazoritev: s krožcem, križcem, s črtico </a:t>
            </a:r>
            <a:endParaRPr kumimoji="0" lang="sl-SI" alt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altLang="sl-SI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Oznaka: z veliko tiskano črko (</a:t>
            </a:r>
            <a:r>
              <a:rPr kumimoji="0" lang="sl-SI" altLang="sl-SI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A, B, C, …, T,…</a:t>
            </a:r>
            <a:r>
              <a:rPr kumimoji="0" lang="sl-SI" altLang="sl-SI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sl-SI" alt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Slik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t="50528" r="63788" b="38890"/>
          <a:stretch>
            <a:fillRect/>
          </a:stretch>
        </p:blipFill>
        <p:spPr bwMode="auto">
          <a:xfrm>
            <a:off x="1664837" y="4653136"/>
            <a:ext cx="61350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0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53411" y="548680"/>
            <a:ext cx="7715574" cy="1618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l-SI" sz="3200" b="1" dirty="0">
                <a:solidFill>
                  <a:srgbClr val="FF0000"/>
                </a:solidFill>
              </a:rPr>
              <a:t>b</a:t>
            </a:r>
            <a:r>
              <a:rPr lang="sl-SI" sz="3200" b="1" dirty="0" smtClean="0">
                <a:solidFill>
                  <a:srgbClr val="FF0000"/>
                </a:solidFill>
              </a:rPr>
              <a:t>) Premica p seka ravnino </a:t>
            </a:r>
            <a:r>
              <a:rPr lang="sl-SI" sz="3200" b="1" dirty="0" smtClean="0">
                <a:solidFill>
                  <a:srgbClr val="FF0000"/>
                </a:solidFill>
                <a:sym typeface="Symbol"/>
              </a:rPr>
              <a:t>.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l-SI" sz="2800" dirty="0" smtClean="0"/>
              <a:t>Premico p imenujemo sečnica ravnine ali poševnica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l-SI" sz="2800" dirty="0" smtClean="0"/>
              <a:t>ravnine, točko S pa </a:t>
            </a:r>
            <a:r>
              <a:rPr lang="sl-SI" sz="2800" dirty="0" err="1" smtClean="0"/>
              <a:t>prebodišče</a:t>
            </a:r>
            <a:r>
              <a:rPr lang="sl-SI" sz="2800" dirty="0" smtClean="0"/>
              <a:t> (sečišče, presečišče).</a:t>
            </a:r>
            <a:endParaRPr lang="sl-SI" sz="2800" dirty="0"/>
          </a:p>
        </p:txBody>
      </p:sp>
      <p:pic>
        <p:nvPicPr>
          <p:cNvPr id="1126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4" y="2167585"/>
            <a:ext cx="8243739" cy="40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53411" y="548680"/>
            <a:ext cx="6802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l-SI" sz="3200" b="1" dirty="0" smtClean="0">
                <a:solidFill>
                  <a:srgbClr val="FF0000"/>
                </a:solidFill>
              </a:rPr>
              <a:t>c) Premica p je vzporedna z ravnino </a:t>
            </a:r>
            <a:r>
              <a:rPr lang="sl-SI" sz="3200" b="1" dirty="0">
                <a:solidFill>
                  <a:srgbClr val="FF0000"/>
                </a:solidFill>
                <a:sym typeface="Symbol"/>
              </a:rPr>
              <a:t></a:t>
            </a:r>
            <a:r>
              <a:rPr lang="sl-SI" sz="3200" b="1" dirty="0" smtClean="0">
                <a:solidFill>
                  <a:srgbClr val="FF0000"/>
                </a:solidFill>
                <a:sym typeface="Symbol"/>
              </a:rPr>
              <a:t>.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4" y="1556792"/>
            <a:ext cx="81242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Odnosi med dvema ravninama </a:t>
            </a:r>
            <a:br>
              <a:rPr lang="sl-SI" b="1" cap="all" dirty="0" smtClean="0">
                <a:solidFill>
                  <a:srgbClr val="00B050"/>
                </a:solidFill>
              </a:rPr>
            </a:br>
            <a:r>
              <a:rPr lang="sl-SI" b="1" cap="all" dirty="0" smtClean="0">
                <a:solidFill>
                  <a:srgbClr val="00B050"/>
                </a:solidFill>
              </a:rPr>
              <a:t>v prostoru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53410" y="1484783"/>
            <a:ext cx="6574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l-SI" sz="3200" b="1" dirty="0">
                <a:solidFill>
                  <a:srgbClr val="FF0000"/>
                </a:solidFill>
              </a:rPr>
              <a:t>a</a:t>
            </a:r>
            <a:r>
              <a:rPr lang="sl-SI" sz="3200" b="1" dirty="0" smtClean="0">
                <a:solidFill>
                  <a:srgbClr val="FF0000"/>
                </a:solidFill>
              </a:rPr>
              <a:t>) Ravnina </a:t>
            </a:r>
            <a:r>
              <a:rPr lang="sl-SI" sz="3200" b="1" dirty="0" smtClean="0">
                <a:solidFill>
                  <a:srgbClr val="FF0000"/>
                </a:solidFill>
                <a:sym typeface="Symbol"/>
              </a:rPr>
              <a:t> in ravnina </a:t>
            </a:r>
            <a:r>
              <a:rPr lang="sl-SI" sz="3200" b="1" dirty="0" smtClean="0">
                <a:solidFill>
                  <a:srgbClr val="FF0000"/>
                </a:solidFill>
                <a:latin typeface="French Script MT" panose="03020402040607040605" pitchFamily="66" charset="0"/>
                <a:sym typeface="Symbol"/>
              </a:rPr>
              <a:t>P</a:t>
            </a:r>
            <a:r>
              <a:rPr lang="sl-SI" sz="3200" b="1" dirty="0" smtClean="0">
                <a:solidFill>
                  <a:srgbClr val="FF0000"/>
                </a:solidFill>
                <a:sym typeface="Symbol"/>
              </a:rPr>
              <a:t> se sekata.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13316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83" y="2069558"/>
            <a:ext cx="4545777" cy="345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888312" y="2408730"/>
            <a:ext cx="1090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smtClean="0">
                <a:latin typeface="French Script MT" panose="03020402040607040605" pitchFamily="66" charset="0"/>
                <a:sym typeface="Symbol"/>
              </a:rPr>
              <a:t>P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148064" y="2644350"/>
            <a:ext cx="2326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otnik 7"/>
              <p:cNvSpPr/>
              <p:nvPr/>
            </p:nvSpPr>
            <p:spPr>
              <a:xfrm>
                <a:off x="815682" y="5583141"/>
                <a:ext cx="4992457" cy="1040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sl-SI" sz="2800" b="1" dirty="0" smtClean="0">
                    <a:solidFill>
                      <a:schemeClr val="tx1"/>
                    </a:solidFill>
                  </a:rPr>
                  <a:t>Ravnini imata skupno premico t.</a:t>
                </a:r>
              </a:p>
              <a:p>
                <a:pPr lvl="0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sl-SI" sz="2800" b="1" dirty="0" smtClean="0">
                    <a:solidFill>
                      <a:schemeClr val="tx1"/>
                    </a:solidFill>
                    <a:sym typeface="Symbol"/>
                  </a:rPr>
                  <a:t></a:t>
                </a:r>
                <a:r>
                  <a:rPr lang="sl-SI" sz="28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sl-SI" sz="2800" b="1" dirty="0">
                    <a:solidFill>
                      <a:schemeClr val="tx1"/>
                    </a:solidFill>
                    <a:sym typeface="Symbol"/>
                  </a:rPr>
                  <a:t></a:t>
                </a:r>
                <a:r>
                  <a:rPr lang="sl-SI" sz="2800" b="1" dirty="0">
                    <a:solidFill>
                      <a:schemeClr val="tx1"/>
                    </a:solidFill>
                  </a:rPr>
                  <a:t> </a:t>
                </a:r>
                <a:r>
                  <a:rPr lang="sl-SI" sz="2800" b="1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sym typeface="Symbol"/>
                  </a:rPr>
                  <a:t>P</a:t>
                </a:r>
                <a:r>
                  <a:rPr lang="sl-SI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sl-SI" sz="28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sl-SI" sz="2800" b="1" i="1" smtClean="0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</m:oMath>
                </a14:m>
                <a:endParaRPr lang="sl-SI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Pravoko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2" y="5583141"/>
                <a:ext cx="4992457" cy="1040285"/>
              </a:xfrm>
              <a:prstGeom prst="rect">
                <a:avLst/>
              </a:prstGeom>
              <a:blipFill rotWithShape="1">
                <a:blip r:embed="rId3"/>
                <a:stretch>
                  <a:fillRect l="-2564" t="-5263" r="-1343" b="-1637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7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53410" y="404664"/>
            <a:ext cx="7070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l-SI" sz="3200" b="1" dirty="0" smtClean="0">
                <a:solidFill>
                  <a:srgbClr val="FF0000"/>
                </a:solidFill>
              </a:rPr>
              <a:t>b) Ravnina </a:t>
            </a:r>
            <a:r>
              <a:rPr lang="sl-SI" sz="3200" b="1" dirty="0" smtClean="0">
                <a:solidFill>
                  <a:srgbClr val="FF0000"/>
                </a:solidFill>
                <a:sym typeface="Symbol"/>
              </a:rPr>
              <a:t> in ravnina </a:t>
            </a:r>
            <a:r>
              <a:rPr lang="sl-SI" sz="3200" b="1" dirty="0" smtClean="0">
                <a:solidFill>
                  <a:srgbClr val="FF0000"/>
                </a:solidFill>
                <a:latin typeface="French Script MT" panose="03020402040607040605" pitchFamily="66" charset="0"/>
                <a:sym typeface="Symbol"/>
              </a:rPr>
              <a:t>P</a:t>
            </a:r>
            <a:r>
              <a:rPr lang="sl-SI" sz="3200" b="1" dirty="0" smtClean="0">
                <a:solidFill>
                  <a:srgbClr val="FF0000"/>
                </a:solidFill>
                <a:sym typeface="Symbol"/>
              </a:rPr>
              <a:t> sta vzporedni.</a:t>
            </a:r>
            <a:r>
              <a:rPr lang="sl-SI" sz="3200" b="1" dirty="0" smtClean="0">
                <a:solidFill>
                  <a:srgbClr val="FF0000"/>
                </a:solidFill>
              </a:rPr>
              <a:t> </a:t>
            </a:r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14340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25" y="989439"/>
            <a:ext cx="5688632" cy="40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otnik 7"/>
              <p:cNvSpPr/>
              <p:nvPr/>
            </p:nvSpPr>
            <p:spPr>
              <a:xfrm>
                <a:off x="790462" y="5229200"/>
                <a:ext cx="4484946" cy="1040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sl-SI" sz="2800" b="1" dirty="0" smtClean="0"/>
                  <a:t>Ravnini nimata skupnih točk.</a:t>
                </a:r>
              </a:p>
              <a:p>
                <a:pPr lvl="0"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sl-SI" sz="2800" b="1" dirty="0" smtClean="0">
                    <a:solidFill>
                      <a:schemeClr val="tx1"/>
                    </a:solidFill>
                    <a:sym typeface="Symbol"/>
                  </a:rPr>
                  <a:t></a:t>
                </a:r>
                <a:r>
                  <a:rPr lang="sl-SI" sz="28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l-SI" sz="2800" b="1" i="1">
                        <a:solidFill>
                          <a:schemeClr val="tx1"/>
                        </a:solidFill>
                        <a:latin typeface="Cambria Math"/>
                      </a:rPr>
                      <m:t>∥</m:t>
                    </m:r>
                  </m:oMath>
                </a14:m>
                <a:r>
                  <a:rPr lang="sl-SI" sz="2800" b="1" dirty="0">
                    <a:solidFill>
                      <a:schemeClr val="tx1"/>
                    </a:solidFill>
                  </a:rPr>
                  <a:t> </a:t>
                </a:r>
                <a:r>
                  <a:rPr lang="sl-SI" sz="2800" b="1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sym typeface="Symbol"/>
                  </a:rPr>
                  <a:t>P    </a:t>
                </a:r>
                <a:r>
                  <a:rPr lang="sl-SI" sz="2800" b="1" dirty="0" smtClean="0">
                    <a:solidFill>
                      <a:schemeClr val="tx1"/>
                    </a:solidFill>
                    <a:sym typeface="Symbol"/>
                  </a:rPr>
                  <a:t>in  </a:t>
                </a:r>
                <a:r>
                  <a:rPr lang="sl-SI" sz="2800" b="1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sym typeface="Symbol"/>
                  </a:rPr>
                  <a:t>   </a:t>
                </a:r>
                <a:r>
                  <a:rPr lang="sl-SI" sz="2800" b="1" dirty="0" smtClean="0">
                    <a:solidFill>
                      <a:schemeClr val="tx1"/>
                    </a:solidFill>
                    <a:sym typeface="Symbol"/>
                  </a:rPr>
                  <a:t></a:t>
                </a:r>
                <a:r>
                  <a:rPr lang="sl-SI" sz="28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sl-SI" sz="2800" b="1" dirty="0">
                    <a:solidFill>
                      <a:schemeClr val="tx1"/>
                    </a:solidFill>
                    <a:sym typeface="Symbol"/>
                  </a:rPr>
                  <a:t></a:t>
                </a:r>
                <a:r>
                  <a:rPr lang="sl-SI" sz="2800" b="1" dirty="0">
                    <a:solidFill>
                      <a:schemeClr val="tx1"/>
                    </a:solidFill>
                  </a:rPr>
                  <a:t> </a:t>
                </a:r>
                <a:r>
                  <a:rPr lang="sl-SI" sz="2800" b="1" dirty="0" smtClean="0">
                    <a:solidFill>
                      <a:schemeClr val="tx1"/>
                    </a:solidFill>
                    <a:latin typeface="French Script MT" panose="03020402040607040605" pitchFamily="66" charset="0"/>
                    <a:sym typeface="Symbol"/>
                  </a:rPr>
                  <a:t>P</a:t>
                </a:r>
                <a:r>
                  <a:rPr lang="sl-SI" sz="2800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sl-SI" sz="2800" b="1" i="1" smtClean="0">
                        <a:latin typeface="Cambria Math"/>
                      </a:rPr>
                      <m:t>∅</m:t>
                    </m:r>
                  </m:oMath>
                </a14:m>
                <a:endParaRPr lang="sl-SI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Pravoko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62" y="5229200"/>
                <a:ext cx="4484946" cy="1040285"/>
              </a:xfrm>
              <a:prstGeom prst="rect">
                <a:avLst/>
              </a:prstGeom>
              <a:blipFill rotWithShape="1">
                <a:blip r:embed="rId3"/>
                <a:stretch>
                  <a:fillRect l="-2857" t="-5294" r="-1497" b="-1705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0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>
                <a:solidFill>
                  <a:srgbClr val="FF0000"/>
                </a:solidFill>
              </a:rPr>
              <a:t>Prostor</a:t>
            </a:r>
            <a:r>
              <a:rPr lang="sl-SI" dirty="0" smtClean="0"/>
              <a:t> z ravnino </a:t>
            </a:r>
            <a:r>
              <a:rPr lang="sl-SI" dirty="0" smtClean="0">
                <a:solidFill>
                  <a:srgbClr val="FF0000"/>
                </a:solidFill>
              </a:rPr>
              <a:t>razdelimo na dva </a:t>
            </a:r>
            <a:r>
              <a:rPr lang="sl-SI" dirty="0" err="1" smtClean="0">
                <a:solidFill>
                  <a:srgbClr val="FF0000"/>
                </a:solidFill>
              </a:rPr>
              <a:t>polprostora</a:t>
            </a:r>
            <a:r>
              <a:rPr lang="sl-SI" dirty="0" smtClean="0">
                <a:solidFill>
                  <a:srgbClr val="FF0000"/>
                </a:solidFill>
              </a:rPr>
              <a:t>.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42448" r="39552" b="15105"/>
          <a:stretch/>
        </p:blipFill>
        <p:spPr bwMode="auto">
          <a:xfrm>
            <a:off x="395536" y="1734682"/>
            <a:ext cx="8220190" cy="453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30261" r="54564" b="49739"/>
          <a:stretch/>
        </p:blipFill>
        <p:spPr bwMode="auto">
          <a:xfrm>
            <a:off x="2708040" y="1071900"/>
            <a:ext cx="6034855" cy="18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t="31783" r="54130" b="50000"/>
          <a:stretch/>
        </p:blipFill>
        <p:spPr bwMode="auto">
          <a:xfrm>
            <a:off x="395536" y="3055676"/>
            <a:ext cx="5562914" cy="16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30806" r="53433" b="48123"/>
          <a:stretch/>
        </p:blipFill>
        <p:spPr bwMode="auto">
          <a:xfrm>
            <a:off x="2483768" y="4725143"/>
            <a:ext cx="6067757" cy="187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79513" y="548680"/>
            <a:ext cx="8563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cap="all" dirty="0">
                <a:solidFill>
                  <a:srgbClr val="00B050"/>
                </a:solidFill>
              </a:rPr>
              <a:t>RAZDALJA MED </a:t>
            </a:r>
            <a:r>
              <a:rPr lang="pl-PL" sz="3200" b="1" cap="all" dirty="0" smtClean="0">
                <a:solidFill>
                  <a:srgbClr val="00B050"/>
                </a:solidFill>
              </a:rPr>
              <a:t>točkama </a:t>
            </a:r>
            <a:r>
              <a:rPr lang="pl-PL" sz="3200" b="1" cap="all" dirty="0">
                <a:solidFill>
                  <a:srgbClr val="00B050"/>
                </a:solidFill>
              </a:rPr>
              <a:t>NA ŠTEVILSKI PREMICI</a:t>
            </a:r>
          </a:p>
        </p:txBody>
      </p:sp>
    </p:spTree>
    <p:extLst>
      <p:ext uri="{BB962C8B-B14F-4D97-AF65-F5344CB8AC3E}">
        <p14:creationId xmlns:p14="http://schemas.microsoft.com/office/powerpoint/2010/main" val="84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" t="22925" r="53993" b="57194"/>
          <a:stretch/>
        </p:blipFill>
        <p:spPr bwMode="auto">
          <a:xfrm>
            <a:off x="505360" y="404664"/>
            <a:ext cx="6542452" cy="194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7903" y="2740278"/>
            <a:ext cx="8786261" cy="274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28547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Razdalja med točkama (številoma 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in 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  <a:cs typeface="Arial" pitchFamily="34" charset="0"/>
              </a:rPr>
              <a:t>b) na številski premici</a:t>
            </a:r>
            <a:r>
              <a:rPr lang="sl-SI" altLang="sl-SI" sz="2400" dirty="0" smtClean="0">
                <a:solidFill>
                  <a:srgbClr val="222222"/>
                </a:solidFill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2400" dirty="0">
                <a:solidFill>
                  <a:srgbClr val="222222"/>
                </a:solidFill>
              </a:rPr>
              <a:t>	</a:t>
            </a:r>
            <a:r>
              <a:rPr lang="sl-SI" altLang="sl-SI" sz="2400" dirty="0" smtClean="0">
                <a:solidFill>
                  <a:srgbClr val="222222"/>
                </a:solidFill>
              </a:rPr>
              <a:t>		</a:t>
            </a: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d = 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  <a:cs typeface="Arial" pitchFamily="34" charset="0"/>
              </a:rPr>
              <a:t>|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  <a:cs typeface="Arial" pitchFamily="34" charset="0"/>
              </a:rPr>
              <a:t>−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MathJax_Main"/>
                <a:cs typeface="Arial" pitchFamily="34" charset="0"/>
              </a:rPr>
              <a:t>|</a:t>
            </a: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Pri tem ni pomembno, katero število je večje, saj absolutna vrednost ni negativna.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Razdalja med točkama  </a:t>
            </a:r>
            <a:r>
              <a:rPr lang="sl-SI" b="1" cap="all" dirty="0">
                <a:solidFill>
                  <a:srgbClr val="00B050"/>
                </a:solidFill>
              </a:rPr>
              <a:t/>
            </a:r>
            <a:br>
              <a:rPr lang="sl-SI" b="1" cap="all" dirty="0">
                <a:solidFill>
                  <a:srgbClr val="00B050"/>
                </a:solidFill>
              </a:rPr>
            </a:br>
            <a:r>
              <a:rPr lang="sl-SI" b="1" cap="all" dirty="0" smtClean="0">
                <a:solidFill>
                  <a:srgbClr val="00B050"/>
                </a:solidFill>
              </a:rPr>
              <a:t>v ravnini</a:t>
            </a:r>
            <a:endParaRPr lang="sl-SI" dirty="0"/>
          </a:p>
        </p:txBody>
      </p:sp>
      <p:pic>
        <p:nvPicPr>
          <p:cNvPr id="18434" name="Picture 2" descr="Rezultat iskanja slik za razdalje v ravn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01" y="1709409"/>
            <a:ext cx="5760640" cy="40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7092280" y="42524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x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953001" y="174068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77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5468818" cy="47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4716016" y="312615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E</a:t>
            </a:r>
            <a:endParaRPr lang="sl-SI" sz="2400" dirty="0"/>
          </a:p>
        </p:txBody>
      </p:sp>
      <p:cxnSp>
        <p:nvCxnSpPr>
          <p:cNvPr id="7" name="Raven povezovalnik 6"/>
          <p:cNvCxnSpPr/>
          <p:nvPr/>
        </p:nvCxnSpPr>
        <p:spPr>
          <a:xfrm>
            <a:off x="4499992" y="320567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/>
          <p:cNvCxnSpPr/>
          <p:nvPr/>
        </p:nvCxnSpPr>
        <p:spPr>
          <a:xfrm flipH="1">
            <a:off x="4355976" y="299695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/>
        </p:nvCxnSpPr>
        <p:spPr>
          <a:xfrm>
            <a:off x="4355976" y="299695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slov 1"/>
          <p:cNvSpPr txBox="1">
            <a:spLocks/>
          </p:cNvSpPr>
          <p:nvPr/>
        </p:nvSpPr>
        <p:spPr>
          <a:xfrm>
            <a:off x="529208" y="530120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cap="all" dirty="0" smtClean="0">
                <a:sym typeface="Symbol"/>
              </a:rPr>
              <a:t></a:t>
            </a:r>
            <a:r>
              <a:rPr lang="sl-SI" cap="all" dirty="0" smtClean="0"/>
              <a:t>AB</a:t>
            </a:r>
            <a:r>
              <a:rPr lang="sl-SI" cap="all" dirty="0" smtClean="0">
                <a:sym typeface="Symbol"/>
              </a:rPr>
              <a:t></a:t>
            </a:r>
            <a:r>
              <a:rPr lang="sl-SI" cap="all" baseline="30000" dirty="0" smtClean="0"/>
              <a:t>2</a:t>
            </a:r>
            <a:r>
              <a:rPr lang="sl-SI" cap="all" dirty="0" smtClean="0"/>
              <a:t> = </a:t>
            </a:r>
            <a:r>
              <a:rPr lang="sl-SI" cap="all" dirty="0" smtClean="0">
                <a:sym typeface="Symbol"/>
              </a:rPr>
              <a:t></a:t>
            </a:r>
            <a:r>
              <a:rPr lang="sl-SI" cap="all" dirty="0" smtClean="0"/>
              <a:t>AE</a:t>
            </a:r>
            <a:r>
              <a:rPr lang="sl-SI" cap="all" dirty="0" smtClean="0">
                <a:sym typeface="Symbol"/>
              </a:rPr>
              <a:t></a:t>
            </a:r>
            <a:r>
              <a:rPr lang="sl-SI" cap="all" baseline="30000" dirty="0" smtClean="0"/>
              <a:t>2</a:t>
            </a:r>
            <a:r>
              <a:rPr lang="sl-SI" cap="all" dirty="0" smtClean="0"/>
              <a:t> + </a:t>
            </a:r>
            <a:r>
              <a:rPr lang="sl-SI" cap="all" dirty="0" smtClean="0">
                <a:sym typeface="Symbol"/>
              </a:rPr>
              <a:t></a:t>
            </a:r>
            <a:r>
              <a:rPr lang="sl-SI" cap="all" dirty="0" smtClean="0"/>
              <a:t>BE</a:t>
            </a:r>
            <a:r>
              <a:rPr lang="sl-SI" cap="all" dirty="0" smtClean="0">
                <a:sym typeface="Symbol"/>
              </a:rPr>
              <a:t></a:t>
            </a:r>
            <a:r>
              <a:rPr lang="sl-SI" cap="all" baseline="30000" dirty="0" smtClean="0"/>
              <a:t>2</a:t>
            </a:r>
            <a:endParaRPr lang="sl-SI" baseline="30000" dirty="0"/>
          </a:p>
        </p:txBody>
      </p:sp>
    </p:spTree>
    <p:extLst>
      <p:ext uri="{BB962C8B-B14F-4D97-AF65-F5344CB8AC3E}">
        <p14:creationId xmlns:p14="http://schemas.microsoft.com/office/powerpoint/2010/main" val="34246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4576" y="116632"/>
            <a:ext cx="8229600" cy="850106"/>
          </a:xfrm>
        </p:spPr>
        <p:txBody>
          <a:bodyPr>
            <a:normAutofit/>
          </a:bodyPr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PRAVOKOTNOST v prostoru</a:t>
            </a:r>
            <a:endParaRPr lang="sl-SI" dirty="0"/>
          </a:p>
        </p:txBody>
      </p:sp>
      <p:pic>
        <p:nvPicPr>
          <p:cNvPr id="15362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836712"/>
            <a:ext cx="6588211" cy="277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483028" y="4581128"/>
            <a:ext cx="847841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2800" b="1" dirty="0"/>
              <a:t>č</a:t>
            </a:r>
            <a:r>
              <a:rPr lang="sl-SI" sz="2800" b="1" dirty="0" smtClean="0"/>
              <a:t>e je p </a:t>
            </a:r>
            <a:r>
              <a:rPr lang="sl-SI" sz="2800" b="1" dirty="0" smtClean="0">
                <a:sym typeface="Symbol"/>
              </a:rPr>
              <a:t> q   in   </a:t>
            </a:r>
            <a:r>
              <a:rPr lang="sl-SI" sz="2800" b="1" dirty="0" smtClean="0"/>
              <a:t>p </a:t>
            </a:r>
            <a:r>
              <a:rPr lang="sl-SI" sz="2800" b="1" dirty="0" smtClean="0">
                <a:sym typeface="Symbol"/>
              </a:rPr>
              <a:t>r   in   q , r    p    </a:t>
            </a:r>
            <a:endParaRPr lang="sl-SI" sz="2800" b="1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474576" y="4077072"/>
            <a:ext cx="8478418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sz="2800" b="1" dirty="0" smtClean="0">
              <a:solidFill>
                <a:srgbClr val="FF0000"/>
              </a:solidFill>
            </a:endParaRPr>
          </a:p>
          <a:p>
            <a:pPr algn="l"/>
            <a:endParaRPr lang="sl-SI" sz="2800" b="1" dirty="0">
              <a:solidFill>
                <a:srgbClr val="FF0000"/>
              </a:solidFill>
            </a:endParaRPr>
          </a:p>
          <a:p>
            <a:pPr algn="l"/>
            <a:r>
              <a:rPr lang="sl-SI" sz="2800" b="1" dirty="0" smtClean="0">
                <a:solidFill>
                  <a:srgbClr val="FF0000"/>
                </a:solidFill>
              </a:rPr>
              <a:t>Premica p je pravokotna na ravnino </a:t>
            </a:r>
            <a:r>
              <a:rPr lang="sl-SI" sz="2800" b="1" dirty="0" smtClean="0">
                <a:solidFill>
                  <a:srgbClr val="FF0000"/>
                </a:solidFill>
                <a:sym typeface="Symbol"/>
              </a:rPr>
              <a:t>, če je pravokotna na dve premici (r in q), ki ležita v tej ravnini.</a:t>
            </a:r>
          </a:p>
          <a:p>
            <a:pPr algn="l"/>
            <a:endParaRPr lang="sl-SI" sz="2800" dirty="0">
              <a:sym typeface="Symbol"/>
            </a:endParaRPr>
          </a:p>
          <a:p>
            <a:pPr algn="l"/>
            <a:endParaRPr lang="sl-SI" sz="2800" dirty="0" smtClean="0">
              <a:sym typeface="Symbol"/>
            </a:endParaRPr>
          </a:p>
          <a:p>
            <a:pPr algn="l"/>
            <a:r>
              <a:rPr lang="sl-SI" sz="2800" dirty="0" smtClean="0">
                <a:sym typeface="Symbol"/>
              </a:rPr>
              <a:t>Premico p imenujemo pravokotnica ali normala ravnine (prebada ravnino pod pravim kotom), točko P imenujemo nožišče.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051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445944"/>
            <a:ext cx="649761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PREMICA je neomejena ravna črta.</a:t>
            </a:r>
            <a:endParaRPr kumimoji="0" lang="sl-SI" alt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Oznaka: z malo črko</a:t>
            </a:r>
            <a:r>
              <a:rPr kumimoji="0" lang="sl-SI" altLang="sl-SI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sl-SI" altLang="sl-SI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a, b, p, r,…</a:t>
            </a:r>
            <a:r>
              <a:rPr kumimoji="0" lang="sl-SI" altLang="sl-SI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sl-SI" altLang="sl-SI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Raven povezovalnik 3"/>
          <p:cNvCxnSpPr/>
          <p:nvPr/>
        </p:nvCxnSpPr>
        <p:spPr>
          <a:xfrm flipV="1">
            <a:off x="755576" y="1412776"/>
            <a:ext cx="7128792" cy="1682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23526" y="1063770"/>
            <a:ext cx="5760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l-SI" altLang="sl-S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</a:t>
            </a:r>
            <a:endParaRPr kumimoji="0" lang="sl-SI" altLang="sl-SI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http://eucbeniki.sio.si/admin/documents/learning_unit/679/TDPR_1353094162/premicaA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2242"/>
            <a:ext cx="835292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otnik 8"/>
          <p:cNvSpPr/>
          <p:nvPr/>
        </p:nvSpPr>
        <p:spPr>
          <a:xfrm>
            <a:off x="755576" y="364502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/>
              <a:t>Premica, ki gre skozi točki A in B, zapišemo tudi kot </a:t>
            </a:r>
            <a:r>
              <a:rPr lang="sl-SI" sz="3200" b="1" dirty="0">
                <a:solidFill>
                  <a:srgbClr val="FF0000"/>
                </a:solidFill>
              </a:rPr>
              <a:t>premica AB</a:t>
            </a:r>
            <a:r>
              <a:rPr lang="sl-SI" sz="3200" b="1" dirty="0"/>
              <a:t>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41248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b="1" cap="all" dirty="0" smtClean="0">
                <a:solidFill>
                  <a:srgbClr val="00B050"/>
                </a:solidFill>
              </a:rPr>
              <a:t>razdalje v prostoru</a:t>
            </a:r>
            <a:endParaRPr lang="sl-SI" dirty="0"/>
          </a:p>
        </p:txBody>
      </p:sp>
      <p:pic>
        <p:nvPicPr>
          <p:cNvPr id="17412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88" y="1196752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i.openprof.com/ge/images/105/razdalja_tocka_tocka_slika_2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97" y="921622"/>
            <a:ext cx="6462836" cy="344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i.openprof.com/ge/11328/a608687bcd4ad4036a5945e0a41454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55" y="3717032"/>
            <a:ext cx="2715695" cy="4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02497" y="4437112"/>
            <a:ext cx="8387412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sl-SI" altLang="sl-SI" sz="2400" b="1" i="1" dirty="0" smtClean="0"/>
              <a:t>Razdaljo </a:t>
            </a:r>
            <a:r>
              <a:rPr lang="sl-SI" altLang="sl-SI" sz="2400" b="1" i="1" dirty="0"/>
              <a:t>med točkama A in B </a:t>
            </a:r>
            <a:r>
              <a:rPr lang="sl-SI" altLang="sl-SI" sz="2400" b="1" i="1" dirty="0" smtClean="0"/>
              <a:t> oz. med točko B in T izračunamo s </a:t>
            </a:r>
            <a:r>
              <a:rPr lang="sl-SI" altLang="sl-SI" sz="2400" b="1" i="1" u="sng" dirty="0" smtClean="0">
                <a:hlinkClick r:id="rId4"/>
              </a:rPr>
              <a:t>Pitagorovim </a:t>
            </a:r>
            <a:r>
              <a:rPr lang="sl-SI" altLang="sl-SI" sz="2400" b="1" i="1" u="sng" dirty="0">
                <a:hlinkClick r:id="rId4"/>
              </a:rPr>
              <a:t>izrekom</a:t>
            </a:r>
            <a:r>
              <a:rPr lang="sl-SI" altLang="sl-SI" sz="2400" b="1" i="1" dirty="0"/>
              <a:t>:</a:t>
            </a:r>
            <a:endParaRPr lang="sl-SI" altLang="sl-SI" sz="24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900" b="0" i="1" u="none" strike="noStrike" cap="none" normalizeH="0" baseline="0" dirty="0" smtClean="0">
                <a:ln>
                  <a:noFill/>
                </a:ln>
                <a:solidFill>
                  <a:srgbClr val="232E3B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sl-SI" altLang="sl-SI" sz="1100" b="0" i="1" u="none" strike="noStrike" cap="none" normalizeH="0" baseline="0" dirty="0" smtClean="0">
              <a:ln>
                <a:noFill/>
              </a:ln>
              <a:solidFill>
                <a:srgbClr val="232E3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5" name="Picture 11" descr="https://si.openprof.com/ge/11328/8e322752d18aeedf60cc2a8a14d19ae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2" y="5358459"/>
            <a:ext cx="5544616" cy="6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5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83568" y="69269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b="1" dirty="0" smtClean="0">
                <a:solidFill>
                  <a:srgbClr val="FF0000"/>
                </a:solidFill>
              </a:rPr>
              <a:t>3.</a:t>
            </a:r>
            <a:r>
              <a:rPr lang="sl-SI" sz="3200" b="1" dirty="0" smtClean="0"/>
              <a:t> </a:t>
            </a:r>
            <a:r>
              <a:rPr lang="sl-SI" sz="3200" b="1" dirty="0" smtClean="0">
                <a:solidFill>
                  <a:srgbClr val="FF0000"/>
                </a:solidFill>
              </a:rPr>
              <a:t>RAVNINA </a:t>
            </a:r>
            <a:r>
              <a:rPr lang="sl-SI" sz="3200" b="1" dirty="0">
                <a:solidFill>
                  <a:srgbClr val="FF0000"/>
                </a:solidFill>
              </a:rPr>
              <a:t>je </a:t>
            </a:r>
            <a:r>
              <a:rPr lang="sl-SI" sz="3200" b="1" dirty="0" smtClean="0">
                <a:solidFill>
                  <a:srgbClr val="FF0000"/>
                </a:solidFill>
              </a:rPr>
              <a:t>v vseh smereh neomejena </a:t>
            </a:r>
            <a:r>
              <a:rPr lang="sl-SI" sz="3200" b="1" dirty="0">
                <a:solidFill>
                  <a:srgbClr val="FF0000"/>
                </a:solidFill>
              </a:rPr>
              <a:t>ravna ploskev</a:t>
            </a:r>
            <a:r>
              <a:rPr lang="sl-SI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sl-SI" sz="3200" b="1" dirty="0" smtClean="0"/>
              <a:t>Oznaka: z veliko pisano črko </a:t>
            </a:r>
            <a:r>
              <a:rPr lang="sl-SI" sz="3200" b="1" dirty="0" smtClean="0">
                <a:latin typeface="Papyrus" panose="03070502060502030205" pitchFamily="66" charset="0"/>
                <a:sym typeface="Symbol"/>
              </a:rPr>
              <a:t> </a:t>
            </a:r>
            <a:r>
              <a:rPr lang="sl-SI" sz="3200" b="1" dirty="0" smtClean="0">
                <a:latin typeface="+mj-lt"/>
                <a:sym typeface="Symbol"/>
              </a:rPr>
              <a:t>ali veliko tiskano grško črko  (sigma), (fi), (pi),  (omega)</a:t>
            </a:r>
            <a:endParaRPr lang="sl-SI" sz="3200" dirty="0">
              <a:latin typeface="+mj-lt"/>
            </a:endParaRPr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2653" t="48413" r="58332" b="39682"/>
          <a:stretch/>
        </p:blipFill>
        <p:spPr bwMode="auto">
          <a:xfrm>
            <a:off x="827584" y="3247241"/>
            <a:ext cx="7632848" cy="3240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1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683568" y="548680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Skozi dve različni točki </a:t>
            </a:r>
            <a:r>
              <a:rPr lang="sl-SI" sz="3200" b="1" dirty="0"/>
              <a:t>poteka natanko </a:t>
            </a:r>
            <a:r>
              <a:rPr lang="sl-SI" sz="3200" b="1" dirty="0">
                <a:solidFill>
                  <a:srgbClr val="FF0000"/>
                </a:solidFill>
              </a:rPr>
              <a:t>ena premica </a:t>
            </a:r>
            <a:r>
              <a:rPr lang="sl-SI" sz="3200" b="1" dirty="0"/>
              <a:t>(premica CD ali premica p).</a:t>
            </a:r>
            <a:endParaRPr lang="sl-SI" sz="3200" dirty="0"/>
          </a:p>
        </p:txBody>
      </p:sp>
      <p:pic>
        <p:nvPicPr>
          <p:cNvPr id="4" name="Slika 3"/>
          <p:cNvPicPr/>
          <p:nvPr/>
        </p:nvPicPr>
        <p:blipFill rotWithShape="1"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32011" r="40143" b="56878"/>
          <a:stretch/>
        </p:blipFill>
        <p:spPr bwMode="auto">
          <a:xfrm>
            <a:off x="1142047" y="2564905"/>
            <a:ext cx="7390393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otnik 4"/>
              <p:cNvSpPr/>
              <p:nvPr/>
            </p:nvSpPr>
            <p:spPr>
              <a:xfrm>
                <a:off x="835968" y="3789040"/>
                <a:ext cx="763284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l-SI" sz="3200" b="1" dirty="0" smtClean="0">
                    <a:solidFill>
                      <a:schemeClr val="tx1"/>
                    </a:solidFill>
                  </a:rPr>
                  <a:t>Daljica CD </a:t>
                </a:r>
                <a:r>
                  <a:rPr lang="sl-SI" sz="3200" b="1" dirty="0" smtClean="0">
                    <a:solidFill>
                      <a:srgbClr val="FF0000"/>
                    </a:solidFill>
                  </a:rPr>
                  <a:t>leži na premici p.</a:t>
                </a:r>
              </a:p>
              <a:p>
                <a:r>
                  <a:rPr lang="sl-SI" sz="3200" b="1" dirty="0" smtClean="0">
                    <a:solidFill>
                      <a:srgbClr val="FF0000"/>
                    </a:solidFill>
                  </a:rPr>
                  <a:t>CD </a:t>
                </a:r>
                <a:r>
                  <a:rPr lang="sl-SI" sz="3600" b="1" dirty="0" smtClean="0">
                    <a:solidFill>
                      <a:srgbClr val="FF0000"/>
                    </a:solidFill>
                  </a:rPr>
                  <a:t>⊂</a:t>
                </a:r>
                <a:r>
                  <a:rPr lang="sl-SI" sz="3600" b="1" dirty="0" smtClean="0"/>
                  <a:t> </a:t>
                </a:r>
                <a:r>
                  <a:rPr lang="sl-SI" sz="32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sl-SI" sz="3200" b="1" dirty="0" smtClean="0">
                    <a:solidFill>
                      <a:schemeClr val="tx1"/>
                    </a:solidFill>
                  </a:rPr>
                  <a:t>		(</a:t>
                </a:r>
                <a:r>
                  <a:rPr lang="sl-SI" sz="3200" b="1" dirty="0"/>
                  <a:t>⊂</a:t>
                </a:r>
                <a:r>
                  <a:rPr lang="sl-SI" sz="3200" b="1" dirty="0" smtClean="0">
                    <a:solidFill>
                      <a:schemeClr val="tx1"/>
                    </a:solidFill>
                  </a:rPr>
                  <a:t> - podmnožica)</a:t>
                </a:r>
              </a:p>
              <a:p>
                <a:r>
                  <a:rPr lang="sl-SI" sz="3200" b="1" dirty="0" smtClean="0">
                    <a:solidFill>
                      <a:srgbClr val="FF0000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sl-SI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sl-SI" sz="3200" b="1" dirty="0" smtClean="0">
                    <a:solidFill>
                      <a:srgbClr val="FF0000"/>
                    </a:solidFill>
                  </a:rPr>
                  <a:t>CD=CD </a:t>
                </a:r>
                <a:r>
                  <a:rPr lang="sl-SI" sz="3200" dirty="0" smtClean="0">
                    <a:solidFill>
                      <a:schemeClr val="tx1"/>
                    </a:solidFill>
                  </a:rPr>
                  <a:t>(Daljica CD je del premice p;         </a:t>
                </a:r>
              </a:p>
              <a:p>
                <a:r>
                  <a:rPr lang="sl-SI" sz="3200" smtClean="0"/>
                  <a:t>                    </a:t>
                </a:r>
                <a:r>
                  <a:rPr lang="sl-SI" sz="3200" smtClean="0">
                    <a:solidFill>
                      <a:schemeClr val="tx1"/>
                    </a:solidFill>
                  </a:rPr>
                  <a:t>daljica </a:t>
                </a:r>
                <a:r>
                  <a:rPr lang="sl-SI" sz="3200" dirty="0" smtClean="0">
                    <a:solidFill>
                      <a:schemeClr val="tx1"/>
                    </a:solidFill>
                  </a:rPr>
                  <a:t>CD pripada premici p)</a:t>
                </a:r>
                <a:endParaRPr lang="sl-SI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Pravoko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8" y="3789040"/>
                <a:ext cx="7632848" cy="2123658"/>
              </a:xfrm>
              <a:prstGeom prst="rect">
                <a:avLst/>
              </a:prstGeom>
              <a:blipFill>
                <a:blip r:embed="rId3"/>
                <a:stretch>
                  <a:fillRect l="-1997" t="-3736" b="-862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88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sz="4000" dirty="0" smtClean="0">
                <a:solidFill>
                  <a:srgbClr val="FF0000"/>
                </a:solidFill>
              </a:rPr>
              <a:t>Premico</a:t>
            </a:r>
            <a:r>
              <a:rPr lang="sl-SI" sz="4000" dirty="0" smtClean="0"/>
              <a:t> s točko </a:t>
            </a:r>
            <a:r>
              <a:rPr lang="sl-SI" sz="4000" dirty="0" smtClean="0">
                <a:solidFill>
                  <a:srgbClr val="FF0000"/>
                </a:solidFill>
              </a:rPr>
              <a:t>razdelimo na dva poltraka.</a:t>
            </a:r>
            <a:br>
              <a:rPr lang="sl-SI" sz="4000" dirty="0" smtClean="0">
                <a:solidFill>
                  <a:srgbClr val="FF0000"/>
                </a:solidFill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44418" r="40000" b="19403"/>
          <a:stretch/>
        </p:blipFill>
        <p:spPr bwMode="auto">
          <a:xfrm>
            <a:off x="251520" y="1870247"/>
            <a:ext cx="8567462" cy="40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4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ezultat iskanja slik za šop prem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05678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251520" y="3789040"/>
            <a:ext cx="85689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Množico premic, ki </a:t>
            </a:r>
            <a:r>
              <a:rPr lang="sl-SI" sz="2800" b="1" dirty="0" smtClean="0"/>
              <a:t>imajo         Množico </a:t>
            </a:r>
            <a:r>
              <a:rPr lang="sl-SI" sz="2800" b="1" dirty="0"/>
              <a:t>premic, ki nimajo</a:t>
            </a:r>
            <a:endParaRPr lang="sl-SI" sz="2800" dirty="0"/>
          </a:p>
          <a:p>
            <a:r>
              <a:rPr lang="sl-SI" sz="2800" b="1" dirty="0"/>
              <a:t>eno točko skupno, 	 </a:t>
            </a:r>
            <a:r>
              <a:rPr lang="sl-SI" sz="2800" b="1" dirty="0" smtClean="0"/>
              <a:t>         nobene </a:t>
            </a:r>
            <a:r>
              <a:rPr lang="sl-SI" sz="2800" b="1" dirty="0"/>
              <a:t>skupne točke</a:t>
            </a:r>
            <a:endParaRPr lang="sl-SI" sz="2800" dirty="0"/>
          </a:p>
          <a:p>
            <a:r>
              <a:rPr lang="sl-SI" sz="2800" b="1" dirty="0"/>
              <a:t>imenujemo </a:t>
            </a:r>
            <a:r>
              <a:rPr lang="sl-SI" sz="2800" b="1" dirty="0">
                <a:solidFill>
                  <a:srgbClr val="FF0000"/>
                </a:solidFill>
              </a:rPr>
              <a:t>šop premic</a:t>
            </a:r>
            <a:r>
              <a:rPr lang="sl-SI" sz="2800" b="1" dirty="0"/>
              <a:t>. 	 </a:t>
            </a:r>
            <a:r>
              <a:rPr lang="sl-SI" sz="2800" b="1" dirty="0" smtClean="0"/>
              <a:t>         (</a:t>
            </a:r>
            <a:r>
              <a:rPr lang="sl-SI" sz="2800" b="1" dirty="0"/>
              <a:t>vzporedne premice),</a:t>
            </a:r>
            <a:endParaRPr lang="sl-SI" sz="2800" dirty="0"/>
          </a:p>
          <a:p>
            <a:r>
              <a:rPr lang="sl-SI" sz="2800" b="1" dirty="0"/>
              <a:t>			</a:t>
            </a:r>
            <a:r>
              <a:rPr lang="sl-SI" sz="2800" b="1" dirty="0" smtClean="0"/>
              <a:t>	          imenujemo </a:t>
            </a:r>
            <a:r>
              <a:rPr lang="sl-SI" sz="2800" b="1" dirty="0">
                <a:solidFill>
                  <a:srgbClr val="FF0000"/>
                </a:solidFill>
              </a:rPr>
              <a:t>snop premic</a:t>
            </a:r>
            <a:r>
              <a:rPr lang="sl-SI" sz="2800" b="1" dirty="0"/>
              <a:t>.</a:t>
            </a:r>
            <a:endParaRPr lang="sl-SI" sz="2800" dirty="0"/>
          </a:p>
          <a:p>
            <a:r>
              <a:rPr lang="sl-SI" b="1" dirty="0"/>
              <a:t>									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845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ezultat iskanja slik za kolinearne to&amp;ccaron;k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7866"/>
            <a:ext cx="5760720" cy="187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otnik 2"/>
          <p:cNvSpPr/>
          <p:nvPr/>
        </p:nvSpPr>
        <p:spPr>
          <a:xfrm>
            <a:off x="359572" y="2606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/>
              <a:t>Točke, ki ležijo na isti premici, so </a:t>
            </a:r>
            <a:r>
              <a:rPr lang="sl-SI" sz="3200" b="1" dirty="0" err="1">
                <a:solidFill>
                  <a:srgbClr val="FF0000"/>
                </a:solidFill>
              </a:rPr>
              <a:t>kolinearne</a:t>
            </a:r>
            <a:r>
              <a:rPr lang="sl-SI" sz="3200" b="1" dirty="0">
                <a:solidFill>
                  <a:srgbClr val="FF0000"/>
                </a:solidFill>
              </a:rPr>
              <a:t> točke.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503588" y="3501008"/>
            <a:ext cx="7992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err="1" smtClean="0">
                <a:solidFill>
                  <a:srgbClr val="FF0000"/>
                </a:solidFill>
              </a:rPr>
              <a:t>Nekolinearne</a:t>
            </a:r>
            <a:r>
              <a:rPr lang="sl-SI" sz="3200" b="1" dirty="0" smtClean="0">
                <a:solidFill>
                  <a:srgbClr val="FF0000"/>
                </a:solidFill>
              </a:rPr>
              <a:t> točke </a:t>
            </a:r>
            <a:r>
              <a:rPr lang="sl-SI" sz="3200" b="1" dirty="0" smtClean="0"/>
              <a:t>so točke, ki ne ležijo na isti premici.</a:t>
            </a:r>
          </a:p>
        </p:txBody>
      </p:sp>
      <p:pic>
        <p:nvPicPr>
          <p:cNvPr id="7" name="Picture 4" descr="nekolinearne toč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578227"/>
            <a:ext cx="5616624" cy="209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zporednica k premic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1"/>
            <a:ext cx="8807434" cy="504056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38813" y="764704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b="1" dirty="0" smtClean="0"/>
              <a:t>V ravnini lahko skozi izbrano točko narišemo </a:t>
            </a:r>
            <a:r>
              <a:rPr lang="sl-SI" sz="3200" b="1" dirty="0" smtClean="0">
                <a:solidFill>
                  <a:srgbClr val="FF0000"/>
                </a:solidFill>
              </a:rPr>
              <a:t>samo eno vzporednico </a:t>
            </a:r>
            <a:r>
              <a:rPr lang="sl-SI" sz="3200" b="1" dirty="0" smtClean="0"/>
              <a:t>k dani premici.</a:t>
            </a: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4473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578</Words>
  <Application>Microsoft Office PowerPoint</Application>
  <PresentationFormat>Diaprojekcija na zaslonu (4:3)</PresentationFormat>
  <Paragraphs>109</Paragraphs>
  <Slides>32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French Script MT</vt:lpstr>
      <vt:lpstr>MathJax_Main</vt:lpstr>
      <vt:lpstr>MathJax_Math-italic</vt:lpstr>
      <vt:lpstr>Papyrus</vt:lpstr>
      <vt:lpstr>Symbol</vt:lpstr>
      <vt:lpstr>Times New Roman</vt:lpstr>
      <vt:lpstr>Officeova tema</vt:lpstr>
      <vt:lpstr>ODNOSI MED GEOMETRIJSKIMI ELEMENTI V PROSTORU 9. razred</vt:lpstr>
      <vt:lpstr> Odnosi med geometrijskimi elementi v prostoru </vt:lpstr>
      <vt:lpstr>PowerPointova predstavitev</vt:lpstr>
      <vt:lpstr>PowerPointova predstavitev</vt:lpstr>
      <vt:lpstr>PowerPointova predstavitev</vt:lpstr>
      <vt:lpstr>Premico s točko razdelimo na dva poltraka.        </vt:lpstr>
      <vt:lpstr>PowerPointova predstavitev</vt:lpstr>
      <vt:lpstr>PowerPointova predstavitev</vt:lpstr>
      <vt:lpstr>PowerPointova predstavitev</vt:lpstr>
      <vt:lpstr>PowerPointova predstavitev</vt:lpstr>
      <vt:lpstr> Ravnino s premico razdelimo na dve polravnini. Premico p imenujemo rob polravnin. </vt:lpstr>
      <vt:lpstr>Kaj določa ravnino?</vt:lpstr>
      <vt:lpstr>PowerPointova predstavitev</vt:lpstr>
      <vt:lpstr>PowerPointova predstavitev</vt:lpstr>
      <vt:lpstr>PowerPointova predstavitev</vt:lpstr>
      <vt:lpstr>Odnosi med točko in premico  v prostoru</vt:lpstr>
      <vt:lpstr>Odnosi med dvema premicama  v prostoru</vt:lpstr>
      <vt:lpstr>PowerPointova predstavitev</vt:lpstr>
      <vt:lpstr>Odnosi med premico in ravnino  v prostoru</vt:lpstr>
      <vt:lpstr>PowerPointova predstavitev</vt:lpstr>
      <vt:lpstr>PowerPointova predstavitev</vt:lpstr>
      <vt:lpstr>Odnosi med dvema ravninama  v prostoru</vt:lpstr>
      <vt:lpstr>PowerPointova predstavitev</vt:lpstr>
      <vt:lpstr>Prostor z ravnino razdelimo na dva polprostora.</vt:lpstr>
      <vt:lpstr>PowerPointova predstavitev</vt:lpstr>
      <vt:lpstr>PowerPointova predstavitev</vt:lpstr>
      <vt:lpstr>Razdalja med točkama   v ravnini</vt:lpstr>
      <vt:lpstr>PowerPointova predstavitev</vt:lpstr>
      <vt:lpstr>PRAVOKOTNOST v prostoru</vt:lpstr>
      <vt:lpstr>razdalje v prostoru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GEOMETRIJSKA TELESA 9. razred</dc:title>
  <dc:creator>zuzemberk</dc:creator>
  <cp:lastModifiedBy>ucitelj</cp:lastModifiedBy>
  <cp:revision>35</cp:revision>
  <dcterms:created xsi:type="dcterms:W3CDTF">2018-01-11T17:07:09Z</dcterms:created>
  <dcterms:modified xsi:type="dcterms:W3CDTF">2018-12-13T08:05:50Z</dcterms:modified>
</cp:coreProperties>
</file>