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146D9D6-4C61-48F9-AE9C-014313E5AB50}" type="slidenum">
              <a:rPr lang="sl-SI" smtClean="0"/>
              <a:t>‹#›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EB88CBE-23CB-410A-842E-D8AFFFD1853E}" type="datetimeFigureOut">
              <a:rPr lang="sl-SI" smtClean="0"/>
              <a:t>19. 04. 2020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TEHTANJE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PONOVIMO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8720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RAZMISLI IN OCENI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Na levi strani so zapisana živa bitja, na desni pa kilogrami. Poskusi oceniti, koliko tehta katero živo bitje.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golob						3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očka						800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d</a:t>
            </a:r>
            <a:r>
              <a:rPr lang="sl-SI" dirty="0" smtClean="0"/>
              <a:t>ojenček					1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s</a:t>
            </a:r>
            <a:r>
              <a:rPr lang="sl-SI" dirty="0" smtClean="0"/>
              <a:t>lon						87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j</a:t>
            </a:r>
            <a:r>
              <a:rPr lang="sl-SI" dirty="0" smtClean="0"/>
              <a:t>agnje						13 kg</a:t>
            </a:r>
          </a:p>
          <a:p>
            <a:pPr marL="0" indent="0">
              <a:buNone/>
            </a:pPr>
            <a:endParaRPr lang="sl-SI" sz="1050" dirty="0" smtClean="0"/>
          </a:p>
          <a:p>
            <a:pPr marL="0" indent="0">
              <a:buNone/>
            </a:pPr>
            <a:r>
              <a:rPr lang="sl-SI" sz="1050" dirty="0" smtClean="0"/>
              <a:t>Ali si pravilno ocenil preveriš tako, da pritisneš tipko enter ali puščico v desno.</a:t>
            </a:r>
            <a:endParaRPr lang="sl-SI" sz="1050" dirty="0"/>
          </a:p>
        </p:txBody>
      </p:sp>
      <p:cxnSp>
        <p:nvCxnSpPr>
          <p:cNvPr id="5" name="Raven puščični povezovalnik 4"/>
          <p:cNvCxnSpPr/>
          <p:nvPr/>
        </p:nvCxnSpPr>
        <p:spPr>
          <a:xfrm>
            <a:off x="1259632" y="3429000"/>
            <a:ext cx="4680520" cy="1152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uščični povezovalnik 6"/>
          <p:cNvCxnSpPr/>
          <p:nvPr/>
        </p:nvCxnSpPr>
        <p:spPr>
          <a:xfrm>
            <a:off x="1144394" y="4005064"/>
            <a:ext cx="4824536" cy="1152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uščični povezovalnik 9"/>
          <p:cNvCxnSpPr/>
          <p:nvPr/>
        </p:nvCxnSpPr>
        <p:spPr>
          <a:xfrm flipV="1">
            <a:off x="1763688" y="3429000"/>
            <a:ext cx="4176464" cy="1152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povezovalnik 11"/>
          <p:cNvCxnSpPr/>
          <p:nvPr/>
        </p:nvCxnSpPr>
        <p:spPr>
          <a:xfrm flipV="1">
            <a:off x="1144394" y="4005064"/>
            <a:ext cx="4824536" cy="1152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/>
          <p:nvPr/>
        </p:nvCxnSpPr>
        <p:spPr>
          <a:xfrm flipV="1">
            <a:off x="1403648" y="5661248"/>
            <a:ext cx="4536504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379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</a:t>
            </a:r>
            <a:r>
              <a:rPr lang="sl-SI" dirty="0" smtClean="0"/>
              <a:t>ONOVIMO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sz="2400" dirty="0" smtClean="0"/>
              <a:t>1 kilogram = 1 kg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1 dekagram = 1 dag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1 kg = 100 dag</a:t>
            </a:r>
          </a:p>
          <a:p>
            <a:pPr marL="114300" indent="0">
              <a:buNone/>
            </a:pPr>
            <a:endParaRPr lang="sl-SI" dirty="0" smtClean="0"/>
          </a:p>
          <a:p>
            <a:pPr marL="114300" indent="0">
              <a:buNone/>
            </a:pPr>
            <a:r>
              <a:rPr lang="sl-SI" dirty="0" smtClean="0"/>
              <a:t>1 kg krompirja je enako kot 100 dag krompirja. Je res?</a:t>
            </a:r>
          </a:p>
          <a:p>
            <a:pPr marL="114300" indent="0">
              <a:buNone/>
            </a:pPr>
            <a:endParaRPr lang="sl-SI" dirty="0"/>
          </a:p>
          <a:p>
            <a:pPr marL="114300" indent="0">
              <a:buNone/>
            </a:pPr>
            <a:r>
              <a:rPr lang="sl-SI" dirty="0" smtClean="0"/>
              <a:t>Res je.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0381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RAZMIGAJ MOŽGANČKE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sl-SI" dirty="0" smtClean="0"/>
              <a:t>Preberi naslednjo trditev. Je pravilna?</a:t>
            </a:r>
          </a:p>
          <a:p>
            <a:pPr marL="114300" indent="0">
              <a:buNone/>
            </a:pPr>
            <a:endParaRPr lang="sl-SI" dirty="0"/>
          </a:p>
          <a:p>
            <a:pPr marL="114300" indent="0">
              <a:buNone/>
            </a:pPr>
            <a:r>
              <a:rPr lang="sl-SI" dirty="0" smtClean="0"/>
              <a:t>1 kg slame tehta manj kot 1 kg krompirja.</a:t>
            </a:r>
          </a:p>
          <a:p>
            <a:pPr marL="114300" indent="0">
              <a:buNone/>
            </a:pPr>
            <a:endParaRPr lang="sl-SI" dirty="0"/>
          </a:p>
          <a:p>
            <a:pPr marL="114300" indent="0">
              <a:buNone/>
            </a:pPr>
            <a:r>
              <a:rPr lang="sl-SI" dirty="0" smtClean="0"/>
              <a:t>DA			NE</a:t>
            </a:r>
          </a:p>
          <a:p>
            <a:pPr marL="114300" indent="0">
              <a:buNone/>
            </a:pPr>
            <a:endParaRPr lang="sl-SI" dirty="0"/>
          </a:p>
          <a:p>
            <a:pPr marL="114300" indent="0">
              <a:lnSpc>
                <a:spcPct val="150000"/>
              </a:lnSpc>
              <a:buNone/>
            </a:pPr>
            <a:r>
              <a:rPr lang="sl-SI" dirty="0" smtClean="0"/>
              <a:t>Zakaj ne? 1 kilogram je 1 kilogram. Ne več in ne manj.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sl-SI" dirty="0" smtClean="0"/>
              <a:t>Res pa je, da bomo slame za 1 kg potrebovali  veliko več kot krompirja.</a:t>
            </a:r>
          </a:p>
          <a:p>
            <a:pPr marL="114300" indent="0">
              <a:buNone/>
            </a:pPr>
            <a:endParaRPr lang="sl-SI" dirty="0"/>
          </a:p>
          <a:p>
            <a:pPr marL="114300" indent="0">
              <a:buNone/>
            </a:pPr>
            <a:endParaRPr lang="sl-SI" dirty="0"/>
          </a:p>
        </p:txBody>
      </p:sp>
      <p:sp>
        <p:nvSpPr>
          <p:cNvPr id="4" name="Elipsa 3"/>
          <p:cNvSpPr/>
          <p:nvPr/>
        </p:nvSpPr>
        <p:spPr>
          <a:xfrm>
            <a:off x="3131840" y="3284984"/>
            <a:ext cx="576064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4278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ZAPIS V ZVEZEK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lnSpc>
                <a:spcPct val="150000"/>
              </a:lnSpc>
              <a:buNone/>
            </a:pPr>
            <a:r>
              <a:rPr lang="sl-SI" sz="3200" b="1" dirty="0" smtClean="0"/>
              <a:t>Naslednji 2 nalogi najprej reši v tem programu, potem pa jih prepiši v zvezek.</a:t>
            </a:r>
          </a:p>
          <a:p>
            <a:pPr marL="114300" indent="0">
              <a:buNone/>
            </a:pPr>
            <a:endParaRPr lang="sl-SI" sz="3200" b="1" dirty="0"/>
          </a:p>
          <a:p>
            <a:pPr marL="114300" indent="0">
              <a:buNone/>
            </a:pPr>
            <a:r>
              <a:rPr lang="sl-SI" sz="3200" dirty="0" smtClean="0"/>
              <a:t>Zapiši naslov: 	Vaja</a:t>
            </a:r>
          </a:p>
          <a:p>
            <a:pPr marL="114300" indent="0">
              <a:buNone/>
            </a:pPr>
            <a:endParaRPr lang="sl-SI" sz="3200" dirty="0" smtClean="0"/>
          </a:p>
          <a:p>
            <a:pPr marL="114300" indent="0">
              <a:buNone/>
            </a:pPr>
            <a:r>
              <a:rPr lang="sl-SI" sz="3200" dirty="0"/>
              <a:t>i</a:t>
            </a:r>
            <a:r>
              <a:rPr lang="sl-SI" sz="3200" dirty="0" smtClean="0"/>
              <a:t>n datum:	20. 4. 2020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291332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KAJ JE VEČ?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sl-SI" dirty="0" smtClean="0"/>
              <a:t>1 kg </a:t>
            </a:r>
            <a:r>
              <a:rPr lang="sl-SI" dirty="0" err="1" smtClean="0"/>
              <a:t>sladkorja			ali</a:t>
            </a:r>
            <a:r>
              <a:rPr lang="sl-SI" dirty="0" smtClean="0"/>
              <a:t> 		1 dag sladkorja</a:t>
            </a:r>
          </a:p>
          <a:p>
            <a:pPr marL="114300" indent="0">
              <a:buNone/>
            </a:pPr>
            <a:endParaRPr lang="sl-SI" dirty="0"/>
          </a:p>
          <a:p>
            <a:pPr marL="114300" indent="0">
              <a:buNone/>
            </a:pPr>
            <a:r>
              <a:rPr lang="sl-SI" dirty="0" smtClean="0"/>
              <a:t>50 dag sladkorja		ali		50 kg sladkorja</a:t>
            </a:r>
          </a:p>
          <a:p>
            <a:pPr marL="114300" indent="0">
              <a:buNone/>
            </a:pPr>
            <a:endParaRPr lang="sl-SI" dirty="0"/>
          </a:p>
          <a:p>
            <a:pPr marL="114300" indent="0">
              <a:buNone/>
            </a:pPr>
            <a:r>
              <a:rPr lang="sl-SI" dirty="0" smtClean="0"/>
              <a:t>100 dag sladkorja		ali		10 kg sladkorja</a:t>
            </a:r>
          </a:p>
          <a:p>
            <a:pPr marL="114300" indent="0">
              <a:buNone/>
            </a:pPr>
            <a:endParaRPr lang="sl-SI" dirty="0"/>
          </a:p>
          <a:p>
            <a:pPr marL="114300" indent="0">
              <a:buNone/>
            </a:pPr>
            <a:r>
              <a:rPr lang="sl-SI" dirty="0" smtClean="0"/>
              <a:t>2 kg sladkorja			ali		20 dag sladkorja</a:t>
            </a:r>
          </a:p>
          <a:p>
            <a:pPr marL="114300" indent="0">
              <a:buNone/>
            </a:pPr>
            <a:endParaRPr lang="sl-SI" dirty="0"/>
          </a:p>
          <a:p>
            <a:pPr marL="114300" indent="0">
              <a:buNone/>
            </a:pPr>
            <a:endParaRPr lang="sl-SI" dirty="0" smtClean="0"/>
          </a:p>
          <a:p>
            <a:pPr marL="114300" indent="0">
              <a:buNone/>
            </a:pPr>
            <a:endParaRPr lang="sl-SI" dirty="0"/>
          </a:p>
          <a:p>
            <a:pPr marL="114300" indent="0">
              <a:buNone/>
            </a:pPr>
            <a:endParaRPr lang="sl-SI" dirty="0" smtClean="0"/>
          </a:p>
          <a:p>
            <a:pPr marL="114300" indent="0">
              <a:buNone/>
            </a:pP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611560" y="1628800"/>
            <a:ext cx="1800200" cy="43204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ravokotnik 4"/>
          <p:cNvSpPr/>
          <p:nvPr/>
        </p:nvSpPr>
        <p:spPr>
          <a:xfrm>
            <a:off x="5940152" y="2420888"/>
            <a:ext cx="2016224" cy="43204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avokotnik 5"/>
          <p:cNvSpPr/>
          <p:nvPr/>
        </p:nvSpPr>
        <p:spPr>
          <a:xfrm>
            <a:off x="5940152" y="3212976"/>
            <a:ext cx="2016224" cy="43204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611560" y="4077072"/>
            <a:ext cx="1944216" cy="43204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84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 UREDI OD NAJMANJŠE DO NAJVEČJE KOLIČINE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sl-SI" sz="2800" dirty="0" smtClean="0"/>
          </a:p>
          <a:p>
            <a:pPr marL="114300" indent="0">
              <a:buNone/>
            </a:pPr>
            <a:r>
              <a:rPr lang="sl-SI" sz="2800" dirty="0" smtClean="0"/>
              <a:t>a) 20 dag,     2 kg,     2 dag,     20 kg  </a:t>
            </a:r>
          </a:p>
          <a:p>
            <a:pPr marL="114300" indent="0">
              <a:buNone/>
            </a:pPr>
            <a:endParaRPr lang="sl-SI" sz="2800" dirty="0"/>
          </a:p>
          <a:p>
            <a:pPr marL="114300" indent="0">
              <a:buNone/>
            </a:pPr>
            <a:r>
              <a:rPr lang="sl-SI" sz="2800" dirty="0" smtClean="0"/>
              <a:t>2 dag   ˂   20 dag   ˂   2 kg   ˂   20 kg </a:t>
            </a:r>
          </a:p>
          <a:p>
            <a:pPr marL="114300" indent="0">
              <a:buNone/>
            </a:pPr>
            <a:endParaRPr lang="sl-SI" sz="2800" dirty="0"/>
          </a:p>
          <a:p>
            <a:pPr marL="114300" indent="0">
              <a:buNone/>
            </a:pPr>
            <a:r>
              <a:rPr lang="sl-SI" sz="2800" dirty="0" smtClean="0"/>
              <a:t>b)  80 dag,   8 dag,   5 dag,   50 dag,  10 dag,   1 dag</a:t>
            </a:r>
          </a:p>
          <a:p>
            <a:pPr marL="114300" indent="0">
              <a:buNone/>
            </a:pPr>
            <a:endParaRPr lang="sl-SI" sz="2800" dirty="0"/>
          </a:p>
          <a:p>
            <a:pPr marL="114300" indent="0">
              <a:buNone/>
            </a:pPr>
            <a:r>
              <a:rPr lang="sl-SI" sz="2800" dirty="0" smtClean="0"/>
              <a:t>1 dag </a:t>
            </a:r>
            <a:r>
              <a:rPr lang="sl-SI" sz="2800" dirty="0"/>
              <a:t>˂ </a:t>
            </a:r>
            <a:r>
              <a:rPr lang="sl-SI" sz="2800" dirty="0" smtClean="0"/>
              <a:t> 5 dag </a:t>
            </a:r>
            <a:r>
              <a:rPr lang="sl-SI" sz="2800" dirty="0"/>
              <a:t>˂ </a:t>
            </a:r>
            <a:r>
              <a:rPr lang="sl-SI" sz="2800" dirty="0" smtClean="0"/>
              <a:t>8 dag </a:t>
            </a:r>
            <a:r>
              <a:rPr lang="sl-SI" sz="2800" dirty="0"/>
              <a:t>˂ </a:t>
            </a:r>
            <a:r>
              <a:rPr lang="sl-SI" sz="2800" dirty="0" smtClean="0"/>
              <a:t> 10 dag </a:t>
            </a:r>
            <a:r>
              <a:rPr lang="sl-SI" sz="2800" dirty="0"/>
              <a:t>˂ </a:t>
            </a:r>
            <a:r>
              <a:rPr lang="sl-SI" sz="2800" dirty="0" smtClean="0"/>
              <a:t> 50 dag </a:t>
            </a:r>
            <a:r>
              <a:rPr lang="sl-SI" sz="2800" dirty="0"/>
              <a:t>˂ </a:t>
            </a:r>
            <a:r>
              <a:rPr lang="sl-SI" sz="2800" dirty="0" smtClean="0"/>
              <a:t> 80 dag</a:t>
            </a:r>
          </a:p>
          <a:p>
            <a:pPr marL="114300" indent="0">
              <a:buNone/>
            </a:pPr>
            <a:r>
              <a:rPr lang="sl-SI" sz="2800" dirty="0" smtClean="0"/>
              <a:t>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3182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DODATNA (neobvezna) NALOGA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lnSpc>
                <a:spcPct val="150000"/>
              </a:lnSpc>
              <a:buNone/>
            </a:pPr>
            <a:r>
              <a:rPr lang="sl-SI" dirty="0" smtClean="0"/>
              <a:t>Škatla tehta 40 kg. Pet enakih kock skupaj tehta manj kot škatla (glej sliko).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sl-SI" dirty="0" smtClean="0"/>
              <a:t>Koliko lahko tehta ena kocka? Obkroži vse pravilne odgovore.</a:t>
            </a:r>
          </a:p>
          <a:p>
            <a:pPr marL="114300" indent="0" algn="ctr">
              <a:lnSpc>
                <a:spcPct val="150000"/>
              </a:lnSpc>
              <a:buNone/>
            </a:pPr>
            <a:r>
              <a:rPr lang="sl-SI" dirty="0" smtClean="0"/>
              <a:t>8 kg          10 kg          5 kg          40 kg          6 kg</a:t>
            </a:r>
          </a:p>
          <a:p>
            <a:pPr marL="114300" indent="0">
              <a:lnSpc>
                <a:spcPct val="150000"/>
              </a:lnSpc>
              <a:buNone/>
            </a:pPr>
            <a:endParaRPr lang="sl-SI" dirty="0" smtClean="0"/>
          </a:p>
          <a:p>
            <a:pPr marL="114300" indent="0">
              <a:buNone/>
            </a:pPr>
            <a:endParaRPr lang="sl-SI" dirty="0" smtClean="0"/>
          </a:p>
          <a:p>
            <a:pPr marL="114300" indent="0">
              <a:buNone/>
            </a:pPr>
            <a:endParaRPr lang="sl-SI" dirty="0"/>
          </a:p>
          <a:p>
            <a:pPr marL="114300" indent="0">
              <a:buNone/>
            </a:pPr>
            <a:endParaRPr lang="sl-SI" dirty="0" smtClean="0"/>
          </a:p>
          <a:p>
            <a:pPr marL="114300" indent="0">
              <a:buNone/>
            </a:pPr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15" r="515"/>
          <a:stretch/>
        </p:blipFill>
        <p:spPr bwMode="auto">
          <a:xfrm>
            <a:off x="3145872" y="4293096"/>
            <a:ext cx="1838825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194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kolica">
  <a:themeElements>
    <a:clrScheme name="Okolic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Pisarna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kolic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223</Words>
  <Application>Microsoft Office PowerPoint</Application>
  <PresentationFormat>Diaprojekcija na zaslonu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Okolica</vt:lpstr>
      <vt:lpstr>TEHTANJE</vt:lpstr>
      <vt:lpstr>RAZMISLI IN OCENI</vt:lpstr>
      <vt:lpstr>PONOVIMO</vt:lpstr>
      <vt:lpstr>RAZMIGAJ MOŽGANČKE</vt:lpstr>
      <vt:lpstr>ZAPIS V ZVEZEK</vt:lpstr>
      <vt:lpstr>1. KAJ JE VEČ? </vt:lpstr>
      <vt:lpstr>2. UREDI OD NAJMANJŠE DO NAJVEČJE KOLIČINE</vt:lpstr>
      <vt:lpstr>DODATNA (neobvezna) NALOGA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TEHTANJE</dc:title>
  <dc:creator>Windows User</dc:creator>
  <cp:lastModifiedBy>Windows User</cp:lastModifiedBy>
  <cp:revision>8</cp:revision>
  <dcterms:created xsi:type="dcterms:W3CDTF">2020-04-19T20:13:03Z</dcterms:created>
  <dcterms:modified xsi:type="dcterms:W3CDTF">2020-04-19T21:32:32Z</dcterms:modified>
</cp:coreProperties>
</file>