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5" r:id="rId3"/>
    <p:sldId id="303" r:id="rId4"/>
    <p:sldId id="300" r:id="rId5"/>
    <p:sldId id="297" r:id="rId6"/>
    <p:sldId id="263" r:id="rId7"/>
    <p:sldId id="310" r:id="rId8"/>
    <p:sldId id="291" r:id="rId9"/>
    <p:sldId id="293" r:id="rId10"/>
    <p:sldId id="295" r:id="rId11"/>
    <p:sldId id="324" r:id="rId12"/>
    <p:sldId id="326" r:id="rId13"/>
    <p:sldId id="322" r:id="rId14"/>
    <p:sldId id="320" r:id="rId15"/>
    <p:sldId id="328" r:id="rId16"/>
    <p:sldId id="316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3333CC"/>
    <a:srgbClr val="008000"/>
    <a:srgbClr val="DBCEFE"/>
    <a:srgbClr val="E8CEFE"/>
    <a:srgbClr val="C8B5FD"/>
    <a:srgbClr val="CCECFF"/>
    <a:srgbClr val="FDCFF8"/>
    <a:srgbClr val="C8008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2" autoAdjust="0"/>
    <p:restoredTop sz="96279" autoAdjust="0"/>
  </p:normalViewPr>
  <p:slideViewPr>
    <p:cSldViewPr>
      <p:cViewPr>
        <p:scale>
          <a:sx n="78" d="100"/>
          <a:sy n="78" d="100"/>
        </p:scale>
        <p:origin x="-996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Kliknite, če želite urediti sloge besedila matrice</a:t>
            </a:r>
          </a:p>
          <a:p>
            <a:pPr lvl="1"/>
            <a:r>
              <a:rPr lang="en-US" noProof="0" smtClean="0"/>
              <a:t>Druga raven</a:t>
            </a:r>
          </a:p>
          <a:p>
            <a:pPr lvl="2"/>
            <a:r>
              <a:rPr lang="en-US" noProof="0" smtClean="0"/>
              <a:t>Tretja raven</a:t>
            </a:r>
          </a:p>
          <a:p>
            <a:pPr lvl="3"/>
            <a:r>
              <a:rPr lang="en-US" noProof="0" smtClean="0"/>
              <a:t>Četrta raven</a:t>
            </a:r>
          </a:p>
          <a:p>
            <a:pPr lvl="4"/>
            <a:r>
              <a:rPr lang="en-US" noProof="0" smtClean="0"/>
              <a:t>Peta raven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EE7A23-1928-42BA-8009-D019F7098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9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BD8B0E-C61D-4159-BB17-49C4378E3254}" type="slidenum">
              <a:rPr lang="en-US" smtClean="0"/>
              <a:pPr>
                <a:spcBef>
                  <a:spcPct val="0"/>
                </a:spcBef>
              </a:pPr>
              <a:t>1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56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B0371-56EA-4EF9-AC98-E6BD18CCC449}" type="slidenum">
              <a:rPr lang="en-US" smtClean="0"/>
              <a:pPr>
                <a:spcBef>
                  <a:spcPct val="0"/>
                </a:spcBef>
              </a:pPr>
              <a:t>10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38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B0371-56EA-4EF9-AC98-E6BD18CCC449}" type="slidenum">
              <a:rPr lang="en-US" smtClean="0"/>
              <a:pPr>
                <a:spcBef>
                  <a:spcPct val="0"/>
                </a:spcBef>
              </a:pPr>
              <a:t>11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2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B0371-56EA-4EF9-AC98-E6BD18CCC449}" type="slidenum">
              <a:rPr lang="en-US" smtClean="0"/>
              <a:pPr>
                <a:spcBef>
                  <a:spcPct val="0"/>
                </a:spcBef>
              </a:pPr>
              <a:t>12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8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B0371-56EA-4EF9-AC98-E6BD18CCC449}" type="slidenum">
              <a:rPr lang="en-US" smtClean="0"/>
              <a:pPr>
                <a:spcBef>
                  <a:spcPct val="0"/>
                </a:spcBef>
              </a:pPr>
              <a:t>13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89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B0371-56EA-4EF9-AC98-E6BD18CCC449}" type="slidenum">
              <a:rPr lang="en-US" smtClean="0"/>
              <a:pPr>
                <a:spcBef>
                  <a:spcPct val="0"/>
                </a:spcBef>
              </a:pPr>
              <a:t>14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00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8B0371-56EA-4EF9-AC98-E6BD18CCC449}" type="slidenum">
              <a:rPr lang="en-US" smtClean="0"/>
              <a:pPr>
                <a:spcBef>
                  <a:spcPct val="0"/>
                </a:spcBef>
              </a:pPr>
              <a:t>15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8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183A8E-623D-40A6-9749-745D4F4F78D6}" type="slidenum">
              <a:rPr lang="en-US" smtClean="0"/>
              <a:pPr>
                <a:spcBef>
                  <a:spcPct val="0"/>
                </a:spcBef>
              </a:pPr>
              <a:t>2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7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588EDB-7F72-44C0-ACA5-87FFF72ED551}" type="slidenum">
              <a:rPr lang="en-US" smtClean="0"/>
              <a:pPr>
                <a:spcBef>
                  <a:spcPct val="0"/>
                </a:spcBef>
              </a:pPr>
              <a:t>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295CB9-7DCE-4FDD-9999-018B70E3EE42}" type="slidenum">
              <a:rPr lang="en-US" smtClean="0"/>
              <a:pPr>
                <a:spcBef>
                  <a:spcPct val="0"/>
                </a:spcBef>
              </a:pPr>
              <a:t>4</a:t>
            </a:fld>
            <a:endParaRPr 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2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E5271F-BFC2-4280-9A3D-D614B6DF9C18}" type="slidenum">
              <a:rPr lang="en-US" smtClean="0"/>
              <a:pPr>
                <a:spcBef>
                  <a:spcPct val="0"/>
                </a:spcBef>
              </a:pPr>
              <a:t>5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2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41D5F8-705A-4B0D-91CA-101821A2103A}" type="slidenum">
              <a:rPr lang="en-US" smtClean="0"/>
              <a:pPr>
                <a:spcBef>
                  <a:spcPct val="0"/>
                </a:spcBef>
              </a:pPr>
              <a:t>6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10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6E35BF-1365-4349-85B6-02C96B5DDB86}" type="slidenum">
              <a:rPr lang="en-US" smtClean="0"/>
              <a:pPr>
                <a:spcBef>
                  <a:spcPct val="0"/>
                </a:spcBef>
              </a:pPr>
              <a:t>7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1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FCB5C1-EC95-4ACB-973B-3B91EAA6A7C3}" type="slidenum">
              <a:rPr lang="en-US" smtClean="0"/>
              <a:pPr>
                <a:spcBef>
                  <a:spcPct val="0"/>
                </a:spcBef>
              </a:pPr>
              <a:t>8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0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579AC6-3C59-4F72-8938-988D7E95143D}" type="slidenum">
              <a:rPr lang="en-US" smtClean="0"/>
              <a:pPr>
                <a:spcBef>
                  <a:spcPct val="0"/>
                </a:spcBef>
              </a:pPr>
              <a:t>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2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15100-5B5A-4653-B00D-8F2704726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7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17869-8FCE-4FB5-BE6B-D8FFD2294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9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4060B-1216-4EED-B2DF-6906FC93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0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5E07E-389C-485E-8A12-90F6C3FF2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A681-3F90-4D86-AAC7-DA131E3A6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1A644-D333-4559-B974-1D6489DE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A97F3-456D-4371-B13A-64D6F768E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2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1B5F-AF4B-4241-89BC-0F19EEFDD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1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22170-946B-4B67-BADD-1EBE76213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5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9EB2D-75AC-4728-92D1-6C9726480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6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62A98-A2EA-487E-BAF9-DEE91CA91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2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9000"/>
                    </a14:imgEffect>
                    <a14:imgEffect>
                      <a14:colorTemperature colorTemp="4700"/>
                    </a14:imgEffect>
                    <a14:imgEffect>
                      <a14:saturation sat="94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/>
          <a:stretch>
            <a:fillRect l="-44000" t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CEB1168-0F4C-4E40-9AA0-575745F42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3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7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45.wmf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0.jpe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jpeg"/><Relationship Id="rId11" Type="http://schemas.openxmlformats.org/officeDocument/2006/relationships/image" Target="../media/image44.wmf"/><Relationship Id="rId5" Type="http://schemas.openxmlformats.org/officeDocument/2006/relationships/image" Target="../media/image7.png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48.wmf"/><Relationship Id="rId4" Type="http://schemas.openxmlformats.org/officeDocument/2006/relationships/slide" Target="slide3.xml"/><Relationship Id="rId9" Type="http://schemas.openxmlformats.org/officeDocument/2006/relationships/image" Target="../media/image52.gif"/><Relationship Id="rId1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56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5.wmf"/><Relationship Id="rId5" Type="http://schemas.openxmlformats.org/officeDocument/2006/relationships/image" Target="../media/image7.png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18.bin"/><Relationship Id="rId4" Type="http://schemas.openxmlformats.org/officeDocument/2006/relationships/slide" Target="slide3.xml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0.jpeg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jpeg"/><Relationship Id="rId11" Type="http://schemas.openxmlformats.org/officeDocument/2006/relationships/image" Target="../media/image62.jpeg"/><Relationship Id="rId5" Type="http://schemas.openxmlformats.org/officeDocument/2006/relationships/image" Target="../media/image7.png"/><Relationship Id="rId10" Type="http://schemas.openxmlformats.org/officeDocument/2006/relationships/image" Target="../media/image61.jpeg"/><Relationship Id="rId4" Type="http://schemas.openxmlformats.org/officeDocument/2006/relationships/slide" Target="slide3.xml"/><Relationship Id="rId9" Type="http://schemas.openxmlformats.org/officeDocument/2006/relationships/image" Target="../media/image5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w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3.bin"/><Relationship Id="rId4" Type="http://schemas.openxmlformats.org/officeDocument/2006/relationships/slide" Target="slide3.xml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slide" Target="slide3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7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0.jpeg"/><Relationship Id="rId5" Type="http://schemas.openxmlformats.org/officeDocument/2006/relationships/image" Target="../media/image7.png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6.wmf"/><Relationship Id="rId4" Type="http://schemas.openxmlformats.org/officeDocument/2006/relationships/slide" Target="slide3.xml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colorTemperature colorTemp="8424"/>
                    </a14:imgEffect>
                    <a14:imgEffect>
                      <a14:saturation sat="178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23" y="4800600"/>
            <a:ext cx="5057077" cy="27432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119000" sy="119000" algn="ctr" rotWithShape="0">
              <a:srgbClr val="000000">
                <a:alpha val="46000"/>
              </a:srgbClr>
            </a:outerShdw>
            <a:reflection stA="45000" endPos="65000" dist="50800" dir="5400000" sy="-100000" algn="bl" rotWithShape="0"/>
            <a:softEdge rad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TROBENTICA</a:t>
            </a: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pic>
        <p:nvPicPr>
          <p:cNvPr id="78851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6513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905000"/>
            <a:ext cx="3892550" cy="407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7315200" y="2059818"/>
            <a:ext cx="12192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CVET</a:t>
            </a:r>
            <a:endParaRPr lang="sl-SI" sz="2800" dirty="0">
              <a:solidFill>
                <a:schemeClr val="accent6"/>
              </a:solidFill>
              <a:effectLst>
                <a:innerShdw blurRad="63500" dist="50800" dir="18900000">
                  <a:schemeClr val="tx1"/>
                </a:innerShdw>
              </a:effectLst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781799" y="3596951"/>
            <a:ext cx="160067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STEBLO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1324819" y="3298089"/>
            <a:ext cx="1143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LISTI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990600" y="5467904"/>
            <a:ext cx="28194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KORENIKA</a:t>
            </a:r>
            <a:r>
              <a:rPr lang="sl-SI" sz="2000" dirty="0" smtClean="0">
                <a:solidFill>
                  <a:schemeClr val="accent6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   </a:t>
            </a:r>
            <a:r>
              <a:rPr lang="sl-SI" sz="2800" dirty="0" smtClean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S  </a:t>
            </a:r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KORENINICAMI</a:t>
            </a:r>
          </a:p>
        </p:txBody>
      </p:sp>
      <p:cxnSp>
        <p:nvCxnSpPr>
          <p:cNvPr id="14" name="Raven puščični povezovalnik 13"/>
          <p:cNvCxnSpPr/>
          <p:nvPr/>
        </p:nvCxnSpPr>
        <p:spPr>
          <a:xfrm flipH="1">
            <a:off x="6553200" y="2309290"/>
            <a:ext cx="762000" cy="433910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H="1" flipV="1">
            <a:off x="4953000" y="3429000"/>
            <a:ext cx="1828800" cy="454716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V="1">
            <a:off x="2467819" y="3429000"/>
            <a:ext cx="808781" cy="130699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/>
          <p:cNvCxnSpPr/>
          <p:nvPr/>
        </p:nvCxnSpPr>
        <p:spPr>
          <a:xfrm flipV="1">
            <a:off x="3810000" y="5501471"/>
            <a:ext cx="1041400" cy="358654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8701" y="-11960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LJUDJE</a:t>
            </a: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pic>
        <p:nvPicPr>
          <p:cNvPr id="78851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6513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38999" y="1371600"/>
            <a:ext cx="7848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200000"/>
              </a:lnSpc>
              <a:defRPr/>
            </a:pPr>
            <a:r>
              <a:rPr lang="sl-SI" sz="2400" kern="0" dirty="0" smtClean="0">
                <a:solidFill>
                  <a:schemeClr val="accent2">
                    <a:lumMod val="75000"/>
                  </a:schemeClr>
                </a:solidFill>
              </a:rPr>
              <a:t>MANJ  SE  OBLEČEMO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sl-SI" sz="2400" kern="0" dirty="0" smtClean="0">
                <a:solidFill>
                  <a:schemeClr val="accent2">
                    <a:lumMod val="75000"/>
                  </a:schemeClr>
                </a:solidFill>
              </a:rPr>
              <a:t>VEČ  SMO  ZUNAJ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sl-SI" sz="2400" kern="0" dirty="0" smtClean="0">
                <a:solidFill>
                  <a:schemeClr val="accent2">
                    <a:lumMod val="75000"/>
                  </a:schemeClr>
                </a:solidFill>
              </a:rPr>
              <a:t>DELAMO  NA  VRTU,  POLJU,  V  SADOVNJAKU, VINOGRADU</a:t>
            </a:r>
            <a:endParaRPr lang="sl-SI" sz="2400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8242" name="Picture 2" descr="http://blog.strauss-group.com/he/wp-content/uploads/2013/03/planning-the-picni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r="9885"/>
          <a:stretch/>
        </p:blipFill>
        <p:spPr bwMode="auto">
          <a:xfrm>
            <a:off x="304800" y="4135645"/>
            <a:ext cx="4390503" cy="248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http://www.skimbacolifestyle.com/wp-content/uploads/2012/01/polarn-o-pyret-swedish-kids-cloth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09" y="1120616"/>
            <a:ext cx="2837755" cy="19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6" descr="http://www.kolcraft.com/blog/wp-content/uploads/2015/03/boy_garden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55" y="4135645"/>
            <a:ext cx="3884264" cy="248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3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8701" y="-11960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DELO NA VRTU</a:t>
            </a:r>
            <a:r>
              <a:rPr lang="en-US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n-US" sz="4800" dirty="0" smtClean="0">
              <a:solidFill>
                <a:srgbClr val="C8008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851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6513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arden-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9" y="1302241"/>
            <a:ext cx="2519126" cy="192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PoljeZBesedilom 23"/>
          <p:cNvSpPr txBox="1"/>
          <p:nvPr/>
        </p:nvSpPr>
        <p:spPr>
          <a:xfrm>
            <a:off x="269839" y="3197272"/>
            <a:ext cx="25191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PREKOPAVAMO</a:t>
            </a:r>
            <a:endParaRPr lang="sl-SI" sz="2400" dirty="0">
              <a:solidFill>
                <a:schemeClr val="accent6"/>
              </a:solidFill>
            </a:endParaRPr>
          </a:p>
        </p:txBody>
      </p:sp>
      <p:pic>
        <p:nvPicPr>
          <p:cNvPr id="13" name="Picture 17" descr="604587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79" y="1295401"/>
            <a:ext cx="3272826" cy="193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PoljeZBesedilom 24"/>
          <p:cNvSpPr txBox="1"/>
          <p:nvPr/>
        </p:nvSpPr>
        <p:spPr>
          <a:xfrm>
            <a:off x="2993377" y="3197273"/>
            <a:ext cx="32698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GNOJIMO</a:t>
            </a:r>
            <a:endParaRPr lang="sl-SI" sz="2400" dirty="0">
              <a:solidFill>
                <a:schemeClr val="accent6"/>
              </a:solidFill>
            </a:endParaRPr>
          </a:p>
        </p:txBody>
      </p:sp>
      <p:pic>
        <p:nvPicPr>
          <p:cNvPr id="16" name="Picture 13" descr="Twigandbloom-Garden_bow-Ra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13" y="1295400"/>
            <a:ext cx="2502187" cy="192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PoljeZBesedilom 25"/>
          <p:cNvSpPr txBox="1"/>
          <p:nvPr/>
        </p:nvSpPr>
        <p:spPr>
          <a:xfrm>
            <a:off x="6444595" y="3197273"/>
            <a:ext cx="25052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GRABIMO</a:t>
            </a:r>
            <a:endParaRPr lang="sl-SI" sz="2400" dirty="0">
              <a:solidFill>
                <a:schemeClr val="accent6"/>
              </a:solidFill>
            </a:endParaRPr>
          </a:p>
        </p:txBody>
      </p:sp>
      <p:pic>
        <p:nvPicPr>
          <p:cNvPr id="18" name="Picture 4" descr="grass-se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3" y="4103187"/>
            <a:ext cx="2921201" cy="19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PoljeZBesedilom 26"/>
          <p:cNvSpPr txBox="1"/>
          <p:nvPr/>
        </p:nvSpPr>
        <p:spPr>
          <a:xfrm>
            <a:off x="169252" y="6011001"/>
            <a:ext cx="29174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SEJEMO  SEMENA</a:t>
            </a:r>
            <a:endParaRPr lang="sl-SI" sz="2400" dirty="0">
              <a:solidFill>
                <a:schemeClr val="accent6"/>
              </a:solidFill>
            </a:endParaRPr>
          </a:p>
        </p:txBody>
      </p:sp>
      <p:pic>
        <p:nvPicPr>
          <p:cNvPr id="19" name="Picture 5" descr="sajenje-paradizni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17" y="4104002"/>
            <a:ext cx="2843274" cy="19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oljeZBesedilom 27"/>
          <p:cNvSpPr txBox="1"/>
          <p:nvPr/>
        </p:nvSpPr>
        <p:spPr>
          <a:xfrm>
            <a:off x="3264744" y="6029500"/>
            <a:ext cx="283950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SADIMO SADIKE</a:t>
            </a:r>
            <a:endParaRPr lang="sl-SI" sz="2400" dirty="0">
              <a:solidFill>
                <a:schemeClr val="accent6"/>
              </a:solidFill>
            </a:endParaRPr>
          </a:p>
        </p:txBody>
      </p:sp>
      <p:pic>
        <p:nvPicPr>
          <p:cNvPr id="21" name="Picture 7" descr="610115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46" y="4103187"/>
            <a:ext cx="2656174" cy="19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jeZBesedilom 28"/>
          <p:cNvSpPr txBox="1"/>
          <p:nvPr/>
        </p:nvSpPr>
        <p:spPr>
          <a:xfrm>
            <a:off x="6301173" y="6045287"/>
            <a:ext cx="26599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ZALIVAMO</a:t>
            </a:r>
            <a:endParaRPr lang="sl-SI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0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8701" y="-11960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RASTLINE ZRASTEJO IZ</a:t>
            </a:r>
            <a:r>
              <a:rPr lang="en-US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n-US" sz="4800" dirty="0" smtClean="0">
              <a:solidFill>
                <a:srgbClr val="C8008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851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6513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-17402" y="949151"/>
            <a:ext cx="4565849" cy="2469479"/>
            <a:chOff x="64831" y="1138238"/>
            <a:chExt cx="4565849" cy="2469479"/>
          </a:xfrm>
        </p:grpSpPr>
        <p:grpSp>
          <p:nvGrpSpPr>
            <p:cNvPr id="6" name="Skupina 5"/>
            <p:cNvGrpSpPr/>
            <p:nvPr/>
          </p:nvGrpSpPr>
          <p:grpSpPr>
            <a:xfrm>
              <a:off x="64831" y="1138238"/>
              <a:ext cx="4565849" cy="2469479"/>
              <a:chOff x="64831" y="1138238"/>
              <a:chExt cx="4565849" cy="2469479"/>
            </a:xfrm>
          </p:grpSpPr>
          <p:pic>
            <p:nvPicPr>
              <p:cNvPr id="134146" name="Picture 2" descr="http://cdn.h3sean.com/wp-content/uploads/2010/12/Planting-seeds1-300x199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3985" y="1580108"/>
                <a:ext cx="3056695" cy="2027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154" name="Picture 10" descr="http://www.escapefromcubiclenation.com/wp-content/uploads/2012/10/iStock_000019982811XSmall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31" y="1138238"/>
                <a:ext cx="2404607" cy="1604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PoljeZBesedilom 18"/>
            <p:cNvSpPr txBox="1"/>
            <p:nvPr/>
          </p:nvSpPr>
          <p:spPr>
            <a:xfrm>
              <a:off x="2482967" y="1174188"/>
              <a:ext cx="1888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dirty="0" smtClean="0">
                  <a:solidFill>
                    <a:schemeClr val="accent6"/>
                  </a:solidFill>
                </a:rPr>
                <a:t>IZ  SEMEN</a:t>
              </a:r>
              <a:endParaRPr lang="sl-SI" sz="24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311557" y="3622867"/>
            <a:ext cx="2708542" cy="3336588"/>
            <a:chOff x="730771" y="3992582"/>
            <a:chExt cx="2708542" cy="3237866"/>
          </a:xfrm>
        </p:grpSpPr>
        <p:grpSp>
          <p:nvGrpSpPr>
            <p:cNvPr id="23" name="Skupina 22"/>
            <p:cNvGrpSpPr/>
            <p:nvPr/>
          </p:nvGrpSpPr>
          <p:grpSpPr>
            <a:xfrm>
              <a:off x="730771" y="3992582"/>
              <a:ext cx="2708542" cy="2840468"/>
              <a:chOff x="819628" y="3998379"/>
              <a:chExt cx="2708542" cy="2840468"/>
            </a:xfrm>
          </p:grpSpPr>
          <p:pic>
            <p:nvPicPr>
              <p:cNvPr id="134150" name="Picture 6" descr="http://green-mom.com/wp-content/uploads/2012/06/seed-potato-planting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628" y="3998379"/>
                <a:ext cx="2708542" cy="178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152" name="Picture 8" descr="http://www.potatoes.co.nz/myimages/Heading_for_growing_potatoes.gif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628" y="5607104"/>
                <a:ext cx="2708542" cy="1231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PoljeZBesedilom 21"/>
            <p:cNvSpPr txBox="1"/>
            <p:nvPr/>
          </p:nvSpPr>
          <p:spPr>
            <a:xfrm>
              <a:off x="839607" y="6768783"/>
              <a:ext cx="246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dirty="0">
                  <a:solidFill>
                    <a:schemeClr val="accent6"/>
                  </a:solidFill>
                </a:rPr>
                <a:t>IZ  GOMOLJEV</a:t>
              </a: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5004751" y="1146578"/>
            <a:ext cx="4025349" cy="2809251"/>
            <a:chOff x="5004751" y="1159176"/>
            <a:chExt cx="4025349" cy="2809251"/>
          </a:xfrm>
        </p:grpSpPr>
        <p:sp>
          <p:nvSpPr>
            <p:cNvPr id="21" name="PoljeZBesedilom 20"/>
            <p:cNvSpPr txBox="1"/>
            <p:nvPr/>
          </p:nvSpPr>
          <p:spPr>
            <a:xfrm>
              <a:off x="5004751" y="3110814"/>
              <a:ext cx="20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dirty="0">
                  <a:solidFill>
                    <a:schemeClr val="accent6"/>
                  </a:solidFill>
                </a:rPr>
                <a:t>IZ  ČEBULIC</a:t>
              </a:r>
            </a:p>
          </p:txBody>
        </p:sp>
        <p:grpSp>
          <p:nvGrpSpPr>
            <p:cNvPr id="15" name="Skupina 14"/>
            <p:cNvGrpSpPr/>
            <p:nvPr/>
          </p:nvGrpSpPr>
          <p:grpSpPr>
            <a:xfrm>
              <a:off x="5043079" y="1159176"/>
              <a:ext cx="3987021" cy="2809251"/>
              <a:chOff x="5119279" y="1194144"/>
              <a:chExt cx="3987021" cy="2809251"/>
            </a:xfrm>
          </p:grpSpPr>
          <p:graphicFrame>
            <p:nvGraphicFramePr>
              <p:cNvPr id="2" name="Predme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7300415"/>
                  </p:ext>
                </p:extLst>
              </p:nvPr>
            </p:nvGraphicFramePr>
            <p:xfrm>
              <a:off x="5119279" y="1194144"/>
              <a:ext cx="3078257" cy="19773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772" name="Image" r:id="rId10" imgW="13612680" imgH="9155520" progId="Photoshop.Image.13">
                      <p:embed/>
                    </p:oleObj>
                  </mc:Choice>
                  <mc:Fallback>
                    <p:oleObj name="Image" r:id="rId10" imgW="13612680" imgH="9155520" progId="Photoshop.Image.1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119279" y="1194144"/>
                            <a:ext cx="3078257" cy="197733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Predme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1084083"/>
                  </p:ext>
                </p:extLst>
              </p:nvPr>
            </p:nvGraphicFramePr>
            <p:xfrm>
              <a:off x="7007830" y="2819401"/>
              <a:ext cx="2098470" cy="11839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773" name="Image" r:id="rId12" imgW="5714280" imgH="2971080" progId="Photoshop.Image.13">
                      <p:embed/>
                    </p:oleObj>
                  </mc:Choice>
                  <mc:Fallback>
                    <p:oleObj name="Image" r:id="rId12" imgW="5714280" imgH="2971080" progId="Photoshop.Image.1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7007830" y="2819401"/>
                            <a:ext cx="2098470" cy="11839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9" name="Skupina 28"/>
          <p:cNvGrpSpPr/>
          <p:nvPr/>
        </p:nvGrpSpPr>
        <p:grpSpPr>
          <a:xfrm>
            <a:off x="3987272" y="4329751"/>
            <a:ext cx="5042828" cy="2391833"/>
            <a:chOff x="4271168" y="4096250"/>
            <a:chExt cx="5042828" cy="2391833"/>
          </a:xfrm>
        </p:grpSpPr>
        <p:sp>
          <p:nvSpPr>
            <p:cNvPr id="27" name="PoljeZBesedilom 26"/>
            <p:cNvSpPr txBox="1"/>
            <p:nvPr/>
          </p:nvSpPr>
          <p:spPr>
            <a:xfrm>
              <a:off x="4280430" y="4474799"/>
              <a:ext cx="3117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400" dirty="0" smtClean="0">
                  <a:solidFill>
                    <a:schemeClr val="accent6"/>
                  </a:solidFill>
                </a:rPr>
                <a:t>IZ  POTAKNJENCEV</a:t>
              </a:r>
              <a:endParaRPr lang="sl-SI" sz="2400" dirty="0">
                <a:solidFill>
                  <a:schemeClr val="accent6"/>
                </a:solidFill>
              </a:endParaRPr>
            </a:p>
          </p:txBody>
        </p:sp>
        <p:grpSp>
          <p:nvGrpSpPr>
            <p:cNvPr id="28" name="Skupina 27"/>
            <p:cNvGrpSpPr/>
            <p:nvPr/>
          </p:nvGrpSpPr>
          <p:grpSpPr>
            <a:xfrm>
              <a:off x="4271168" y="4096250"/>
              <a:ext cx="5042828" cy="2391833"/>
              <a:chOff x="4366667" y="4277899"/>
              <a:chExt cx="5042828" cy="2391833"/>
            </a:xfrm>
          </p:grpSpPr>
          <p:grpSp>
            <p:nvGrpSpPr>
              <p:cNvPr id="26" name="Skupina 25"/>
              <p:cNvGrpSpPr/>
              <p:nvPr/>
            </p:nvGrpSpPr>
            <p:grpSpPr>
              <a:xfrm>
                <a:off x="4366667" y="5109816"/>
                <a:ext cx="4576796" cy="1559916"/>
                <a:chOff x="4477625" y="4307211"/>
                <a:chExt cx="4576796" cy="1559916"/>
              </a:xfrm>
            </p:grpSpPr>
            <p:graphicFrame>
              <p:nvGraphicFramePr>
                <p:cNvPr id="4" name="Predme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71782691"/>
                    </p:ext>
                  </p:extLst>
                </p:nvPr>
              </p:nvGraphicFramePr>
              <p:xfrm>
                <a:off x="4477625" y="4307212"/>
                <a:ext cx="2404591" cy="155991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774" name="Image" r:id="rId14" imgW="8901360" imgH="5765040" progId="Photoshop.Image.13">
                        <p:embed/>
                      </p:oleObj>
                    </mc:Choice>
                    <mc:Fallback>
                      <p:oleObj name="Image" r:id="rId14" imgW="8901360" imgH="5765040" progId="Photoshop.Image.1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625" y="4307212"/>
                              <a:ext cx="2404591" cy="155991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" name="Predme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77398456"/>
                    </p:ext>
                  </p:extLst>
                </p:nvPr>
              </p:nvGraphicFramePr>
              <p:xfrm>
                <a:off x="6876878" y="4307211"/>
                <a:ext cx="2177543" cy="155991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775" name="Image" r:id="rId16" imgW="8507880" imgH="6095160" progId="Photoshop.Image.13">
                        <p:embed/>
                      </p:oleObj>
                    </mc:Choice>
                    <mc:Fallback>
                      <p:oleObj name="Image" r:id="rId16" imgW="8507880" imgH="6095160" progId="Photoshop.Image.1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76878" y="4307211"/>
                              <a:ext cx="2177543" cy="155991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25" name="Predme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5208825"/>
                  </p:ext>
                </p:extLst>
              </p:nvPr>
            </p:nvGraphicFramePr>
            <p:xfrm>
              <a:off x="7493417" y="4277899"/>
              <a:ext cx="1916078" cy="1416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776" name="Image" r:id="rId18" imgW="10793520" imgH="7974360" progId="Photoshop.Image.13">
                      <p:embed/>
                    </p:oleObj>
                  </mc:Choice>
                  <mc:Fallback>
                    <p:oleObj name="Image" r:id="rId18" imgW="10793520" imgH="7974360" progId="Photoshop.Image.1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7493417" y="4277899"/>
                            <a:ext cx="1916078" cy="1416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41553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 RAST POTREBUJEJO</a:t>
            </a: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pic>
        <p:nvPicPr>
          <p:cNvPr id="78851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6513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Predm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610503"/>
              </p:ext>
            </p:extLst>
          </p:nvPr>
        </p:nvGraphicFramePr>
        <p:xfrm>
          <a:off x="3881288" y="1214973"/>
          <a:ext cx="2286000" cy="2574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57" name="Image" r:id="rId6" imgW="3822120" imgH="4304520" progId="Photoshop.Image.13">
                  <p:embed/>
                </p:oleObj>
              </mc:Choice>
              <mc:Fallback>
                <p:oleObj name="Image" r:id="rId6" imgW="3822120" imgH="430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81288" y="1214973"/>
                        <a:ext cx="2286000" cy="2574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Predm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662929"/>
              </p:ext>
            </p:extLst>
          </p:nvPr>
        </p:nvGraphicFramePr>
        <p:xfrm>
          <a:off x="1281691" y="4034963"/>
          <a:ext cx="2617377" cy="2569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58" name="Image" r:id="rId8" imgW="3529800" imgH="3567960" progId="Photoshop.Image.13">
                  <p:embed/>
                </p:oleObj>
              </mc:Choice>
              <mc:Fallback>
                <p:oleObj name="Image" r:id="rId8" imgW="3529800" imgH="3567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81691" y="4034963"/>
                        <a:ext cx="2617377" cy="2569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884242"/>
              </p:ext>
            </p:extLst>
          </p:nvPr>
        </p:nvGraphicFramePr>
        <p:xfrm>
          <a:off x="4176531" y="4030690"/>
          <a:ext cx="2425700" cy="2573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59" name="Image" r:id="rId10" imgW="3936240" imgH="4177440" progId="Photoshop.Image.13">
                  <p:embed/>
                </p:oleObj>
              </mc:Choice>
              <mc:Fallback>
                <p:oleObj name="Image" r:id="rId10" imgW="3936240" imgH="4177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76531" y="4030690"/>
                        <a:ext cx="2425700" cy="2573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Predm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739508"/>
              </p:ext>
            </p:extLst>
          </p:nvPr>
        </p:nvGraphicFramePr>
        <p:xfrm>
          <a:off x="6511130" y="1214973"/>
          <a:ext cx="2181132" cy="256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60" name="Image" r:id="rId12" imgW="3403080" imgH="3999960" progId="Photoshop.Image.13">
                  <p:embed/>
                </p:oleObj>
              </mc:Choice>
              <mc:Fallback>
                <p:oleObj name="Image" r:id="rId12" imgW="3403080" imgH="3999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11130" y="1214973"/>
                        <a:ext cx="2181132" cy="2563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Predm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256360"/>
              </p:ext>
            </p:extLst>
          </p:nvPr>
        </p:nvGraphicFramePr>
        <p:xfrm>
          <a:off x="214891" y="1219365"/>
          <a:ext cx="3322555" cy="258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61" name="Image" r:id="rId14" imgW="4799880" imgH="3733200" progId="Photoshop.Image.13">
                  <p:embed/>
                </p:oleObj>
              </mc:Choice>
              <mc:Fallback>
                <p:oleObj name="Image" r:id="rId14" imgW="4799880" imgH="3733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4891" y="1219365"/>
                        <a:ext cx="3322555" cy="2584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oljeZBesedilom 23"/>
          <p:cNvSpPr txBox="1"/>
          <p:nvPr/>
        </p:nvSpPr>
        <p:spPr>
          <a:xfrm>
            <a:off x="2379598" y="3309407"/>
            <a:ext cx="11290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6"/>
                </a:solidFill>
              </a:rPr>
              <a:t>ZRAK</a:t>
            </a:r>
            <a:endParaRPr lang="sl-SI" sz="2400" dirty="0">
              <a:solidFill>
                <a:schemeClr val="accent6"/>
              </a:solidFill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6167288" y="5029200"/>
            <a:ext cx="284681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6"/>
                </a:solidFill>
              </a:rPr>
              <a:t>HRANILNE  SNOVI  IZ  ZEMLJE</a:t>
            </a:r>
            <a:endParaRPr lang="sl-SI" sz="2400" dirty="0">
              <a:solidFill>
                <a:schemeClr val="accent6"/>
              </a:solidFill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7236178" y="3686647"/>
            <a:ext cx="16574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6"/>
                </a:solidFill>
              </a:rPr>
              <a:t>TOPLOTO</a:t>
            </a:r>
            <a:endParaRPr lang="sl-SI" sz="2400" dirty="0">
              <a:solidFill>
                <a:schemeClr val="accent6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2422354" y="4339173"/>
            <a:ext cx="11301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6"/>
                </a:solidFill>
              </a:rPr>
              <a:t>VODO</a:t>
            </a:r>
            <a:endParaRPr lang="sl-SI" sz="2400" dirty="0">
              <a:solidFill>
                <a:schemeClr val="accent6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4065236" y="3095926"/>
            <a:ext cx="186465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accent6"/>
                </a:solidFill>
              </a:rPr>
              <a:t>SVETLOBO</a:t>
            </a:r>
            <a:endParaRPr lang="sl-SI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1" grpId="0" animBg="1"/>
      <p:bldP spid="22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 SADOVNJAKU</a:t>
            </a: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pic>
        <p:nvPicPr>
          <p:cNvPr id="78851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6513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6" name="Picture 20" descr="http://3.bp.blogspot.com/-a0EtLGKQkFw/VM-B949TKjI/AAAAAAAAABQ/8vHe6XaU3VE/s1600/Zimsko_Skropljenj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88284"/>
            <a:ext cx="2743200" cy="20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PoljeZBesedilom 34"/>
          <p:cNvSpPr txBox="1"/>
          <p:nvPr/>
        </p:nvSpPr>
        <p:spPr>
          <a:xfrm>
            <a:off x="5715000" y="6217877"/>
            <a:ext cx="275272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ŠKROPIMO</a:t>
            </a:r>
            <a:endParaRPr lang="sl-SI" sz="2400" dirty="0">
              <a:solidFill>
                <a:schemeClr val="accent6"/>
              </a:solidFill>
            </a:endParaRPr>
          </a:p>
        </p:txBody>
      </p:sp>
      <p:grpSp>
        <p:nvGrpSpPr>
          <p:cNvPr id="30" name="Skupina 29"/>
          <p:cNvGrpSpPr/>
          <p:nvPr/>
        </p:nvGrpSpPr>
        <p:grpSpPr>
          <a:xfrm>
            <a:off x="413310" y="1213484"/>
            <a:ext cx="8263965" cy="2152962"/>
            <a:chOff x="413310" y="1213484"/>
            <a:chExt cx="8263965" cy="2152962"/>
          </a:xfrm>
        </p:grpSpPr>
        <p:pic>
          <p:nvPicPr>
            <p:cNvPr id="142347" name="Picture 11" descr="http://static1.ringaraja.net/uploads/SLO/articles/5468/large/125816965d04ad58022d487c65a49d5b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533" y="1213484"/>
              <a:ext cx="2948742" cy="2134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1" name="Predme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0700752"/>
                </p:ext>
              </p:extLst>
            </p:nvPr>
          </p:nvGraphicFramePr>
          <p:xfrm>
            <a:off x="4327598" y="1219967"/>
            <a:ext cx="1400935" cy="2146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23" name="Image" r:id="rId8" imgW="3237840" imgH="5053680" progId="Photoshop.Image.13">
                    <p:embed/>
                  </p:oleObj>
                </mc:Choice>
                <mc:Fallback>
                  <p:oleObj name="Image" r:id="rId8" imgW="3237840" imgH="505368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327598" y="1219967"/>
                          <a:ext cx="1400935" cy="21464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2361" name="Picture 25" descr="http://www.kalia.si/userfiles/images/clanki/slike/vinograd/rez_trte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10" y="1213484"/>
              <a:ext cx="3914288" cy="2134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PoljeZBesedilom 8"/>
          <p:cNvSpPr txBox="1"/>
          <p:nvPr/>
        </p:nvSpPr>
        <p:spPr>
          <a:xfrm>
            <a:off x="413310" y="3308003"/>
            <a:ext cx="82639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OBREZUJEMO,  POČISTIMO  OSTANKE  LISTJA  IN  VEJ</a:t>
            </a:r>
            <a:endParaRPr lang="sl-SI" sz="2400" dirty="0">
              <a:solidFill>
                <a:schemeClr val="accent6"/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3310" y="4188284"/>
            <a:ext cx="4781235" cy="1830232"/>
            <a:chOff x="413310" y="4188284"/>
            <a:chExt cx="4781235" cy="1830232"/>
          </a:xfrm>
        </p:grpSpPr>
        <p:pic>
          <p:nvPicPr>
            <p:cNvPr id="142351" name="Picture 15" descr="http://www.klubgaia.com/img/clanki/jama_940_40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10" y="4188284"/>
              <a:ext cx="3749279" cy="18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365" name="Picture 29" descr="http://oldworldgardenfarms.files.wordpress.com/2012/07/marquette-grapes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744" y="4188284"/>
              <a:ext cx="1193801" cy="1830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oljeZBesedilom 28"/>
          <p:cNvSpPr txBox="1"/>
          <p:nvPr/>
        </p:nvSpPr>
        <p:spPr>
          <a:xfrm>
            <a:off x="413310" y="6019694"/>
            <a:ext cx="478123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accent6"/>
                </a:solidFill>
              </a:rPr>
              <a:t>SADIMO  DREVESCA,  TRTO</a:t>
            </a:r>
            <a:endParaRPr lang="sl-SI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9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204308" y="2192498"/>
            <a:ext cx="3001514" cy="13534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/>
              <a:t>m</a:t>
            </a:r>
            <a:r>
              <a:rPr lang="sl-SI" dirty="0" smtClean="0"/>
              <a:t>anj se oblečemo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/>
              <a:t>v</a:t>
            </a:r>
            <a:r>
              <a:rPr lang="sl-SI" dirty="0" smtClean="0"/>
              <a:t>eč smo zunaj</a:t>
            </a:r>
          </a:p>
          <a:p>
            <a:pPr marL="180975" indent="-1809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sl-SI" dirty="0"/>
              <a:t>d</a:t>
            </a:r>
            <a:r>
              <a:rPr lang="sl-SI" dirty="0" smtClean="0"/>
              <a:t>elamo na vrtu, polju,      v sadovnjaku, vinogradu</a:t>
            </a:r>
            <a:endParaRPr lang="sl-SI" dirty="0"/>
          </a:p>
        </p:txBody>
      </p:sp>
      <p:grpSp>
        <p:nvGrpSpPr>
          <p:cNvPr id="71740" name="Group 60"/>
          <p:cNvGrpSpPr>
            <a:grpSpLocks/>
          </p:cNvGrpSpPr>
          <p:nvPr/>
        </p:nvGrpSpPr>
        <p:grpSpPr bwMode="auto">
          <a:xfrm>
            <a:off x="597956" y="1697993"/>
            <a:ext cx="3029298" cy="1190171"/>
            <a:chOff x="23" y="2643"/>
            <a:chExt cx="2236" cy="495"/>
          </a:xfrm>
          <a:solidFill>
            <a:schemeClr val="bg1"/>
          </a:solidFill>
        </p:grpSpPr>
        <p:sp>
          <p:nvSpPr>
            <p:cNvPr id="71717" name="Rectangle 37"/>
            <p:cNvSpPr>
              <a:spLocks noChangeArrowheads="1"/>
            </p:cNvSpPr>
            <p:nvPr/>
          </p:nvSpPr>
          <p:spPr bwMode="auto">
            <a:xfrm>
              <a:off x="23" y="2643"/>
              <a:ext cx="1067" cy="191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 w="254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71718" name="Freeform 38"/>
            <p:cNvSpPr>
              <a:spLocks/>
            </p:cNvSpPr>
            <p:nvPr/>
          </p:nvSpPr>
          <p:spPr bwMode="auto">
            <a:xfrm flipV="1">
              <a:off x="1090" y="2770"/>
              <a:ext cx="1169" cy="368"/>
            </a:xfrm>
            <a:custGeom>
              <a:avLst/>
              <a:gdLst>
                <a:gd name="T0" fmla="*/ 491 w 491"/>
                <a:gd name="T1" fmla="*/ 0 h 307"/>
                <a:gd name="T2" fmla="*/ 0 w 491"/>
                <a:gd name="T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1" h="307">
                  <a:moveTo>
                    <a:pt x="491" y="0"/>
                  </a:moveTo>
                  <a:lnTo>
                    <a:pt x="0" y="307"/>
                  </a:lnTo>
                </a:path>
              </a:pathLst>
            </a:custGeom>
            <a:grpFill/>
            <a:ln w="254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71712" name="Text Box 32"/>
          <p:cNvSpPr txBox="1">
            <a:spLocks noChangeArrowheads="1"/>
          </p:cNvSpPr>
          <p:nvPr/>
        </p:nvSpPr>
        <p:spPr bwMode="auto">
          <a:xfrm>
            <a:off x="527407" y="5647853"/>
            <a:ext cx="4343400" cy="10904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defTabSz="17938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l-SI" dirty="0"/>
              <a:t>v</a:t>
            </a:r>
            <a:r>
              <a:rPr lang="sl-SI" dirty="0" smtClean="0"/>
              <a:t>zklijejo nove rastlinice</a:t>
            </a:r>
          </a:p>
          <a:p>
            <a:pPr marL="180975" indent="-180975" defTabSz="17938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grmi </a:t>
            </a:r>
            <a:r>
              <a:rPr lang="sl-SI" dirty="0"/>
              <a:t>in drevesa ozelenijo in cvetijo</a:t>
            </a:r>
          </a:p>
          <a:p>
            <a:pPr marL="180975" indent="-180975" defTabSz="17938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l-SI" dirty="0"/>
              <a:t>zacvetijo prve spomladanske cvetlice</a:t>
            </a:r>
          </a:p>
          <a:p>
            <a:pPr marL="93663" indent="-93663" defTabSz="179388">
              <a:lnSpc>
                <a:spcPct val="105000"/>
              </a:lnSpc>
            </a:pPr>
            <a:endParaRPr lang="sl-SI" sz="800" dirty="0">
              <a:solidFill>
                <a:srgbClr val="FF9933"/>
              </a:solidFill>
            </a:endParaRPr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3386137" y="2522538"/>
            <a:ext cx="2560637" cy="1854200"/>
            <a:chOff x="5720" y="3967"/>
            <a:chExt cx="5160" cy="3420"/>
          </a:xfrm>
        </p:grpSpPr>
        <p:grpSp>
          <p:nvGrpSpPr>
            <p:cNvPr id="71685" name="Group 5"/>
            <p:cNvGrpSpPr>
              <a:grpSpLocks/>
            </p:cNvGrpSpPr>
            <p:nvPr/>
          </p:nvGrpSpPr>
          <p:grpSpPr bwMode="auto">
            <a:xfrm>
              <a:off x="5720" y="3967"/>
              <a:ext cx="5160" cy="3420"/>
              <a:chOff x="5720" y="3967"/>
              <a:chExt cx="5160" cy="3420"/>
            </a:xfrm>
          </p:grpSpPr>
          <p:sp>
            <p:nvSpPr>
              <p:cNvPr id="71686" name="Oval 6"/>
              <p:cNvSpPr>
                <a:spLocks noChangeArrowheads="1"/>
              </p:cNvSpPr>
              <p:nvPr/>
            </p:nvSpPr>
            <p:spPr bwMode="auto">
              <a:xfrm>
                <a:off x="5720" y="3967"/>
                <a:ext cx="5160" cy="3420"/>
              </a:xfrm>
              <a:prstGeom prst="ellipse">
                <a:avLst/>
              </a:prstGeom>
              <a:solidFill>
                <a:srgbClr val="CED3F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71687" name="Text Box 7"/>
              <p:cNvSpPr txBox="1">
                <a:spLocks noChangeArrowheads="1"/>
              </p:cNvSpPr>
              <p:nvPr/>
            </p:nvSpPr>
            <p:spPr bwMode="auto">
              <a:xfrm>
                <a:off x="6140" y="4845"/>
                <a:ext cx="4320" cy="1260"/>
              </a:xfrm>
              <a:prstGeom prst="rect">
                <a:avLst/>
              </a:prstGeom>
              <a:solidFill>
                <a:srgbClr val="CED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sl-SI" sz="3600" dirty="0" smtClean="0"/>
                  <a:t>POMLAD</a:t>
                </a:r>
                <a:endParaRPr lang="sl-SI" sz="3600" dirty="0"/>
              </a:p>
            </p:txBody>
          </p:sp>
        </p:grpSp>
        <p:sp>
          <p:nvSpPr>
            <p:cNvPr id="71688" name="Text Box 8"/>
            <p:cNvSpPr txBox="1">
              <a:spLocks noChangeArrowheads="1"/>
            </p:cNvSpPr>
            <p:nvPr/>
          </p:nvSpPr>
          <p:spPr bwMode="auto">
            <a:xfrm>
              <a:off x="6204" y="5846"/>
              <a:ext cx="4131" cy="573"/>
            </a:xfrm>
            <a:prstGeom prst="rect">
              <a:avLst/>
            </a:prstGeom>
            <a:solidFill>
              <a:srgbClr val="CED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sl-SI" sz="1600" dirty="0" smtClean="0"/>
                <a:t>21. marec – 21. junij        </a:t>
              </a:r>
              <a:endParaRPr lang="sl-SI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507070" y="2045533"/>
            <a:ext cx="2514100" cy="1500436"/>
            <a:chOff x="6991799" y="1985318"/>
            <a:chExt cx="2514100" cy="1500436"/>
          </a:xfrm>
        </p:grpSpPr>
        <p:sp>
          <p:nvSpPr>
            <p:cNvPr id="71697" name="Text Box 17"/>
            <p:cNvSpPr txBox="1">
              <a:spLocks noChangeArrowheads="1"/>
            </p:cNvSpPr>
            <p:nvPr/>
          </p:nvSpPr>
          <p:spPr bwMode="auto">
            <a:xfrm>
              <a:off x="6991799" y="2391013"/>
              <a:ext cx="2514100" cy="1094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30000"/>
                </a:lnSpc>
              </a:pPr>
              <a:endParaRPr lang="sl-SI" sz="400" dirty="0">
                <a:solidFill>
                  <a:srgbClr val="33CCCC"/>
                </a:solidFill>
              </a:endParaRPr>
            </a:p>
            <a:p>
              <a:pPr marL="180975" indent="-18097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sl-SI" dirty="0" smtClean="0"/>
                <a:t>topleje</a:t>
              </a:r>
            </a:p>
            <a:p>
              <a:pPr marL="180975" indent="-18097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sl-SI" dirty="0"/>
                <a:t>v</a:t>
              </a:r>
              <a:r>
                <a:rPr lang="sl-SI" dirty="0" smtClean="0"/>
                <a:t>eliko sonca in dežja</a:t>
              </a:r>
            </a:p>
            <a:p>
              <a:pPr marL="180975" indent="-18097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sl-SI" dirty="0"/>
                <a:t>h</a:t>
              </a:r>
              <a:r>
                <a:rPr lang="sl-SI" dirty="0" smtClean="0"/>
                <a:t>itro se spreminja</a:t>
              </a:r>
            </a:p>
            <a:p>
              <a:pPr>
                <a:lnSpc>
                  <a:spcPct val="130000"/>
                </a:lnSpc>
              </a:pPr>
              <a:endParaRPr lang="sl-SI" dirty="0">
                <a:solidFill>
                  <a:srgbClr val="33CCCC"/>
                </a:solidFill>
              </a:endParaRPr>
            </a:p>
          </p:txBody>
        </p:sp>
        <p:sp>
          <p:nvSpPr>
            <p:cNvPr id="71699" name="Rectangle 19"/>
            <p:cNvSpPr>
              <a:spLocks noChangeArrowheads="1"/>
            </p:cNvSpPr>
            <p:nvPr/>
          </p:nvSpPr>
          <p:spPr bwMode="auto">
            <a:xfrm>
              <a:off x="7107957" y="1985318"/>
              <a:ext cx="1407341" cy="441664"/>
            </a:xfrm>
            <a:prstGeom prst="rect">
              <a:avLst/>
            </a:prstGeom>
            <a:solidFill>
              <a:srgbClr val="00CCFF">
                <a:alpha val="12000"/>
              </a:srgbClr>
            </a:solidFill>
            <a:ln w="25400">
              <a:solidFill>
                <a:srgbClr val="33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71698" name="Freeform 18"/>
          <p:cNvSpPr>
            <a:spLocks/>
          </p:cNvSpPr>
          <p:nvPr/>
        </p:nvSpPr>
        <p:spPr bwMode="auto">
          <a:xfrm>
            <a:off x="5747779" y="2266307"/>
            <a:ext cx="875449" cy="682197"/>
          </a:xfrm>
          <a:custGeom>
            <a:avLst/>
            <a:gdLst>
              <a:gd name="T0" fmla="*/ 0 w 840"/>
              <a:gd name="T1" fmla="*/ 900 h 900"/>
              <a:gd name="T2" fmla="*/ 840 w 840"/>
              <a:gd name="T3" fmla="*/ 0 h 900"/>
              <a:gd name="connsiteX0" fmla="*/ 0 w 10000"/>
              <a:gd name="connsiteY0" fmla="*/ 10256 h 10256"/>
              <a:gd name="connsiteX1" fmla="*/ 10000 w 10000"/>
              <a:gd name="connsiteY1" fmla="*/ 0 h 1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256">
                <a:moveTo>
                  <a:pt x="0" y="10256"/>
                </a:moveTo>
                <a:cubicBezTo>
                  <a:pt x="3333" y="6923"/>
                  <a:pt x="6667" y="3333"/>
                  <a:pt x="10000" y="0"/>
                </a:cubicBezTo>
              </a:path>
            </a:pathLst>
          </a:cu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71710" name="Text Box 30"/>
          <p:cNvSpPr txBox="1">
            <a:spLocks noChangeArrowheads="1"/>
          </p:cNvSpPr>
          <p:nvPr/>
        </p:nvSpPr>
        <p:spPr bwMode="auto">
          <a:xfrm>
            <a:off x="5252754" y="4802058"/>
            <a:ext cx="3717477" cy="1711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zaspanci </a:t>
            </a:r>
            <a:r>
              <a:rPr lang="sl-SI" dirty="0"/>
              <a:t>in dremuhi se prebudijo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/>
              <a:t>iščejo hrano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selivke </a:t>
            </a:r>
            <a:r>
              <a:rPr lang="sl-SI" dirty="0"/>
              <a:t>se </a:t>
            </a:r>
            <a:r>
              <a:rPr lang="sl-SI" dirty="0" smtClean="0"/>
              <a:t>vrnejo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/>
              <a:t>p</a:t>
            </a:r>
            <a:r>
              <a:rPr lang="sl-SI" dirty="0" smtClean="0"/>
              <a:t>tice gnezdijo in valijo jajca</a:t>
            </a:r>
            <a:endParaRPr lang="sl-SI" dirty="0"/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dobijo </a:t>
            </a:r>
            <a:r>
              <a:rPr lang="sl-SI" dirty="0"/>
              <a:t>mladičke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5389828" y="4216520"/>
            <a:ext cx="1728508" cy="567701"/>
            <a:chOff x="5616881" y="4128138"/>
            <a:chExt cx="1728507" cy="567701"/>
          </a:xfrm>
        </p:grpSpPr>
        <p:sp>
          <p:nvSpPr>
            <p:cNvPr id="71709" name="Rectangle 29"/>
            <p:cNvSpPr>
              <a:spLocks noChangeArrowheads="1"/>
            </p:cNvSpPr>
            <p:nvPr/>
          </p:nvSpPr>
          <p:spPr bwMode="auto">
            <a:xfrm>
              <a:off x="6014365" y="4192601"/>
              <a:ext cx="1331023" cy="503238"/>
            </a:xfrm>
            <a:prstGeom prst="rect">
              <a:avLst/>
            </a:prstGeom>
            <a:solidFill>
              <a:srgbClr val="FF3300">
                <a:alpha val="17999"/>
              </a:srgbClr>
            </a:solidFill>
            <a:ln w="254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71708" name="Freeform 28"/>
            <p:cNvSpPr>
              <a:spLocks/>
            </p:cNvSpPr>
            <p:nvPr/>
          </p:nvSpPr>
          <p:spPr bwMode="auto">
            <a:xfrm>
              <a:off x="5616881" y="4128138"/>
              <a:ext cx="397483" cy="345139"/>
            </a:xfrm>
            <a:custGeom>
              <a:avLst/>
              <a:gdLst>
                <a:gd name="T0" fmla="*/ 0 w 148"/>
                <a:gd name="T1" fmla="*/ 0 h 296"/>
                <a:gd name="T2" fmla="*/ 148 w 148"/>
                <a:gd name="T3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8" h="296">
                  <a:moveTo>
                    <a:pt x="0" y="0"/>
                  </a:moveTo>
                  <a:lnTo>
                    <a:pt x="148" y="296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751813" y="1352813"/>
            <a:ext cx="2017237" cy="325002"/>
            <a:chOff x="4022725" y="982662"/>
            <a:chExt cx="2017237" cy="325002"/>
          </a:xfrm>
        </p:grpSpPr>
        <p:grpSp>
          <p:nvGrpSpPr>
            <p:cNvPr id="7" name="Skupina 6"/>
            <p:cNvGrpSpPr/>
            <p:nvPr/>
          </p:nvGrpSpPr>
          <p:grpSpPr>
            <a:xfrm>
              <a:off x="4022725" y="982662"/>
              <a:ext cx="1920347" cy="325002"/>
              <a:chOff x="4022725" y="982662"/>
              <a:chExt cx="1920347" cy="325002"/>
            </a:xfrm>
          </p:grpSpPr>
          <p:grpSp>
            <p:nvGrpSpPr>
              <p:cNvPr id="5" name="Skupina 4"/>
              <p:cNvGrpSpPr/>
              <p:nvPr/>
            </p:nvGrpSpPr>
            <p:grpSpPr>
              <a:xfrm>
                <a:off x="4022725" y="982662"/>
                <a:ext cx="1920347" cy="319088"/>
                <a:chOff x="4022725" y="982662"/>
                <a:chExt cx="1920347" cy="319088"/>
              </a:xfrm>
            </p:grpSpPr>
            <p:sp>
              <p:nvSpPr>
                <p:cNvPr id="2" name="Pravokotnik 1"/>
                <p:cNvSpPr/>
                <p:nvPr/>
              </p:nvSpPr>
              <p:spPr>
                <a:xfrm>
                  <a:off x="4022725" y="982663"/>
                  <a:ext cx="1401996" cy="31908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ln w="31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" name="Pravokotnik 2"/>
                <p:cNvSpPr/>
                <p:nvPr/>
              </p:nvSpPr>
              <p:spPr>
                <a:xfrm>
                  <a:off x="5424721" y="982662"/>
                  <a:ext cx="518351" cy="31908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ln w="3175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sp>
            <p:nvSpPr>
              <p:cNvPr id="4" name="PoljeZBesedilom 3"/>
              <p:cNvSpPr txBox="1"/>
              <p:nvPr/>
            </p:nvSpPr>
            <p:spPr>
              <a:xfrm>
                <a:off x="4053421" y="999887"/>
                <a:ext cx="5601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400" dirty="0" smtClean="0"/>
                  <a:t>DAN</a:t>
                </a:r>
                <a:endParaRPr lang="sl-SI" sz="1400" dirty="0"/>
              </a:p>
            </p:txBody>
          </p:sp>
        </p:grpSp>
        <p:sp>
          <p:nvSpPr>
            <p:cNvPr id="49" name="PoljeZBesedilom 48"/>
            <p:cNvSpPr txBox="1"/>
            <p:nvPr/>
          </p:nvSpPr>
          <p:spPr>
            <a:xfrm>
              <a:off x="5391205" y="989412"/>
              <a:ext cx="648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400" dirty="0" smtClean="0"/>
                <a:t>NOČ</a:t>
              </a:r>
              <a:endParaRPr lang="sl-SI" sz="1400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745797" y="933386"/>
            <a:ext cx="1919025" cy="331911"/>
            <a:chOff x="4045486" y="1449625"/>
            <a:chExt cx="1919025" cy="331911"/>
          </a:xfrm>
        </p:grpSpPr>
        <p:grpSp>
          <p:nvGrpSpPr>
            <p:cNvPr id="6" name="Skupina 5"/>
            <p:cNvGrpSpPr/>
            <p:nvPr/>
          </p:nvGrpSpPr>
          <p:grpSpPr>
            <a:xfrm>
              <a:off x="4045486" y="1449625"/>
              <a:ext cx="1919025" cy="320633"/>
              <a:chOff x="4022725" y="1404713"/>
              <a:chExt cx="1919025" cy="320633"/>
            </a:xfrm>
          </p:grpSpPr>
          <p:sp>
            <p:nvSpPr>
              <p:cNvPr id="50" name="Pravokotnik 49"/>
              <p:cNvSpPr/>
              <p:nvPr/>
            </p:nvSpPr>
            <p:spPr>
              <a:xfrm>
                <a:off x="4022725" y="1404713"/>
                <a:ext cx="981075" cy="3190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l-SI" sz="1400" dirty="0" smtClean="0">
                    <a:solidFill>
                      <a:schemeClr val="tx1"/>
                    </a:solidFill>
                  </a:rPr>
                  <a:t> DAN</a:t>
                </a:r>
                <a:endParaRPr lang="sl-SI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Pravokotnik 50"/>
              <p:cNvSpPr/>
              <p:nvPr/>
            </p:nvSpPr>
            <p:spPr>
              <a:xfrm>
                <a:off x="5002478" y="1406259"/>
                <a:ext cx="939272" cy="3190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ln w="3175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52" name="PoljeZBesedilom 51"/>
            <p:cNvSpPr txBox="1"/>
            <p:nvPr/>
          </p:nvSpPr>
          <p:spPr>
            <a:xfrm>
              <a:off x="5170496" y="1473759"/>
              <a:ext cx="648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400" dirty="0" smtClean="0"/>
                <a:t>NOČ</a:t>
              </a:r>
              <a:endParaRPr lang="sl-SI" sz="1400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1491346" y="4201099"/>
            <a:ext cx="2424372" cy="1514852"/>
            <a:chOff x="3045917" y="3941466"/>
            <a:chExt cx="2303038" cy="1458190"/>
          </a:xfrm>
        </p:grpSpPr>
        <p:sp>
          <p:nvSpPr>
            <p:cNvPr id="71715" name="Rectangle 35"/>
            <p:cNvSpPr>
              <a:spLocks noChangeArrowheads="1"/>
            </p:cNvSpPr>
            <p:nvPr/>
          </p:nvSpPr>
          <p:spPr bwMode="auto">
            <a:xfrm>
              <a:off x="3045917" y="4921703"/>
              <a:ext cx="2016125" cy="477953"/>
            </a:xfrm>
            <a:prstGeom prst="rect">
              <a:avLst/>
            </a:prstGeom>
            <a:solidFill>
              <a:srgbClr val="FF9933">
                <a:alpha val="20000"/>
              </a:srgbClr>
            </a:solidFill>
            <a:ln w="25400">
              <a:solidFill>
                <a:srgbClr val="FF99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71714" name="Freeform 34"/>
            <p:cNvSpPr>
              <a:spLocks/>
            </p:cNvSpPr>
            <p:nvPr/>
          </p:nvSpPr>
          <p:spPr bwMode="auto">
            <a:xfrm>
              <a:off x="4446252" y="3941466"/>
              <a:ext cx="902703" cy="987888"/>
            </a:xfrm>
            <a:custGeom>
              <a:avLst/>
              <a:gdLst>
                <a:gd name="T0" fmla="*/ 618 w 618"/>
                <a:gd name="T1" fmla="*/ 0 h 813"/>
                <a:gd name="T2" fmla="*/ 0 w 618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18" h="813">
                  <a:moveTo>
                    <a:pt x="618" y="0"/>
                  </a:moveTo>
                  <a:lnTo>
                    <a:pt x="0" y="813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>
                <a:ln>
                  <a:solidFill>
                    <a:srgbClr val="FF9933"/>
                  </a:solidFill>
                </a:ln>
              </a:endParaRPr>
            </a:p>
          </p:txBody>
        </p:sp>
      </p:grpSp>
      <p:sp>
        <p:nvSpPr>
          <p:cNvPr id="71728" name="Text Box 48"/>
          <p:cNvSpPr txBox="1">
            <a:spLocks noChangeArrowheads="1"/>
          </p:cNvSpPr>
          <p:nvPr/>
        </p:nvSpPr>
        <p:spPr bwMode="auto">
          <a:xfrm>
            <a:off x="2481789" y="287499"/>
            <a:ext cx="2792334" cy="55630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sl-SI" sz="2400" dirty="0">
                <a:solidFill>
                  <a:srgbClr val="008000"/>
                </a:solidFill>
              </a:rPr>
              <a:t>DOLŽINA </a:t>
            </a:r>
            <a:r>
              <a:rPr lang="sl-SI" sz="2400" dirty="0" smtClean="0">
                <a:solidFill>
                  <a:srgbClr val="008000"/>
                </a:solidFill>
              </a:rPr>
              <a:t> DNEVA</a:t>
            </a:r>
            <a:endParaRPr lang="sl-SI" sz="2400" dirty="0">
              <a:solidFill>
                <a:srgbClr val="008000"/>
              </a:solidFill>
            </a:endParaRPr>
          </a:p>
          <a:p>
            <a:pPr>
              <a:lnSpc>
                <a:spcPct val="130000"/>
              </a:lnSpc>
            </a:pPr>
            <a:r>
              <a:rPr lang="sl-SI" sz="600" dirty="0">
                <a:solidFill>
                  <a:srgbClr val="99CC00"/>
                </a:solidFill>
              </a:rPr>
              <a:t>          </a:t>
            </a:r>
          </a:p>
          <a:p>
            <a:pPr>
              <a:lnSpc>
                <a:spcPct val="130000"/>
              </a:lnSpc>
            </a:pPr>
            <a:r>
              <a:rPr lang="sl-SI" dirty="0">
                <a:solidFill>
                  <a:srgbClr val="99CC00"/>
                </a:solidFill>
              </a:rPr>
              <a:t>     </a:t>
            </a:r>
            <a:r>
              <a:rPr lang="sl-SI" dirty="0" smtClean="0">
                <a:solidFill>
                  <a:srgbClr val="99CC00"/>
                </a:solidFill>
              </a:rPr>
              <a:t>     </a:t>
            </a:r>
            <a:endParaRPr lang="sl-SI" b="0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2505225" y="374422"/>
            <a:ext cx="2735263" cy="2251672"/>
            <a:chOff x="4159926" y="679361"/>
            <a:chExt cx="2735263" cy="2251672"/>
          </a:xfrm>
        </p:grpSpPr>
        <p:sp>
          <p:nvSpPr>
            <p:cNvPr id="71730" name="Freeform 50"/>
            <p:cNvSpPr>
              <a:spLocks/>
            </p:cNvSpPr>
            <p:nvPr/>
          </p:nvSpPr>
          <p:spPr bwMode="auto">
            <a:xfrm>
              <a:off x="4872419" y="1112749"/>
              <a:ext cx="928269" cy="1818284"/>
            </a:xfrm>
            <a:custGeom>
              <a:avLst/>
              <a:gdLst>
                <a:gd name="T0" fmla="*/ 156 w 156"/>
                <a:gd name="T1" fmla="*/ 918 h 918"/>
                <a:gd name="T2" fmla="*/ 0 w 156"/>
                <a:gd name="T3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" h="918">
                  <a:moveTo>
                    <a:pt x="156" y="918"/>
                  </a:moveTo>
                  <a:lnTo>
                    <a:pt x="0" y="0"/>
                  </a:lnTo>
                </a:path>
              </a:pathLst>
            </a:custGeom>
            <a:solidFill>
              <a:srgbClr val="99CC00">
                <a:alpha val="30000"/>
              </a:srgbClr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731" name="Rectangle 51"/>
            <p:cNvSpPr>
              <a:spLocks noChangeArrowheads="1"/>
            </p:cNvSpPr>
            <p:nvPr/>
          </p:nvSpPr>
          <p:spPr bwMode="auto">
            <a:xfrm>
              <a:off x="4159926" y="679361"/>
              <a:ext cx="2735263" cy="433388"/>
            </a:xfrm>
            <a:prstGeom prst="rect">
              <a:avLst/>
            </a:prstGeom>
            <a:solidFill>
              <a:srgbClr val="99CC00">
                <a:alpha val="22000"/>
              </a:srgbClr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11" name="PoljeZBesedilom 10"/>
          <p:cNvSpPr txBox="1"/>
          <p:nvPr/>
        </p:nvSpPr>
        <p:spPr>
          <a:xfrm>
            <a:off x="3949834" y="1727886"/>
            <a:ext cx="172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dan se daljša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896284" y="4321952"/>
            <a:ext cx="1273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3300"/>
                </a:solidFill>
              </a:rPr>
              <a:t>ŽIVALI</a:t>
            </a:r>
          </a:p>
          <a:p>
            <a:endParaRPr lang="sl-SI" dirty="0"/>
          </a:p>
        </p:txBody>
      </p:sp>
      <p:sp>
        <p:nvSpPr>
          <p:cNvPr id="53" name="PoljeZBesedilom 52"/>
          <p:cNvSpPr txBox="1"/>
          <p:nvPr/>
        </p:nvSpPr>
        <p:spPr>
          <a:xfrm>
            <a:off x="1705065" y="5228009"/>
            <a:ext cx="178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9933"/>
                </a:solidFill>
              </a:rPr>
              <a:t>RASTLINE</a:t>
            </a:r>
            <a:endParaRPr lang="sl-SI" sz="2400" dirty="0">
              <a:solidFill>
                <a:srgbClr val="FF9933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6590697" y="2051305"/>
            <a:ext cx="139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33CCCC"/>
                </a:solidFill>
              </a:rPr>
              <a:t> </a:t>
            </a:r>
            <a:r>
              <a:rPr lang="sl-SI" sz="2400" dirty="0" smtClean="0">
                <a:solidFill>
                  <a:srgbClr val="33CCCC"/>
                </a:solidFill>
              </a:rPr>
              <a:t>VREME</a:t>
            </a:r>
            <a:endParaRPr lang="sl-SI" sz="24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679386" y="1695566"/>
            <a:ext cx="141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3333CC"/>
                </a:solidFill>
              </a:rPr>
              <a:t>LJUDJE</a:t>
            </a:r>
            <a:endParaRPr lang="sl-SI" sz="2400" dirty="0">
              <a:solidFill>
                <a:srgbClr val="3333CC"/>
              </a:solidFill>
            </a:endParaRPr>
          </a:p>
        </p:txBody>
      </p:sp>
      <p:pic>
        <p:nvPicPr>
          <p:cNvPr id="54" name="Picture 1007" descr="http://theforexchampionship.com/wp-content/uploads/2014/05/Real-rainb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82" y="1183538"/>
            <a:ext cx="1189704" cy="74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03" descr="http://www.myprincegeorgenow.com/wp-content/uploads/2015/12/spring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50" y="149579"/>
            <a:ext cx="1677123" cy="104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05" descr="http://www.borongaja.com/data_images/out/23/656577-warm-spring-r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98" y="149579"/>
            <a:ext cx="1561102" cy="10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www.confidentcameramoms.com/wp-content/uploads/2011/05/img_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25" y="3700763"/>
            <a:ext cx="1650738" cy="11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9" descr="http://6sotok.at.ua/img/text/3/forzitia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3" y="3791200"/>
            <a:ext cx="1665648" cy="13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01" descr="http://www.rtvslo.si/_up/photos/2008/01/27/u24389/27803_imgp4018-600_sho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95" y="3791200"/>
            <a:ext cx="1002848" cy="13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ttp://www.kolcraft.com/blog/wp-content/uploads/2015/03/boy_garden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0" y="201585"/>
            <a:ext cx="2266940" cy="144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8756" y="-30072"/>
            <a:ext cx="3510861" cy="1143000"/>
          </a:xfrm>
          <a:effectLst>
            <a:outerShdw blurRad="50800" dist="50800" dir="5400000" algn="ctr" rotWithShape="0">
              <a:schemeClr val="bg1">
                <a:alpha val="9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gradFill flip="none" rotWithShape="1">
                  <a:gsLst>
                    <a:gs pos="0">
                      <a:srgbClr val="D60093"/>
                    </a:gs>
                    <a:gs pos="68000">
                      <a:srgbClr val="D60093">
                        <a:lumMod val="99000"/>
                        <a:lumOff val="1000"/>
                      </a:srgbClr>
                    </a:gs>
                    <a:gs pos="83000">
                      <a:srgbClr val="FF99FF"/>
                    </a:gs>
                    <a:gs pos="100000">
                      <a:srgbClr val="FF99FF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   UGANKE</a:t>
            </a:r>
            <a:endParaRPr lang="en-US" sz="4800" dirty="0">
              <a:gradFill flip="none" rotWithShape="1">
                <a:gsLst>
                  <a:gs pos="0">
                    <a:srgbClr val="D60093"/>
                  </a:gs>
                  <a:gs pos="68000">
                    <a:srgbClr val="D60093">
                      <a:lumMod val="99000"/>
                      <a:lumOff val="1000"/>
                    </a:srgbClr>
                  </a:gs>
                  <a:gs pos="83000">
                    <a:srgbClr val="FF99FF"/>
                  </a:gs>
                  <a:gs pos="100000">
                    <a:srgbClr val="FF99FF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Zaobljeni pravokotnik 24"/>
          <p:cNvSpPr/>
          <p:nvPr/>
        </p:nvSpPr>
        <p:spPr>
          <a:xfrm>
            <a:off x="5486400" y="4334435"/>
            <a:ext cx="2639290" cy="137160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KDO  JOČE  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NA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NEBU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KDO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MOČI  NAM  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TLA,</a:t>
            </a: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KDO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TRKA  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NA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ŠIPO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, </a:t>
            </a: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KDO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</a:t>
            </a:r>
            <a:r>
              <a:rPr lang="sl-SI" b="1" dirty="0" err="1" smtClean="0">
                <a:solidFill>
                  <a:srgbClr val="D60093"/>
                </a:solidFill>
                <a:latin typeface="Candara" panose="020E0502030303020204" pitchFamily="34" charset="0"/>
              </a:rPr>
              <a:t>ŠKROPOTA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?</a:t>
            </a:r>
            <a:endParaRPr lang="sl-SI" b="1" dirty="0">
              <a:solidFill>
                <a:srgbClr val="D60093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Zaobljeni pravokotnik 25"/>
          <p:cNvSpPr/>
          <p:nvPr/>
        </p:nvSpPr>
        <p:spPr>
          <a:xfrm>
            <a:off x="2286000" y="2209800"/>
            <a:ext cx="2133599" cy="14113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SPOMLADI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SE </a:t>
            </a:r>
          </a:p>
          <a:p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PRVI  ZBUDI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Z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GLAVICO  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BELO NESLIŠNO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ZVONI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7" name="Zaobljeni pravokotnik 26"/>
          <p:cNvSpPr/>
          <p:nvPr/>
        </p:nvSpPr>
        <p:spPr>
          <a:xfrm>
            <a:off x="5947297" y="2731731"/>
            <a:ext cx="2650664" cy="1399589"/>
          </a:xfrm>
          <a:prstGeom prst="roundRect">
            <a:avLst/>
          </a:prstGeom>
          <a:solidFill>
            <a:srgbClr val="FDCF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CVETOVI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RUMENI</a:t>
            </a:r>
            <a:endParaRPr lang="sl-SI" b="1" dirty="0">
              <a:solidFill>
                <a:srgbClr val="D60093"/>
              </a:solidFill>
              <a:latin typeface="Candara" panose="020E0502030303020204" pitchFamily="34" charset="0"/>
            </a:endParaRP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KOT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LUČKE  NA  TRATI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A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ZOBČASTI  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LISTI</a:t>
            </a: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OKUSNI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V  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SOLATI.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4658592" y="1065738"/>
            <a:ext cx="3467098" cy="1398683"/>
            <a:chOff x="1174818" y="3128595"/>
            <a:chExt cx="4038600" cy="1561778"/>
          </a:xfrm>
          <a:solidFill>
            <a:schemeClr val="accent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Zaobljeni pravokotnik 1"/>
            <p:cNvSpPr/>
            <p:nvPr/>
          </p:nvSpPr>
          <p:spPr>
            <a:xfrm>
              <a:off x="1174818" y="3128595"/>
              <a:ext cx="4038600" cy="15617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" name="PoljeZBesedilom 2"/>
            <p:cNvSpPr txBox="1"/>
            <p:nvPr/>
          </p:nvSpPr>
          <p:spPr>
            <a:xfrm>
              <a:off x="1333498" y="3281750"/>
              <a:ext cx="3721239" cy="13402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sl-SI" b="1" dirty="0">
                  <a:solidFill>
                    <a:srgbClr val="D60093"/>
                  </a:solidFill>
                  <a:latin typeface="Candara" panose="020E0502030303020204" pitchFamily="34" charset="0"/>
                </a:rPr>
                <a:t>SPOMLADI </a:t>
              </a:r>
              <a:r>
                <a:rPr lang="sl-SI" b="1" dirty="0" smtClean="0">
                  <a:solidFill>
                    <a:srgbClr val="D60093"/>
                  </a:solidFill>
                  <a:latin typeface="Candara" panose="020E0502030303020204" pitchFamily="34" charset="0"/>
                </a:rPr>
                <a:t> ZRASTE  CVETKA</a:t>
              </a:r>
              <a:r>
                <a:rPr lang="sl-SI" b="1" dirty="0">
                  <a:solidFill>
                    <a:srgbClr val="D60093"/>
                  </a:solidFill>
                  <a:latin typeface="Candara" panose="020E0502030303020204" pitchFamily="34" charset="0"/>
                </a:rPr>
                <a:t>,</a:t>
              </a:r>
            </a:p>
            <a:p>
              <a:r>
                <a:rPr lang="sl-SI" b="1" dirty="0">
                  <a:solidFill>
                    <a:srgbClr val="D60093"/>
                  </a:solidFill>
                  <a:latin typeface="Candara" panose="020E0502030303020204" pitchFamily="34" charset="0"/>
                </a:rPr>
                <a:t>NI </a:t>
              </a:r>
              <a:r>
                <a:rPr lang="sl-SI" b="1" dirty="0" smtClean="0">
                  <a:solidFill>
                    <a:srgbClr val="D60093"/>
                  </a:solidFill>
                  <a:latin typeface="Candara" panose="020E0502030303020204" pitchFamily="34" charset="0"/>
                </a:rPr>
                <a:t> ZVONČEK,  </a:t>
              </a:r>
              <a:r>
                <a:rPr lang="sl-SI" b="1" dirty="0">
                  <a:solidFill>
                    <a:srgbClr val="D60093"/>
                  </a:solidFill>
                  <a:latin typeface="Candara" panose="020E0502030303020204" pitchFamily="34" charset="0"/>
                </a:rPr>
                <a:t>NI </a:t>
              </a:r>
              <a:r>
                <a:rPr lang="sl-SI" b="1" dirty="0" smtClean="0">
                  <a:solidFill>
                    <a:srgbClr val="D60093"/>
                  </a:solidFill>
                  <a:latin typeface="Candara" panose="020E0502030303020204" pitchFamily="34" charset="0"/>
                </a:rPr>
                <a:t> MARJETKA</a:t>
              </a:r>
              <a:r>
                <a:rPr lang="sl-SI" b="1" dirty="0">
                  <a:solidFill>
                    <a:srgbClr val="D60093"/>
                  </a:solidFill>
                  <a:latin typeface="Candara" panose="020E0502030303020204" pitchFamily="34" charset="0"/>
                </a:rPr>
                <a:t>,</a:t>
              </a:r>
            </a:p>
            <a:p>
              <a:r>
                <a:rPr lang="sl-SI" b="1" dirty="0" smtClean="0">
                  <a:solidFill>
                    <a:srgbClr val="D60093"/>
                  </a:solidFill>
                  <a:latin typeface="Candara" panose="020E0502030303020204" pitchFamily="34" charset="0"/>
                </a:rPr>
                <a:t>RUMENO  HALJICO  </a:t>
              </a:r>
              <a:r>
                <a:rPr lang="sl-SI" b="1" dirty="0">
                  <a:solidFill>
                    <a:srgbClr val="D60093"/>
                  </a:solidFill>
                  <a:latin typeface="Candara" panose="020E0502030303020204" pitchFamily="34" charset="0"/>
                </a:rPr>
                <a:t>IMA</a:t>
              </a:r>
            </a:p>
            <a:p>
              <a:r>
                <a:rPr lang="sl-SI" b="1" dirty="0">
                  <a:solidFill>
                    <a:srgbClr val="D60093"/>
                  </a:solidFill>
                  <a:latin typeface="Candara" panose="020E0502030303020204" pitchFamily="34" charset="0"/>
                </a:rPr>
                <a:t>IN </a:t>
              </a:r>
              <a:r>
                <a:rPr lang="sl-SI" b="1" dirty="0" smtClean="0">
                  <a:solidFill>
                    <a:srgbClr val="D60093"/>
                  </a:solidFill>
                  <a:latin typeface="Candara" panose="020E0502030303020204" pitchFamily="34" charset="0"/>
                </a:rPr>
                <a:t> TROBI  </a:t>
              </a:r>
              <a:r>
                <a:rPr lang="sl-SI" b="1" dirty="0" err="1" smtClean="0">
                  <a:solidFill>
                    <a:srgbClr val="D60093"/>
                  </a:solidFill>
                  <a:latin typeface="Candara" panose="020E0502030303020204" pitchFamily="34" charset="0"/>
                </a:rPr>
                <a:t>TRA-RA-RA</a:t>
              </a:r>
              <a:r>
                <a:rPr lang="sl-SI" b="1" dirty="0" smtClean="0">
                  <a:solidFill>
                    <a:srgbClr val="D60093"/>
                  </a:solidFill>
                  <a:latin typeface="Candara" panose="020E0502030303020204" pitchFamily="34" charset="0"/>
                </a:rPr>
                <a:t>.</a:t>
              </a:r>
              <a:endParaRPr lang="sl-SI" b="1" dirty="0">
                <a:solidFill>
                  <a:srgbClr val="D60093"/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780907" y="541428"/>
            <a:ext cx="2607837" cy="1460280"/>
            <a:chOff x="321495" y="126589"/>
            <a:chExt cx="2574106" cy="1460280"/>
          </a:xfrm>
          <a:solidFill>
            <a:srgbClr val="DBCEF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Zaobljeni pravokotnik 32"/>
            <p:cNvSpPr/>
            <p:nvPr/>
          </p:nvSpPr>
          <p:spPr>
            <a:xfrm>
              <a:off x="321495" y="126589"/>
              <a:ext cx="2574106" cy="146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lnSpc>
                  <a:spcPts val="2500"/>
                </a:lnSpc>
              </a:pPr>
              <a:endParaRPr lang="sl-SI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Pravokotnik 6"/>
            <p:cNvSpPr/>
            <p:nvPr/>
          </p:nvSpPr>
          <p:spPr>
            <a:xfrm>
              <a:off x="386946" y="268398"/>
              <a:ext cx="2433440" cy="120032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sl-SI" b="1" dirty="0">
                  <a:solidFill>
                    <a:srgbClr val="C8008A"/>
                  </a:solidFill>
                  <a:latin typeface="Candara" panose="020E0502030303020204" pitchFamily="34" charset="0"/>
                </a:rPr>
                <a:t>STALILA </a:t>
              </a:r>
              <a:r>
                <a:rPr lang="sl-SI" b="1" dirty="0" smtClean="0">
                  <a:solidFill>
                    <a:srgbClr val="C8008A"/>
                  </a:solidFill>
                  <a:latin typeface="Candara" panose="020E0502030303020204" pitchFamily="34" charset="0"/>
                </a:rPr>
                <a:t> SNEG  </a:t>
              </a:r>
            </a:p>
            <a:p>
              <a:r>
                <a:rPr lang="sl-SI" b="1" dirty="0" smtClean="0">
                  <a:solidFill>
                    <a:srgbClr val="C8008A"/>
                  </a:solidFill>
                  <a:latin typeface="Candara" panose="020E0502030303020204" pitchFamily="34" charset="0"/>
                </a:rPr>
                <a:t>V  POTOKE  </a:t>
              </a:r>
              <a:r>
                <a:rPr lang="sl-SI" b="1" dirty="0">
                  <a:solidFill>
                    <a:srgbClr val="C8008A"/>
                  </a:solidFill>
                  <a:latin typeface="Candara" panose="020E0502030303020204" pitchFamily="34" charset="0"/>
                </a:rPr>
                <a:t>ŽUBOREČE,</a:t>
              </a:r>
            </a:p>
            <a:p>
              <a:r>
                <a:rPr lang="sl-SI" b="1" dirty="0">
                  <a:solidFill>
                    <a:srgbClr val="C8008A"/>
                  </a:solidFill>
                  <a:latin typeface="Candara" panose="020E0502030303020204" pitchFamily="34" charset="0"/>
                </a:rPr>
                <a:t>POSULA </a:t>
              </a:r>
              <a:r>
                <a:rPr lang="sl-SI" b="1" dirty="0" smtClean="0">
                  <a:solidFill>
                    <a:srgbClr val="C8008A"/>
                  </a:solidFill>
                  <a:latin typeface="Candara" panose="020E0502030303020204" pitchFamily="34" charset="0"/>
                </a:rPr>
                <a:t> S  </a:t>
              </a:r>
              <a:r>
                <a:rPr lang="sl-SI" b="1" dirty="0">
                  <a:solidFill>
                    <a:srgbClr val="C8008A"/>
                  </a:solidFill>
                  <a:latin typeface="Candara" panose="020E0502030303020204" pitchFamily="34" charset="0"/>
                </a:rPr>
                <a:t>CVETJEM TRAVNIKE </a:t>
              </a:r>
              <a:r>
                <a:rPr lang="sl-SI" b="1" dirty="0" smtClean="0">
                  <a:solidFill>
                    <a:srgbClr val="C8008A"/>
                  </a:solidFill>
                  <a:latin typeface="Candara" panose="020E0502030303020204" pitchFamily="34" charset="0"/>
                </a:rPr>
                <a:t> JE  SPEČE</a:t>
              </a:r>
              <a:r>
                <a:rPr lang="sl-SI" b="1" dirty="0">
                  <a:solidFill>
                    <a:srgbClr val="C8008A"/>
                  </a:solidFill>
                  <a:latin typeface="Candara" panose="020E0502030303020204" pitchFamily="34" charset="0"/>
                </a:rPr>
                <a:t>.</a:t>
              </a:r>
            </a:p>
          </p:txBody>
        </p:sp>
      </p:grpSp>
      <p:sp>
        <p:nvSpPr>
          <p:cNvPr id="15" name="Zaobljeni pravokotnik 14"/>
          <p:cNvSpPr/>
          <p:nvPr/>
        </p:nvSpPr>
        <p:spPr>
          <a:xfrm>
            <a:off x="1981200" y="5791200"/>
            <a:ext cx="3753543" cy="895314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KU-KU!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POMLAD  OZNANJA  PTICA</a:t>
            </a:r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.</a:t>
            </a:r>
          </a:p>
          <a:p>
            <a:r>
              <a:rPr lang="sl-SI" b="1" dirty="0">
                <a:solidFill>
                  <a:srgbClr val="D60093"/>
                </a:solidFill>
                <a:latin typeface="Candara" panose="020E0502030303020204" pitchFamily="34" charset="0"/>
              </a:rPr>
              <a:t>KU-KU! </a:t>
            </a:r>
            <a:r>
              <a:rPr lang="sl-SI" b="1" dirty="0" smtClean="0">
                <a:solidFill>
                  <a:srgbClr val="D60093"/>
                </a:solidFill>
                <a:latin typeface="Candara" panose="020E0502030303020204" pitchFamily="34" charset="0"/>
              </a:rPr>
              <a:t> POJE  </a:t>
            </a:r>
            <a:r>
              <a:rPr lang="sl-SI" dirty="0" smtClean="0">
                <a:solidFill>
                  <a:srgbClr val="D60093"/>
                </a:solidFill>
              </a:rPr>
              <a:t>____________.</a:t>
            </a:r>
            <a:endParaRPr lang="sl-SI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3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POMLADNI MESECI SO</a:t>
            </a: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pic>
        <p:nvPicPr>
          <p:cNvPr id="7171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038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626268" y="3779837"/>
            <a:ext cx="8065295" cy="2433729"/>
            <a:chOff x="838202" y="3760813"/>
            <a:chExt cx="8065292" cy="2433729"/>
          </a:xfrm>
        </p:grpSpPr>
        <p:sp>
          <p:nvSpPr>
            <p:cNvPr id="7174" name="Rectangle 50"/>
            <p:cNvSpPr>
              <a:spLocks noChangeArrowheads="1"/>
            </p:cNvSpPr>
            <p:nvPr/>
          </p:nvSpPr>
          <p:spPr bwMode="auto">
            <a:xfrm>
              <a:off x="4348716" y="4375273"/>
              <a:ext cx="370062" cy="1819267"/>
            </a:xfrm>
            <a:prstGeom prst="rect">
              <a:avLst/>
            </a:prstGeom>
            <a:solidFill>
              <a:srgbClr val="C8008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sl-SI"/>
            </a:p>
          </p:txBody>
        </p:sp>
        <p:grpSp>
          <p:nvGrpSpPr>
            <p:cNvPr id="7175" name="Skupina 2"/>
            <p:cNvGrpSpPr>
              <a:grpSpLocks/>
            </p:cNvGrpSpPr>
            <p:nvPr/>
          </p:nvGrpSpPr>
          <p:grpSpPr bwMode="auto">
            <a:xfrm>
              <a:off x="838202" y="3760813"/>
              <a:ext cx="8065292" cy="2433729"/>
              <a:chOff x="469902" y="3728939"/>
              <a:chExt cx="8064499" cy="2433738"/>
            </a:xfrm>
          </p:grpSpPr>
          <p:grpSp>
            <p:nvGrpSpPr>
              <p:cNvPr id="7176" name="Group 36"/>
              <p:cNvGrpSpPr>
                <a:grpSpLocks/>
              </p:cNvGrpSpPr>
              <p:nvPr/>
            </p:nvGrpSpPr>
            <p:grpSpPr bwMode="auto">
              <a:xfrm rot="-5400000">
                <a:off x="1193131" y="3005712"/>
                <a:ext cx="2433736" cy="3880193"/>
                <a:chOff x="249" y="529"/>
                <a:chExt cx="1502" cy="1756"/>
              </a:xfrm>
            </p:grpSpPr>
            <p:sp>
              <p:nvSpPr>
                <p:cNvPr id="718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49" y="529"/>
                  <a:ext cx="1497" cy="17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JANUAR</a:t>
                  </a:r>
                </a:p>
              </p:txBody>
            </p:sp>
            <p:sp>
              <p:nvSpPr>
                <p:cNvPr id="718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49" y="847"/>
                  <a:ext cx="1497" cy="1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FEBRUAR</a:t>
                  </a:r>
                </a:p>
              </p:txBody>
            </p:sp>
            <p:sp>
              <p:nvSpPr>
                <p:cNvPr id="718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54" y="1171"/>
                  <a:ext cx="1497" cy="17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MAREC</a:t>
                  </a:r>
                </a:p>
              </p:txBody>
            </p:sp>
            <p:sp>
              <p:nvSpPr>
                <p:cNvPr id="718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51" y="1482"/>
                  <a:ext cx="1495" cy="170"/>
                </a:xfrm>
                <a:prstGeom prst="rect">
                  <a:avLst/>
                </a:prstGeom>
                <a:solidFill>
                  <a:srgbClr val="C8008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APRIL</a:t>
                  </a:r>
                </a:p>
              </p:txBody>
            </p:sp>
            <p:sp>
              <p:nvSpPr>
                <p:cNvPr id="718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51" y="1798"/>
                  <a:ext cx="1495" cy="171"/>
                </a:xfrm>
                <a:prstGeom prst="rect">
                  <a:avLst/>
                </a:prstGeom>
                <a:solidFill>
                  <a:srgbClr val="C8008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MAJ</a:t>
                  </a:r>
                </a:p>
              </p:txBody>
            </p:sp>
            <p:sp>
              <p:nvSpPr>
                <p:cNvPr id="719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49" y="2115"/>
                  <a:ext cx="1497" cy="17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JUNIJ</a:t>
                  </a:r>
                </a:p>
              </p:txBody>
            </p:sp>
          </p:grpSp>
          <p:grpSp>
            <p:nvGrpSpPr>
              <p:cNvPr id="7177" name="Skupina 1"/>
              <p:cNvGrpSpPr>
                <a:grpSpLocks/>
              </p:cNvGrpSpPr>
              <p:nvPr/>
            </p:nvGrpSpPr>
            <p:grpSpPr bwMode="auto">
              <a:xfrm>
                <a:off x="1891187" y="3728939"/>
                <a:ext cx="6643214" cy="2432148"/>
                <a:chOff x="1891187" y="3728939"/>
                <a:chExt cx="6643214" cy="2432148"/>
              </a:xfrm>
            </p:grpSpPr>
            <p:sp>
              <p:nvSpPr>
                <p:cNvPr id="7178" name="Text Box 3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657601" y="4756149"/>
                  <a:ext cx="2422526" cy="3778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JULIJ</a:t>
                  </a:r>
                </a:p>
              </p:txBody>
            </p:sp>
            <p:sp>
              <p:nvSpPr>
                <p:cNvPr id="7179" name="Text Box 3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360072" y="4756942"/>
                  <a:ext cx="2422527" cy="3762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AVGUST</a:t>
                  </a:r>
                </a:p>
              </p:txBody>
            </p:sp>
            <p:sp>
              <p:nvSpPr>
                <p:cNvPr id="7180" name="Text Box 3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058569" y="4756941"/>
                  <a:ext cx="2422527" cy="3762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SEPTEMBER</a:t>
                  </a:r>
                </a:p>
              </p:txBody>
            </p:sp>
            <p:sp>
              <p:nvSpPr>
                <p:cNvPr id="7181" name="Text Box 3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779291" y="4758528"/>
                  <a:ext cx="2425705" cy="3762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OKTOBER</a:t>
                  </a:r>
                </a:p>
              </p:txBody>
            </p:sp>
            <p:sp>
              <p:nvSpPr>
                <p:cNvPr id="7182" name="Text Box 3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458741" y="4758527"/>
                  <a:ext cx="2427294" cy="3778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/>
                    <a:t>NOVEMBER</a:t>
                  </a:r>
                </a:p>
              </p:txBody>
            </p:sp>
            <p:sp>
              <p:nvSpPr>
                <p:cNvPr id="7183" name="Text Box 3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7132634" y="4754556"/>
                  <a:ext cx="2427296" cy="3762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sl-SI" dirty="0"/>
                    <a:t>DECEMBER</a:t>
                  </a:r>
                </a:p>
              </p:txBody>
            </p:sp>
            <p:sp>
              <p:nvSpPr>
                <p:cNvPr id="7184" name="Rectangle 49"/>
                <p:cNvSpPr>
                  <a:spLocks noChangeArrowheads="1"/>
                </p:cNvSpPr>
                <p:nvPr/>
              </p:nvSpPr>
              <p:spPr bwMode="auto">
                <a:xfrm>
                  <a:off x="1891187" y="3728939"/>
                  <a:ext cx="372976" cy="614375"/>
                </a:xfrm>
                <a:prstGeom prst="rect">
                  <a:avLst/>
                </a:prstGeom>
                <a:solidFill>
                  <a:srgbClr val="C8008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sl-SI"/>
                </a:p>
              </p:txBody>
            </p:sp>
          </p:grpSp>
        </p:grpSp>
      </p:grpSp>
      <p:grpSp>
        <p:nvGrpSpPr>
          <p:cNvPr id="7" name="Skupina 6"/>
          <p:cNvGrpSpPr/>
          <p:nvPr/>
        </p:nvGrpSpPr>
        <p:grpSpPr>
          <a:xfrm>
            <a:off x="249397" y="1189039"/>
            <a:ext cx="8645205" cy="2022169"/>
            <a:chOff x="247902" y="1210169"/>
            <a:chExt cx="8645205" cy="2022169"/>
          </a:xfrm>
        </p:grpSpPr>
        <p:grpSp>
          <p:nvGrpSpPr>
            <p:cNvPr id="5" name="Skupina 4"/>
            <p:cNvGrpSpPr/>
            <p:nvPr/>
          </p:nvGrpSpPr>
          <p:grpSpPr>
            <a:xfrm>
              <a:off x="247902" y="1210169"/>
              <a:ext cx="8645205" cy="2022169"/>
              <a:chOff x="247902" y="1210169"/>
              <a:chExt cx="8645205" cy="2022169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247902" y="1210169"/>
                <a:ext cx="8645205" cy="2022169"/>
                <a:chOff x="247902" y="1210169"/>
                <a:chExt cx="8645205" cy="2022169"/>
              </a:xfrm>
            </p:grpSpPr>
            <p:graphicFrame>
              <p:nvGraphicFramePr>
                <p:cNvPr id="25" name="Predmet 2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96837950"/>
                    </p:ext>
                  </p:extLst>
                </p:nvPr>
              </p:nvGraphicFramePr>
              <p:xfrm>
                <a:off x="247902" y="1210169"/>
                <a:ext cx="2038908" cy="200263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8747" name="Image" r:id="rId6" imgW="7771320" imgH="7745760" progId="Photoshop.Image.13">
                        <p:embed/>
                      </p:oleObj>
                    </mc:Choice>
                    <mc:Fallback>
                      <p:oleObj name="Image" r:id="rId6" imgW="7771320" imgH="7745760" progId="Photoshop.Image.13">
                        <p:embed/>
                        <p:pic>
                          <p:nvPicPr>
                            <p:cNvPr id="3" name="Predmet 2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47902" y="1210169"/>
                              <a:ext cx="2038908" cy="200263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Predme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57423530"/>
                    </p:ext>
                  </p:extLst>
                </p:nvPr>
              </p:nvGraphicFramePr>
              <p:xfrm>
                <a:off x="2479643" y="1212280"/>
                <a:ext cx="2020058" cy="202005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8748" name="Image" r:id="rId8" imgW="7745760" imgH="7745760" progId="Photoshop.Image.13">
                        <p:embed/>
                      </p:oleObj>
                    </mc:Choice>
                    <mc:Fallback>
                      <p:oleObj name="Image" r:id="rId8" imgW="7745760" imgH="7745760" progId="Photoshop.Image.13">
                        <p:embed/>
                        <p:pic>
                          <p:nvPicPr>
                            <p:cNvPr id="4" name="Predmet 3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479643" y="1212280"/>
                              <a:ext cx="2020058" cy="202005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Predmet 2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49648116"/>
                    </p:ext>
                  </p:extLst>
                </p:nvPr>
              </p:nvGraphicFramePr>
              <p:xfrm>
                <a:off x="4692534" y="1217976"/>
                <a:ext cx="2014362" cy="20143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8749" name="Image" r:id="rId10" imgW="7745760" imgH="7745760" progId="Photoshop.Image.13">
                        <p:embed/>
                      </p:oleObj>
                    </mc:Choice>
                    <mc:Fallback>
                      <p:oleObj name="Image" r:id="rId10" imgW="7745760" imgH="7745760" progId="Photoshop.Image.13">
                        <p:embed/>
                        <p:pic>
                          <p:nvPicPr>
                            <p:cNvPr id="5" name="Predmet 4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2534" y="1217976"/>
                              <a:ext cx="2014362" cy="201436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Predmet 2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18333029"/>
                    </p:ext>
                  </p:extLst>
                </p:nvPr>
              </p:nvGraphicFramePr>
              <p:xfrm>
                <a:off x="6892586" y="1231817"/>
                <a:ext cx="2000521" cy="200052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8750" name="Image" r:id="rId12" imgW="7771320" imgH="7771320" progId="Photoshop.Image.13">
                        <p:embed/>
                      </p:oleObj>
                    </mc:Choice>
                    <mc:Fallback>
                      <p:oleObj name="Image" r:id="rId12" imgW="7771320" imgH="7771320" progId="Photoshop.Image.13">
                        <p:embed/>
                        <p:pic>
                          <p:nvPicPr>
                            <p:cNvPr id="6" name="Predmet 5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92586" y="1231817"/>
                              <a:ext cx="2000521" cy="200052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4" name="Elipsa 3"/>
              <p:cNvSpPr/>
              <p:nvPr/>
            </p:nvSpPr>
            <p:spPr>
              <a:xfrm>
                <a:off x="1159356" y="1947183"/>
                <a:ext cx="169659" cy="18641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31" name="Elipsa 30"/>
            <p:cNvSpPr/>
            <p:nvPr/>
          </p:nvSpPr>
          <p:spPr>
            <a:xfrm>
              <a:off x="6899730" y="2118276"/>
              <a:ext cx="204130" cy="1864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79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NOČ  IN  DAN</a:t>
            </a:r>
            <a:endParaRPr lang="en-US" sz="4800" dirty="0" smtClean="0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467600" cy="1295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KAJ  SE  SPOMLADI  DOGAJA </a:t>
            </a:r>
          </a:p>
          <a:p>
            <a:pPr algn="ctr" eaLnBrk="1" hangingPunct="1">
              <a:buFontTx/>
              <a:buNone/>
              <a:defRPr/>
            </a:pP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Z  DNEVOM  IN  NOČJO?</a:t>
            </a:r>
          </a:p>
          <a:p>
            <a:pPr algn="ctr" eaLnBrk="1" hangingPunct="1">
              <a:buFontTx/>
              <a:buNone/>
              <a:defRPr/>
            </a:pPr>
            <a:endParaRPr lang="sl-SI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sl-SI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sl-SI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22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105487"/>
              </p:ext>
            </p:extLst>
          </p:nvPr>
        </p:nvGraphicFramePr>
        <p:xfrm>
          <a:off x="2667000" y="3372644"/>
          <a:ext cx="3810000" cy="29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4" name="Image" r:id="rId4" imgW="5396825" imgH="4177778" progId="Photoshop.Image.55">
                  <p:embed/>
                </p:oleObj>
              </mc:Choice>
              <mc:Fallback>
                <p:oleObj name="Image" r:id="rId4" imgW="5396825" imgH="4177778" progId="Photoshop.Image.55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372644"/>
                        <a:ext cx="3810000" cy="294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VREME</a:t>
            </a: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5410200" cy="1981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POSTAJA  TOPLEJE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VELIKO  SONCA  IN  DEŽJA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VREME  SE  HITRO  SPREMINJA</a:t>
            </a:r>
          </a:p>
        </p:txBody>
      </p:sp>
      <p:pic>
        <p:nvPicPr>
          <p:cNvPr id="15363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85725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63" name="Picture 1003" descr="http://www.myprincegeorgenow.com/wp-content/uploads/2015/12/spring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4826"/>
            <a:ext cx="44196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65" name="Picture 1005" descr="http://www.borongaja.com/data_images/out/23/656577-warm-spring-ra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80" y="3884826"/>
            <a:ext cx="4148519" cy="276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67" name="Picture 1007" descr="http://theforexchampionship.com/wp-content/uploads/2014/05/Real-rainbo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278" y="1600200"/>
            <a:ext cx="3458621" cy="21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ŽIVALI</a:t>
            </a:r>
            <a:r>
              <a:rPr lang="en-US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n-US" sz="4800" dirty="0" smtClean="0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38238"/>
            <a:ext cx="7905244" cy="303656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ZASPANCI  IN  DREMUHI  SE  PREBUDIJO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PTICE  SELIVKE  SE  VRAČAJO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ŽIVALI  IŠČEJO  HRANO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PTICE  GNEZDIJO  in  VALIJO  JAJCA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ŽIVALI  DOBIJO  MLADIČKE</a:t>
            </a:r>
          </a:p>
        </p:txBody>
      </p:sp>
      <p:pic>
        <p:nvPicPr>
          <p:cNvPr id="35843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029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457200" y="1752600"/>
            <a:ext cx="8434446" cy="5019083"/>
            <a:chOff x="380999" y="1702454"/>
            <a:chExt cx="8434446" cy="5019083"/>
          </a:xfrm>
        </p:grpSpPr>
        <p:pic>
          <p:nvPicPr>
            <p:cNvPr id="130054" name="Picture 6" descr="https://pixabay.com/static/uploads/photo/2015/07/10/16/09/stork-839597_960_7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597" y="1702454"/>
              <a:ext cx="2369848" cy="154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052" name="Picture 4" descr="http://bearsanctuary.com/sites/files/blog/images/DSC06798%20-%20Copy%20%5B800x600%5D_1.JPG?136630560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3959899"/>
              <a:ext cx="3682183" cy="276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056" name="Picture 8" descr="http://intuitivespiritguide.com/wp-content/uploads/2015/02/Deer-mother-and-baby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957307"/>
              <a:ext cx="4187196" cy="2764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050" name="Picture 2" descr="http://www.confidentcameramoms.com/wp-content/uploads/2011/05/img_201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747" y="3246445"/>
              <a:ext cx="2356698" cy="1572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RASTLINE SPOMLADI</a:t>
            </a: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970" y="1149898"/>
            <a:ext cx="8852510" cy="1352637"/>
          </a:xfrm>
        </p:spPr>
        <p:txBody>
          <a:bodyPr/>
          <a:lstStyle/>
          <a:p>
            <a:pPr indent="-254000" algn="ctr" eaLnBrk="1" hangingPunct="1">
              <a:lnSpc>
                <a:spcPct val="130000"/>
              </a:lnSpc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VZKLIJEJO  NOVE  RASTLINICE</a:t>
            </a:r>
          </a:p>
          <a:p>
            <a:pPr indent="-254000" algn="ctr" eaLnBrk="1" hangingPunct="1">
              <a:lnSpc>
                <a:spcPct val="130000"/>
              </a:lnSpc>
              <a:defRPr/>
            </a:pP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GRMOVJE  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IN 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DREVJE  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BRSTI, 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OZELENI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,  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CVETI</a:t>
            </a:r>
            <a:endParaRPr lang="sl-SI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43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9688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609600" y="6096000"/>
            <a:ext cx="7703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9400" algn="ctr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l-SI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ZACVETIJO  PRVE  SPOMLADANSKE  CVETLICE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0" y="2324684"/>
            <a:ext cx="9144000" cy="3759524"/>
            <a:chOff x="0" y="2013304"/>
            <a:chExt cx="9144000" cy="3741754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2016969"/>
              <a:ext cx="9144000" cy="3738089"/>
              <a:chOff x="-35405" y="2008425"/>
              <a:chExt cx="9144000" cy="3738089"/>
            </a:xfrm>
          </p:grpSpPr>
          <p:grpSp>
            <p:nvGrpSpPr>
              <p:cNvPr id="2" name="Skupina 1"/>
              <p:cNvGrpSpPr/>
              <p:nvPr/>
            </p:nvGrpSpPr>
            <p:grpSpPr>
              <a:xfrm>
                <a:off x="-35405" y="3031890"/>
                <a:ext cx="9144000" cy="2714624"/>
                <a:chOff x="0" y="3744914"/>
                <a:chExt cx="9144000" cy="2714624"/>
              </a:xfrm>
            </p:grpSpPr>
            <p:pic>
              <p:nvPicPr>
                <p:cNvPr id="12" name="Picture 213" descr="http://23.244.69.138/pic/nature/times_spring/6668/18629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1800" y="3754439"/>
                  <a:ext cx="4343397" cy="27050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209" descr="http://6sotok.at.ua/img/text/3/forzitia1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744914"/>
                  <a:ext cx="3352799" cy="2714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11" descr="http://www.svetcebulic.si/blog/wp-content/uploads/2013/09/galanthus_virideapice-300x300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7976" y="3744914"/>
                  <a:ext cx="2486024" cy="2714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7" name="Picture 4" descr="http://arhiv.kis.si/datoteke/image/kis/SLO/VAR/Prognoza/slike2011/Brstenje_cesenj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6306" y="2017950"/>
                <a:ext cx="1525785" cy="1032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63" name="Picture 579" descr="https://heartands0il.files.wordpress.com/2010/04/beech_tree_bud_burst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3178" y="2008425"/>
                <a:ext cx="1779393" cy="1032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Skupina 4"/>
            <p:cNvGrpSpPr/>
            <p:nvPr/>
          </p:nvGrpSpPr>
          <p:grpSpPr>
            <a:xfrm>
              <a:off x="0" y="2013304"/>
              <a:ext cx="9144000" cy="1046180"/>
              <a:chOff x="0" y="2013304"/>
              <a:chExt cx="9144000" cy="1046180"/>
            </a:xfrm>
          </p:grpSpPr>
          <p:pic>
            <p:nvPicPr>
              <p:cNvPr id="119365" name="Picture 581" descr="http://i1328.photobucket.com/albums/w539/doliguna/251c942f-830e-411c-aa4d-8ba550c5c59c_zps4dbe1307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262" y="2022829"/>
                <a:ext cx="1595303" cy="1036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67" name="Picture 583" descr="http://1.bp.blogspot.com/-4duv8Edc0Mw/Tb1JpT0I-nI/AAAAAAAAFC0/-n0b2DpO5t8/s1600/IMG_8794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22829"/>
                <a:ext cx="1785164" cy="1036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69" name="Picture 585" descr="http://www.plantlife.org.uk/images/uploads/Primroses_(c)_Edwina_Beaumont-Plantlife_lo-res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9210" y="2013304"/>
                <a:ext cx="1351790" cy="1038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71" name="Picture 587" descr="http://uciteljska.net/kvizi/HotPot/naravoslovje/znanilci/zafran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0564" y="2016969"/>
                <a:ext cx="1203436" cy="10234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911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86973" cy="1069039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ZNANILCI POMLADI</a:t>
            </a:r>
            <a:r>
              <a:rPr lang="sl-SI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pic>
        <p:nvPicPr>
          <p:cNvPr id="70659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344995" y="1182209"/>
            <a:ext cx="1612236" cy="2655693"/>
            <a:chOff x="38100" y="1141894"/>
            <a:chExt cx="1612236" cy="2673698"/>
          </a:xfrm>
        </p:grpSpPr>
        <p:graphicFrame>
          <p:nvGraphicFramePr>
            <p:cNvPr id="2" name="Predme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778751"/>
                </p:ext>
              </p:extLst>
            </p:nvPr>
          </p:nvGraphicFramePr>
          <p:xfrm>
            <a:off x="38100" y="1182885"/>
            <a:ext cx="1612236" cy="2632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78" name="Image" r:id="rId6" imgW="4190400" imgH="6844320" progId="Photoshop.Image.13">
                    <p:embed/>
                  </p:oleObj>
                </mc:Choice>
                <mc:Fallback>
                  <p:oleObj name="Image" r:id="rId6" imgW="4190400" imgH="684432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100" y="1182885"/>
                          <a:ext cx="1612236" cy="26327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PoljeZBesedilom 5"/>
            <p:cNvSpPr txBox="1"/>
            <p:nvPr/>
          </p:nvSpPr>
          <p:spPr>
            <a:xfrm>
              <a:off x="158417" y="1141894"/>
              <a:ext cx="1371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MALI  ZVONČEK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2133600" y="1201322"/>
            <a:ext cx="1732922" cy="2636580"/>
            <a:chOff x="1848008" y="1182885"/>
            <a:chExt cx="1732922" cy="2636580"/>
          </a:xfrm>
        </p:grpSpPr>
        <p:pic>
          <p:nvPicPr>
            <p:cNvPr id="113853" name="Picture 189" descr="http://s6.mojalbum.com/2055016_17519433_19545554/greva-gor-2012/1954555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008" y="1204763"/>
              <a:ext cx="1732922" cy="2614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PoljeZBesedilom 25"/>
            <p:cNvSpPr txBox="1"/>
            <p:nvPr/>
          </p:nvSpPr>
          <p:spPr>
            <a:xfrm>
              <a:off x="1848008" y="1182885"/>
              <a:ext cx="1552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VELIKI  ZVONČEK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4038600" y="1191743"/>
            <a:ext cx="2798975" cy="2646160"/>
            <a:chOff x="3633108" y="1240302"/>
            <a:chExt cx="2729273" cy="2613220"/>
          </a:xfrm>
        </p:grpSpPr>
        <p:graphicFrame>
          <p:nvGraphicFramePr>
            <p:cNvPr id="3" name="Predme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5730201"/>
                </p:ext>
              </p:extLst>
            </p:nvPr>
          </p:nvGraphicFramePr>
          <p:xfrm>
            <a:off x="3633108" y="1271367"/>
            <a:ext cx="2645377" cy="2582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79" name="Image" r:id="rId9" imgW="3872880" imgH="3822120" progId="Photoshop.Image.13">
                    <p:embed/>
                  </p:oleObj>
                </mc:Choice>
                <mc:Fallback>
                  <p:oleObj name="Image" r:id="rId9" imgW="3872880" imgH="382212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33108" y="1271367"/>
                          <a:ext cx="2645377" cy="25821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PoljeZBesedilom 26"/>
            <p:cNvSpPr txBox="1"/>
            <p:nvPr/>
          </p:nvSpPr>
          <p:spPr>
            <a:xfrm>
              <a:off x="5157162" y="1240302"/>
              <a:ext cx="1205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TROBENTICA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6923614" y="1222924"/>
            <a:ext cx="1945065" cy="2614978"/>
            <a:chOff x="6448109" y="1250601"/>
            <a:chExt cx="1945065" cy="2614978"/>
          </a:xfrm>
        </p:grpSpPr>
        <p:pic>
          <p:nvPicPr>
            <p:cNvPr id="113865" name="Picture 201" descr="http://www.rtvslo.si/_up/photos/2008/01/27/u24389/27803_imgp4018-600_show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109" y="1250876"/>
              <a:ext cx="1872264" cy="2614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PoljeZBesedilom 27"/>
            <p:cNvSpPr txBox="1"/>
            <p:nvPr/>
          </p:nvSpPr>
          <p:spPr>
            <a:xfrm>
              <a:off x="7220695" y="1250601"/>
              <a:ext cx="11724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ČRNI  TELOH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193867" y="4026357"/>
            <a:ext cx="1514445" cy="2590938"/>
            <a:chOff x="2394247" y="3997187"/>
            <a:chExt cx="1514445" cy="2590938"/>
          </a:xfrm>
        </p:grpSpPr>
        <p:graphicFrame>
          <p:nvGraphicFramePr>
            <p:cNvPr id="4" name="Predm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2402497"/>
                </p:ext>
              </p:extLst>
            </p:nvPr>
          </p:nvGraphicFramePr>
          <p:xfrm>
            <a:off x="2408286" y="3997187"/>
            <a:ext cx="1500406" cy="2558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80" name="Image" r:id="rId12" imgW="6856920" imgH="11694960" progId="Photoshop.Image.13">
                    <p:embed/>
                  </p:oleObj>
                </mc:Choice>
                <mc:Fallback>
                  <p:oleObj name="Image" r:id="rId12" imgW="6856920" imgH="1169496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408286" y="3997187"/>
                          <a:ext cx="1500406" cy="2558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PoljeZBesedilom 28"/>
            <p:cNvSpPr txBox="1"/>
            <p:nvPr/>
          </p:nvSpPr>
          <p:spPr>
            <a:xfrm>
              <a:off x="2394247" y="6311126"/>
              <a:ext cx="806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ŽAFRAN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4364627" y="3991170"/>
            <a:ext cx="2558987" cy="2594175"/>
            <a:chOff x="4157100" y="3993951"/>
            <a:chExt cx="2558987" cy="2594175"/>
          </a:xfrm>
        </p:grpSpPr>
        <p:pic>
          <p:nvPicPr>
            <p:cNvPr id="113861" name="Picture 197" descr="http://notranjski-park.si/cmsimages/c_860_v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100" y="4029138"/>
              <a:ext cx="2558987" cy="2558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PoljeZBesedilom 29"/>
            <p:cNvSpPr txBox="1"/>
            <p:nvPr/>
          </p:nvSpPr>
          <p:spPr>
            <a:xfrm>
              <a:off x="4897873" y="3993951"/>
              <a:ext cx="849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JETRNIK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847103" y="3995785"/>
            <a:ext cx="2419068" cy="2596846"/>
            <a:chOff x="4524068" y="3988132"/>
            <a:chExt cx="2419068" cy="2599824"/>
          </a:xfrm>
        </p:grpSpPr>
        <p:graphicFrame>
          <p:nvGraphicFramePr>
            <p:cNvPr id="7" name="Predme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7933857"/>
                </p:ext>
              </p:extLst>
            </p:nvPr>
          </p:nvGraphicFramePr>
          <p:xfrm>
            <a:off x="4524068" y="4018739"/>
            <a:ext cx="2322078" cy="2569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81" name="Image" r:id="rId15" imgW="3060000" imgH="3441240" progId="Photoshop.Image.13">
                    <p:embed/>
                  </p:oleObj>
                </mc:Choice>
                <mc:Fallback>
                  <p:oleObj name="Image" r:id="rId15" imgW="3060000" imgH="344124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524068" y="4018739"/>
                          <a:ext cx="2322078" cy="25692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PoljeZBesedilom 39"/>
            <p:cNvSpPr txBox="1"/>
            <p:nvPr/>
          </p:nvSpPr>
          <p:spPr>
            <a:xfrm>
              <a:off x="4963510" y="3988132"/>
              <a:ext cx="19796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PODLESNA   VETRNICA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7120526" y="4026357"/>
            <a:ext cx="1748153" cy="2611558"/>
            <a:chOff x="7126652" y="4035882"/>
            <a:chExt cx="1748153" cy="2626964"/>
          </a:xfrm>
        </p:grpSpPr>
        <p:pic>
          <p:nvPicPr>
            <p:cNvPr id="113879" name="Picture 215" descr="http://galerija.foto-narava.com/albums/userpics/100972/diseca%20vijolica%201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52" y="4035882"/>
              <a:ext cx="1748153" cy="258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PoljeZBesedilom 43"/>
            <p:cNvSpPr txBox="1"/>
            <p:nvPr/>
          </p:nvSpPr>
          <p:spPr>
            <a:xfrm>
              <a:off x="7126652" y="6385847"/>
              <a:ext cx="10918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dirty="0" smtClean="0">
                  <a:solidFill>
                    <a:schemeClr val="bg1"/>
                  </a:solidFill>
                </a:rPr>
                <a:t>VIJOLICA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Predm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399511"/>
              </p:ext>
            </p:extLst>
          </p:nvPr>
        </p:nvGraphicFramePr>
        <p:xfrm>
          <a:off x="3121445" y="1749986"/>
          <a:ext cx="25082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8" name="Image" r:id="rId4" imgW="13282200" imgH="21511080" progId="Photoshop.Image.13">
                  <p:embed/>
                </p:oleObj>
              </mc:Choice>
              <mc:Fallback>
                <p:oleObj name="Image" r:id="rId4" imgW="13282200" imgH="21511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1445" y="1749986"/>
                        <a:ext cx="25082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1440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DELI ZVONČKA</a:t>
            </a:r>
            <a:r>
              <a:rPr lang="sl-SI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solidFill>
                  <a:srgbClr val="C800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1063557" y="4784169"/>
            <a:ext cx="28956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ČEBULICA</a:t>
            </a:r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  </a:t>
            </a:r>
            <a:r>
              <a:rPr lang="sl-SI" sz="2800" dirty="0" smtClean="0">
                <a:solidFill>
                  <a:schemeClr val="accent6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 S  </a:t>
            </a:r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KORENINICAMI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6096001" y="1537492"/>
            <a:ext cx="1676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STEBLO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6393883" y="3532465"/>
            <a:ext cx="114356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LISTI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074102" y="2395728"/>
            <a:ext cx="11932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accent6"/>
                </a:solidFill>
                <a:effectLst>
                  <a:innerShdw blurRad="63500" dist="50800" dir="18900000">
                    <a:schemeClr val="tx1"/>
                  </a:innerShdw>
                </a:effectLst>
              </a:rPr>
              <a:t>CVET</a:t>
            </a:r>
            <a:endParaRPr lang="sl-SI" sz="2800" dirty="0">
              <a:solidFill>
                <a:schemeClr val="accent6"/>
              </a:solidFill>
              <a:effectLst>
                <a:innerShdw blurRad="63500" dist="50800" dir="18900000">
                  <a:schemeClr val="tx1"/>
                </a:innerShdw>
              </a:effectLst>
            </a:endParaRPr>
          </a:p>
        </p:txBody>
      </p:sp>
      <p:cxnSp>
        <p:nvCxnSpPr>
          <p:cNvPr id="6" name="Raven puščični povezovalnik 5"/>
          <p:cNvCxnSpPr/>
          <p:nvPr/>
        </p:nvCxnSpPr>
        <p:spPr>
          <a:xfrm>
            <a:off x="2267343" y="2737910"/>
            <a:ext cx="933057" cy="0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H="1">
            <a:off x="4126770" y="1799102"/>
            <a:ext cx="1969230" cy="584394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/>
          <p:nvPr/>
        </p:nvCxnSpPr>
        <p:spPr>
          <a:xfrm flipH="1" flipV="1">
            <a:off x="5029200" y="3060089"/>
            <a:ext cx="1359740" cy="733986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uščični povezovalnik 20"/>
          <p:cNvCxnSpPr/>
          <p:nvPr/>
        </p:nvCxnSpPr>
        <p:spPr>
          <a:xfrm>
            <a:off x="3962400" y="5261223"/>
            <a:ext cx="990600" cy="72777"/>
          </a:xfrm>
          <a:prstGeom prst="straightConnector1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AA"/>
      </a:accent5>
      <a:accent6>
        <a:srgbClr val="2D2D8A"/>
      </a:accent6>
      <a:hlink>
        <a:srgbClr val="FFFF00"/>
      </a:hlink>
      <a:folHlink>
        <a:srgbClr val="9900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2D2D8A"/>
        </a:accent6>
        <a:hlink>
          <a:srgbClr val="FFFF00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360</Words>
  <Application>Microsoft Office PowerPoint</Application>
  <PresentationFormat>Diaprojekcija na zaslonu (4:3)</PresentationFormat>
  <Paragraphs>142</Paragraphs>
  <Slides>16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8" baseType="lpstr">
      <vt:lpstr>Default Design</vt:lpstr>
      <vt:lpstr>Image</vt:lpstr>
      <vt:lpstr>PowerPointova predstavitev</vt:lpstr>
      <vt:lpstr>   UGANKE</vt:lpstr>
      <vt:lpstr>POMLADNI MESECI SO …</vt:lpstr>
      <vt:lpstr>NOČ  IN  DAN</vt:lpstr>
      <vt:lpstr>VREME …</vt:lpstr>
      <vt:lpstr>ŽIVALI…</vt:lpstr>
      <vt:lpstr>RASTLINE SPOMLADI …</vt:lpstr>
      <vt:lpstr>ZNANILCI POMLADI …</vt:lpstr>
      <vt:lpstr>DELI ZVONČKA …</vt:lpstr>
      <vt:lpstr>TROBENTICA …</vt:lpstr>
      <vt:lpstr>LJUDJE …</vt:lpstr>
      <vt:lpstr>DELO NA VRTU…</vt:lpstr>
      <vt:lpstr>RASTLINE ZRASTEJO IZ…</vt:lpstr>
      <vt:lpstr>ZA RAST POTREBUJEJO …</vt:lpstr>
      <vt:lpstr>V SADOVNJAKU …</vt:lpstr>
      <vt:lpstr>PowerPointova predstavitev</vt:lpstr>
    </vt:vector>
  </TitlesOfParts>
  <Company>Teachnology,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Twenty Questions</dc:title>
  <dc:creator>Paul McKee</dc:creator>
  <cp:lastModifiedBy>Administrator</cp:lastModifiedBy>
  <cp:revision>456</cp:revision>
  <dcterms:created xsi:type="dcterms:W3CDTF">2005-07-07T00:08:32Z</dcterms:created>
  <dcterms:modified xsi:type="dcterms:W3CDTF">2020-03-25T13:51:37Z</dcterms:modified>
</cp:coreProperties>
</file>