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305"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0F38F8-DE9E-467E-84A7-8E66B873F815}" type="datetimeFigureOut">
              <a:rPr lang="sl-SI" smtClean="0"/>
              <a:t>7. 02. 2022</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D3A373-DA8E-40D4-9052-7E400BA4EAD6}" type="slidenum">
              <a:rPr lang="sl-SI" smtClean="0"/>
              <a:t>‹#›</a:t>
            </a:fld>
            <a:endParaRPr lang="sl-SI"/>
          </a:p>
        </p:txBody>
      </p:sp>
    </p:spTree>
    <p:extLst>
      <p:ext uri="{BB962C8B-B14F-4D97-AF65-F5344CB8AC3E}">
        <p14:creationId xmlns:p14="http://schemas.microsoft.com/office/powerpoint/2010/main" val="1543356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854D3CB-E23F-45DE-8D52-CB74137E58AB}"/>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1C53A759-3AD7-4CED-A4C6-7BFE965C2B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CFD80423-5CD5-4FCE-AAEE-85D03B4FEDEC}"/>
              </a:ext>
            </a:extLst>
          </p:cNvPr>
          <p:cNvSpPr>
            <a:spLocks noGrp="1"/>
          </p:cNvSpPr>
          <p:nvPr>
            <p:ph type="dt" sz="half" idx="10"/>
          </p:nvPr>
        </p:nvSpPr>
        <p:spPr/>
        <p:txBody>
          <a:bodyPr/>
          <a:lstStyle/>
          <a:p>
            <a:fld id="{EDBF2E89-322A-49CC-837A-597AFF876553}" type="datetimeFigureOut">
              <a:rPr lang="sl-SI" smtClean="0"/>
              <a:t>7. 02. 2022</a:t>
            </a:fld>
            <a:endParaRPr lang="sl-SI"/>
          </a:p>
        </p:txBody>
      </p:sp>
      <p:sp>
        <p:nvSpPr>
          <p:cNvPr id="5" name="Označba mesta noge 4">
            <a:extLst>
              <a:ext uri="{FF2B5EF4-FFF2-40B4-BE49-F238E27FC236}">
                <a16:creationId xmlns:a16="http://schemas.microsoft.com/office/drawing/2014/main" id="{31DBC824-43F9-49A5-9846-812F579D077B}"/>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99E83529-4380-43C7-A5A6-7698FD123FA0}"/>
              </a:ext>
            </a:extLst>
          </p:cNvPr>
          <p:cNvSpPr>
            <a:spLocks noGrp="1"/>
          </p:cNvSpPr>
          <p:nvPr>
            <p:ph type="sldNum" sz="quarter" idx="12"/>
          </p:nvPr>
        </p:nvSpPr>
        <p:spPr/>
        <p:txBody>
          <a:bodyPr/>
          <a:lstStyle/>
          <a:p>
            <a:fld id="{11657E88-F9DC-4903-A300-A3CF8A42E9F8}" type="slidenum">
              <a:rPr lang="sl-SI" smtClean="0"/>
              <a:t>‹#›</a:t>
            </a:fld>
            <a:endParaRPr lang="sl-SI"/>
          </a:p>
        </p:txBody>
      </p:sp>
    </p:spTree>
    <p:extLst>
      <p:ext uri="{BB962C8B-B14F-4D97-AF65-F5344CB8AC3E}">
        <p14:creationId xmlns:p14="http://schemas.microsoft.com/office/powerpoint/2010/main" val="3250357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E20954-F1A5-4C30-BDE4-71E321C3A2D3}"/>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0D9DD165-9353-4298-8408-A0BDF5D13E61}"/>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903C5ADB-E155-4C2D-BCC1-F056D1E32486}"/>
              </a:ext>
            </a:extLst>
          </p:cNvPr>
          <p:cNvSpPr>
            <a:spLocks noGrp="1"/>
          </p:cNvSpPr>
          <p:nvPr>
            <p:ph type="dt" sz="half" idx="10"/>
          </p:nvPr>
        </p:nvSpPr>
        <p:spPr/>
        <p:txBody>
          <a:bodyPr/>
          <a:lstStyle/>
          <a:p>
            <a:fld id="{EDBF2E89-322A-49CC-837A-597AFF876553}" type="datetimeFigureOut">
              <a:rPr lang="sl-SI" smtClean="0"/>
              <a:t>7. 02. 2022</a:t>
            </a:fld>
            <a:endParaRPr lang="sl-SI"/>
          </a:p>
        </p:txBody>
      </p:sp>
      <p:sp>
        <p:nvSpPr>
          <p:cNvPr id="5" name="Označba mesta noge 4">
            <a:extLst>
              <a:ext uri="{FF2B5EF4-FFF2-40B4-BE49-F238E27FC236}">
                <a16:creationId xmlns:a16="http://schemas.microsoft.com/office/drawing/2014/main" id="{2804DED5-14EB-4E71-8F00-23A3808A0BC0}"/>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B8DDB6B5-55F4-46AA-941D-3FCA5E0AD6AA}"/>
              </a:ext>
            </a:extLst>
          </p:cNvPr>
          <p:cNvSpPr>
            <a:spLocks noGrp="1"/>
          </p:cNvSpPr>
          <p:nvPr>
            <p:ph type="sldNum" sz="quarter" idx="12"/>
          </p:nvPr>
        </p:nvSpPr>
        <p:spPr/>
        <p:txBody>
          <a:bodyPr/>
          <a:lstStyle/>
          <a:p>
            <a:fld id="{11657E88-F9DC-4903-A300-A3CF8A42E9F8}" type="slidenum">
              <a:rPr lang="sl-SI" smtClean="0"/>
              <a:t>‹#›</a:t>
            </a:fld>
            <a:endParaRPr lang="sl-SI"/>
          </a:p>
        </p:txBody>
      </p:sp>
    </p:spTree>
    <p:extLst>
      <p:ext uri="{BB962C8B-B14F-4D97-AF65-F5344CB8AC3E}">
        <p14:creationId xmlns:p14="http://schemas.microsoft.com/office/powerpoint/2010/main" val="1463476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C5D332B0-28FF-47B7-9F27-6B3DA44BCF94}"/>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9C2EE19F-2286-4C26-BF26-03205F2D0AA2}"/>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24F8A80D-F6B2-4285-98D0-22BD7248A094}"/>
              </a:ext>
            </a:extLst>
          </p:cNvPr>
          <p:cNvSpPr>
            <a:spLocks noGrp="1"/>
          </p:cNvSpPr>
          <p:nvPr>
            <p:ph type="dt" sz="half" idx="10"/>
          </p:nvPr>
        </p:nvSpPr>
        <p:spPr/>
        <p:txBody>
          <a:bodyPr/>
          <a:lstStyle/>
          <a:p>
            <a:fld id="{EDBF2E89-322A-49CC-837A-597AFF876553}" type="datetimeFigureOut">
              <a:rPr lang="sl-SI" smtClean="0"/>
              <a:t>7. 02. 2022</a:t>
            </a:fld>
            <a:endParaRPr lang="sl-SI"/>
          </a:p>
        </p:txBody>
      </p:sp>
      <p:sp>
        <p:nvSpPr>
          <p:cNvPr id="5" name="Označba mesta noge 4">
            <a:extLst>
              <a:ext uri="{FF2B5EF4-FFF2-40B4-BE49-F238E27FC236}">
                <a16:creationId xmlns:a16="http://schemas.microsoft.com/office/drawing/2014/main" id="{BA9FCEA0-F26E-4E75-B78A-165D30B6DCFD}"/>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49F4806A-16AA-4500-80F9-5C27F2AF1624}"/>
              </a:ext>
            </a:extLst>
          </p:cNvPr>
          <p:cNvSpPr>
            <a:spLocks noGrp="1"/>
          </p:cNvSpPr>
          <p:nvPr>
            <p:ph type="sldNum" sz="quarter" idx="12"/>
          </p:nvPr>
        </p:nvSpPr>
        <p:spPr/>
        <p:txBody>
          <a:bodyPr/>
          <a:lstStyle/>
          <a:p>
            <a:fld id="{11657E88-F9DC-4903-A300-A3CF8A42E9F8}" type="slidenum">
              <a:rPr lang="sl-SI" smtClean="0"/>
              <a:t>‹#›</a:t>
            </a:fld>
            <a:endParaRPr lang="sl-SI"/>
          </a:p>
        </p:txBody>
      </p:sp>
    </p:spTree>
    <p:extLst>
      <p:ext uri="{BB962C8B-B14F-4D97-AF65-F5344CB8AC3E}">
        <p14:creationId xmlns:p14="http://schemas.microsoft.com/office/powerpoint/2010/main" val="608795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Naslovni diapozitiv">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sl-SI"/>
              <a:t>Uredite slog naslova matrice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l-SI"/>
              <a:t>Uredite slog podnaslova matrice</a:t>
            </a:r>
            <a:endParaRPr lang="en-US" dirty="0"/>
          </a:p>
        </p:txBody>
      </p:sp>
      <p:sp>
        <p:nvSpPr>
          <p:cNvPr id="7" name="Rectangle 6"/>
          <p:cNvSpPr/>
          <p:nvPr/>
        </p:nvSpPr>
        <p:spPr>
          <a:xfrm>
            <a:off x="0" y="0"/>
            <a:ext cx="4572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fld id="{3C08ED83-C335-4FA4-BDA6-179399F756AF}" type="datetime1">
              <a:rPr lang="sl-SI" smtClean="0">
                <a:solidFill>
                  <a:srgbClr val="D34817">
                    <a:lumMod val="40000"/>
                    <a:lumOff val="60000"/>
                  </a:srgbClr>
                </a:solidFill>
              </a:rPr>
              <a:pPr/>
              <a:t>7. 02. 2022</a:t>
            </a:fld>
            <a:endParaRPr lang="sl-SI">
              <a:solidFill>
                <a:srgbClr val="D34817">
                  <a:lumMod val="40000"/>
                  <a:lumOff val="60000"/>
                </a:srgbClr>
              </a:solidFill>
            </a:endParaRPr>
          </a:p>
        </p:txBody>
      </p:sp>
      <p:sp>
        <p:nvSpPr>
          <p:cNvPr id="9" name="Footer Placeholder 8"/>
          <p:cNvSpPr>
            <a:spLocks noGrp="1"/>
          </p:cNvSpPr>
          <p:nvPr>
            <p:ph type="ftr" sz="quarter" idx="11"/>
          </p:nvPr>
        </p:nvSpPr>
        <p:spPr/>
        <p:txBody>
          <a:bodyPr/>
          <a:lstStyle/>
          <a:p>
            <a:endParaRPr lang="sl-SI">
              <a:solidFill>
                <a:srgbClr val="D34817">
                  <a:lumMod val="40000"/>
                  <a:lumOff val="60000"/>
                </a:srgbClr>
              </a:solidFill>
            </a:endParaRPr>
          </a:p>
        </p:txBody>
      </p:sp>
      <p:sp>
        <p:nvSpPr>
          <p:cNvPr id="10" name="Slide Number Placeholder 9"/>
          <p:cNvSpPr>
            <a:spLocks noGrp="1"/>
          </p:cNvSpPr>
          <p:nvPr>
            <p:ph type="sldNum" sz="quarter" idx="12"/>
          </p:nvPr>
        </p:nvSpPr>
        <p:spPr/>
        <p:txBody>
          <a:bodyPr/>
          <a:lstStyle/>
          <a:p>
            <a:fld id="{7173A467-C450-4630-8011-AFCFCC803065}" type="slidenum">
              <a:rPr lang="sl-SI" smtClean="0">
                <a:solidFill>
                  <a:srgbClr val="D34817">
                    <a:lumMod val="60000"/>
                    <a:lumOff val="40000"/>
                  </a:srgbClr>
                </a:solidFill>
              </a:rPr>
              <a:pPr/>
              <a:t>‹#›</a:t>
            </a:fld>
            <a:endParaRPr lang="sl-SI">
              <a:solidFill>
                <a:srgbClr val="D34817">
                  <a:lumMod val="60000"/>
                  <a:lumOff val="40000"/>
                </a:srgbClr>
              </a:solidFill>
            </a:endParaRPr>
          </a:p>
        </p:txBody>
      </p:sp>
    </p:spTree>
    <p:extLst>
      <p:ext uri="{BB962C8B-B14F-4D97-AF65-F5344CB8AC3E}">
        <p14:creationId xmlns:p14="http://schemas.microsoft.com/office/powerpoint/2010/main" val="1625850741"/>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562D372B-98C9-45C1-B3E4-0BB45466FF19}" type="datetime1">
              <a:rPr lang="sl-SI" smtClean="0">
                <a:solidFill>
                  <a:srgbClr val="D34817">
                    <a:lumMod val="40000"/>
                    <a:lumOff val="60000"/>
                  </a:srgbClr>
                </a:solidFill>
              </a:rPr>
              <a:pPr/>
              <a:t>7. 02. 2022</a:t>
            </a:fld>
            <a:endParaRPr lang="sl-SI">
              <a:solidFill>
                <a:srgbClr val="D34817">
                  <a:lumMod val="40000"/>
                  <a:lumOff val="60000"/>
                </a:srgbClr>
              </a:solidFill>
            </a:endParaRPr>
          </a:p>
        </p:txBody>
      </p:sp>
      <p:sp>
        <p:nvSpPr>
          <p:cNvPr id="5" name="Footer Placeholder 4"/>
          <p:cNvSpPr>
            <a:spLocks noGrp="1"/>
          </p:cNvSpPr>
          <p:nvPr>
            <p:ph type="ftr" sz="quarter" idx="11"/>
          </p:nvPr>
        </p:nvSpPr>
        <p:spPr/>
        <p:txBody>
          <a:bodyPr/>
          <a:lstStyle/>
          <a:p>
            <a:endParaRPr lang="sl-SI">
              <a:solidFill>
                <a:srgbClr val="D34817">
                  <a:lumMod val="40000"/>
                  <a:lumOff val="60000"/>
                </a:srgbClr>
              </a:solidFill>
            </a:endParaRPr>
          </a:p>
        </p:txBody>
      </p:sp>
      <p:sp>
        <p:nvSpPr>
          <p:cNvPr id="6" name="Slide Number Placeholder 5"/>
          <p:cNvSpPr>
            <a:spLocks noGrp="1"/>
          </p:cNvSpPr>
          <p:nvPr>
            <p:ph type="sldNum" sz="quarter" idx="12"/>
          </p:nvPr>
        </p:nvSpPr>
        <p:spPr/>
        <p:txBody>
          <a:bodyPr/>
          <a:lstStyle/>
          <a:p>
            <a:fld id="{7173A467-C450-4630-8011-AFCFCC803065}" type="slidenum">
              <a:rPr lang="sl-SI" smtClean="0">
                <a:solidFill>
                  <a:srgbClr val="D34817">
                    <a:lumMod val="60000"/>
                    <a:lumOff val="40000"/>
                  </a:srgbClr>
                </a:solidFill>
              </a:rPr>
              <a:pPr/>
              <a:t>‹#›</a:t>
            </a:fld>
            <a:endParaRPr lang="sl-SI">
              <a:solidFill>
                <a:srgbClr val="D34817">
                  <a:lumMod val="60000"/>
                  <a:lumOff val="40000"/>
                </a:srgbClr>
              </a:solidFill>
            </a:endParaRPr>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40415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1"/>
            </a:lvl1pPr>
          </a:lstStyle>
          <a:p>
            <a:r>
              <a:rPr lang="sl-SI"/>
              <a:t>Uredite slog naslova matrice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343FC54D-B943-45B3-B5E2-99D8C109FCA4}" type="datetime1">
              <a:rPr lang="sl-SI" smtClean="0">
                <a:solidFill>
                  <a:srgbClr val="D34817">
                    <a:lumMod val="40000"/>
                    <a:lumOff val="60000"/>
                  </a:srgbClr>
                </a:solidFill>
              </a:rPr>
              <a:pPr/>
              <a:t>7. 02. 2022</a:t>
            </a:fld>
            <a:endParaRPr lang="sl-SI">
              <a:solidFill>
                <a:srgbClr val="D34817">
                  <a:lumMod val="40000"/>
                  <a:lumOff val="60000"/>
                </a:srgbClr>
              </a:solidFill>
            </a:endParaRPr>
          </a:p>
        </p:txBody>
      </p:sp>
      <p:sp>
        <p:nvSpPr>
          <p:cNvPr id="5" name="Footer Placeholder 4"/>
          <p:cNvSpPr>
            <a:spLocks noGrp="1"/>
          </p:cNvSpPr>
          <p:nvPr>
            <p:ph type="ftr" sz="quarter" idx="11"/>
          </p:nvPr>
        </p:nvSpPr>
        <p:spPr/>
        <p:txBody>
          <a:bodyPr/>
          <a:lstStyle/>
          <a:p>
            <a:endParaRPr lang="sl-SI">
              <a:solidFill>
                <a:srgbClr val="D34817">
                  <a:lumMod val="40000"/>
                  <a:lumOff val="60000"/>
                </a:srgbClr>
              </a:solidFill>
            </a:endParaRPr>
          </a:p>
        </p:txBody>
      </p:sp>
      <p:sp>
        <p:nvSpPr>
          <p:cNvPr id="6" name="Slide Number Placeholder 5"/>
          <p:cNvSpPr>
            <a:spLocks noGrp="1"/>
          </p:cNvSpPr>
          <p:nvPr>
            <p:ph type="sldNum" sz="quarter" idx="12"/>
          </p:nvPr>
        </p:nvSpPr>
        <p:spPr/>
        <p:txBody>
          <a:bodyPr/>
          <a:lstStyle/>
          <a:p>
            <a:fld id="{7173A467-C450-4630-8011-AFCFCC803065}" type="slidenum">
              <a:rPr lang="sl-SI" smtClean="0">
                <a:solidFill>
                  <a:srgbClr val="D34817">
                    <a:lumMod val="60000"/>
                    <a:lumOff val="40000"/>
                  </a:srgbClr>
                </a:solidFill>
              </a:rPr>
              <a:pPr/>
              <a:t>‹#›</a:t>
            </a:fld>
            <a:endParaRPr lang="sl-SI">
              <a:solidFill>
                <a:srgbClr val="D34817">
                  <a:lumMod val="60000"/>
                  <a:lumOff val="40000"/>
                </a:srgbClr>
              </a:solidFill>
            </a:endParaRPr>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42480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C7895B58-2672-420F-A83F-490BC50CA272}" type="datetime1">
              <a:rPr lang="sl-SI" smtClean="0">
                <a:solidFill>
                  <a:srgbClr val="D34817">
                    <a:lumMod val="40000"/>
                    <a:lumOff val="60000"/>
                  </a:srgbClr>
                </a:solidFill>
              </a:rPr>
              <a:pPr/>
              <a:t>7. 02. 2022</a:t>
            </a:fld>
            <a:endParaRPr lang="sl-SI">
              <a:solidFill>
                <a:srgbClr val="D34817">
                  <a:lumMod val="40000"/>
                  <a:lumOff val="60000"/>
                </a:srgbClr>
              </a:solidFill>
            </a:endParaRPr>
          </a:p>
        </p:txBody>
      </p:sp>
      <p:sp>
        <p:nvSpPr>
          <p:cNvPr id="6" name="Footer Placeholder 5"/>
          <p:cNvSpPr>
            <a:spLocks noGrp="1"/>
          </p:cNvSpPr>
          <p:nvPr>
            <p:ph type="ftr" sz="quarter" idx="11"/>
          </p:nvPr>
        </p:nvSpPr>
        <p:spPr/>
        <p:txBody>
          <a:bodyPr/>
          <a:lstStyle/>
          <a:p>
            <a:endParaRPr lang="sl-SI">
              <a:solidFill>
                <a:srgbClr val="D34817">
                  <a:lumMod val="40000"/>
                  <a:lumOff val="60000"/>
                </a:srgbClr>
              </a:solidFill>
            </a:endParaRPr>
          </a:p>
        </p:txBody>
      </p:sp>
      <p:sp>
        <p:nvSpPr>
          <p:cNvPr id="7" name="Slide Number Placeholder 6"/>
          <p:cNvSpPr>
            <a:spLocks noGrp="1"/>
          </p:cNvSpPr>
          <p:nvPr>
            <p:ph type="sldNum" sz="quarter" idx="12"/>
          </p:nvPr>
        </p:nvSpPr>
        <p:spPr/>
        <p:txBody>
          <a:bodyPr/>
          <a:lstStyle/>
          <a:p>
            <a:fld id="{7173A467-C450-4630-8011-AFCFCC803065}" type="slidenum">
              <a:rPr lang="sl-SI" smtClean="0">
                <a:solidFill>
                  <a:srgbClr val="D34817">
                    <a:lumMod val="60000"/>
                    <a:lumOff val="40000"/>
                  </a:srgbClr>
                </a:solidFill>
              </a:rPr>
              <a:pPr/>
              <a:t>‹#›</a:t>
            </a:fld>
            <a:endParaRPr lang="sl-SI">
              <a:solidFill>
                <a:srgbClr val="D34817">
                  <a:lumMod val="60000"/>
                  <a:lumOff val="40000"/>
                </a:srgbClr>
              </a:solidFill>
            </a:endParaRPr>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90184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l-SI"/>
              <a:t>Uredite slog naslova matrice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sl-SI"/>
              <a:t>Uredite sloge besedila matrice</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6EF11E4B-E72E-4AA2-ADB0-98F0264233BE}" type="datetime1">
              <a:rPr lang="sl-SI" smtClean="0">
                <a:solidFill>
                  <a:srgbClr val="D34817">
                    <a:lumMod val="40000"/>
                    <a:lumOff val="60000"/>
                  </a:srgbClr>
                </a:solidFill>
              </a:rPr>
              <a:pPr/>
              <a:t>7. 02. 2022</a:t>
            </a:fld>
            <a:endParaRPr lang="sl-SI">
              <a:solidFill>
                <a:srgbClr val="D34817">
                  <a:lumMod val="40000"/>
                  <a:lumOff val="60000"/>
                </a:srgbClr>
              </a:solidFill>
            </a:endParaRPr>
          </a:p>
        </p:txBody>
      </p:sp>
      <p:sp>
        <p:nvSpPr>
          <p:cNvPr id="8" name="Footer Placeholder 7"/>
          <p:cNvSpPr>
            <a:spLocks noGrp="1"/>
          </p:cNvSpPr>
          <p:nvPr>
            <p:ph type="ftr" sz="quarter" idx="11"/>
          </p:nvPr>
        </p:nvSpPr>
        <p:spPr/>
        <p:txBody>
          <a:bodyPr/>
          <a:lstStyle/>
          <a:p>
            <a:endParaRPr lang="sl-SI">
              <a:solidFill>
                <a:srgbClr val="D34817">
                  <a:lumMod val="40000"/>
                  <a:lumOff val="60000"/>
                </a:srgbClr>
              </a:solidFill>
            </a:endParaRPr>
          </a:p>
        </p:txBody>
      </p:sp>
      <p:sp>
        <p:nvSpPr>
          <p:cNvPr id="9" name="Slide Number Placeholder 8"/>
          <p:cNvSpPr>
            <a:spLocks noGrp="1"/>
          </p:cNvSpPr>
          <p:nvPr>
            <p:ph type="sldNum" sz="quarter" idx="12"/>
          </p:nvPr>
        </p:nvSpPr>
        <p:spPr/>
        <p:txBody>
          <a:bodyPr/>
          <a:lstStyle/>
          <a:p>
            <a:fld id="{7173A467-C450-4630-8011-AFCFCC803065}" type="slidenum">
              <a:rPr lang="sl-SI" smtClean="0">
                <a:solidFill>
                  <a:srgbClr val="D34817">
                    <a:lumMod val="60000"/>
                    <a:lumOff val="40000"/>
                  </a:srgbClr>
                </a:solidFill>
              </a:rPr>
              <a:pPr/>
              <a:t>‹#›</a:t>
            </a:fld>
            <a:endParaRPr lang="sl-SI">
              <a:solidFill>
                <a:srgbClr val="D34817">
                  <a:lumMod val="60000"/>
                  <a:lumOff val="40000"/>
                </a:srgbClr>
              </a:solidFill>
            </a:endParaRPr>
          </a:p>
        </p:txBody>
      </p:sp>
      <p:sp>
        <p:nvSpPr>
          <p:cNvPr id="11" name="Rectangle 10"/>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92211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l-SI"/>
              <a:t>Uredite slog naslova matrice</a:t>
            </a:r>
            <a:endParaRPr lang="en-US" dirty="0"/>
          </a:p>
        </p:txBody>
      </p:sp>
      <p:sp>
        <p:nvSpPr>
          <p:cNvPr id="3" name="Date Placeholder 2"/>
          <p:cNvSpPr>
            <a:spLocks noGrp="1"/>
          </p:cNvSpPr>
          <p:nvPr>
            <p:ph type="dt" sz="half" idx="10"/>
          </p:nvPr>
        </p:nvSpPr>
        <p:spPr/>
        <p:txBody>
          <a:bodyPr/>
          <a:lstStyle/>
          <a:p>
            <a:fld id="{EA6E36E0-6D9A-4190-9200-1A7B025678ED}" type="datetime1">
              <a:rPr lang="sl-SI" smtClean="0">
                <a:solidFill>
                  <a:srgbClr val="D34817">
                    <a:lumMod val="40000"/>
                    <a:lumOff val="60000"/>
                  </a:srgbClr>
                </a:solidFill>
              </a:rPr>
              <a:pPr/>
              <a:t>7. 02. 2022</a:t>
            </a:fld>
            <a:endParaRPr lang="sl-SI">
              <a:solidFill>
                <a:srgbClr val="D34817">
                  <a:lumMod val="40000"/>
                  <a:lumOff val="60000"/>
                </a:srgbClr>
              </a:solidFill>
            </a:endParaRPr>
          </a:p>
        </p:txBody>
      </p:sp>
      <p:sp>
        <p:nvSpPr>
          <p:cNvPr id="4" name="Footer Placeholder 3"/>
          <p:cNvSpPr>
            <a:spLocks noGrp="1"/>
          </p:cNvSpPr>
          <p:nvPr>
            <p:ph type="ftr" sz="quarter" idx="11"/>
          </p:nvPr>
        </p:nvSpPr>
        <p:spPr/>
        <p:txBody>
          <a:bodyPr/>
          <a:lstStyle/>
          <a:p>
            <a:endParaRPr lang="sl-SI">
              <a:solidFill>
                <a:srgbClr val="D34817">
                  <a:lumMod val="40000"/>
                  <a:lumOff val="60000"/>
                </a:srgbClr>
              </a:solidFill>
            </a:endParaRPr>
          </a:p>
        </p:txBody>
      </p:sp>
      <p:sp>
        <p:nvSpPr>
          <p:cNvPr id="5" name="Slide Number Placeholder 4"/>
          <p:cNvSpPr>
            <a:spLocks noGrp="1"/>
          </p:cNvSpPr>
          <p:nvPr>
            <p:ph type="sldNum" sz="quarter" idx="12"/>
          </p:nvPr>
        </p:nvSpPr>
        <p:spPr/>
        <p:txBody>
          <a:bodyPr/>
          <a:lstStyle/>
          <a:p>
            <a:fld id="{7173A467-C450-4630-8011-AFCFCC803065}" type="slidenum">
              <a:rPr lang="sl-SI" smtClean="0">
                <a:solidFill>
                  <a:srgbClr val="D34817">
                    <a:lumMod val="60000"/>
                    <a:lumOff val="40000"/>
                  </a:srgbClr>
                </a:solidFill>
              </a:rPr>
              <a:pPr/>
              <a:t>‹#›</a:t>
            </a:fld>
            <a:endParaRPr lang="sl-SI">
              <a:solidFill>
                <a:srgbClr val="D34817">
                  <a:lumMod val="60000"/>
                  <a:lumOff val="40000"/>
                </a:srgbClr>
              </a:solidFill>
            </a:endParaRPr>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30744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71BB38-EF53-41DB-B574-B2714CC58532}" type="datetime1">
              <a:rPr lang="sl-SI" smtClean="0">
                <a:solidFill>
                  <a:srgbClr val="D34817">
                    <a:lumMod val="40000"/>
                    <a:lumOff val="60000"/>
                  </a:srgbClr>
                </a:solidFill>
              </a:rPr>
              <a:pPr/>
              <a:t>7. 02. 2022</a:t>
            </a:fld>
            <a:endParaRPr lang="sl-SI">
              <a:solidFill>
                <a:srgbClr val="D34817">
                  <a:lumMod val="40000"/>
                  <a:lumOff val="60000"/>
                </a:srgbClr>
              </a:solidFill>
            </a:endParaRPr>
          </a:p>
        </p:txBody>
      </p:sp>
      <p:sp>
        <p:nvSpPr>
          <p:cNvPr id="3" name="Footer Placeholder 2"/>
          <p:cNvSpPr>
            <a:spLocks noGrp="1"/>
          </p:cNvSpPr>
          <p:nvPr>
            <p:ph type="ftr" sz="quarter" idx="11"/>
          </p:nvPr>
        </p:nvSpPr>
        <p:spPr/>
        <p:txBody>
          <a:bodyPr/>
          <a:lstStyle/>
          <a:p>
            <a:endParaRPr lang="sl-SI">
              <a:solidFill>
                <a:srgbClr val="D34817">
                  <a:lumMod val="40000"/>
                  <a:lumOff val="60000"/>
                </a:srgbClr>
              </a:solidFill>
            </a:endParaRPr>
          </a:p>
        </p:txBody>
      </p:sp>
      <p:sp>
        <p:nvSpPr>
          <p:cNvPr id="4" name="Slide Number Placeholder 3"/>
          <p:cNvSpPr>
            <a:spLocks noGrp="1"/>
          </p:cNvSpPr>
          <p:nvPr>
            <p:ph type="sldNum" sz="quarter" idx="12"/>
          </p:nvPr>
        </p:nvSpPr>
        <p:spPr/>
        <p:txBody>
          <a:bodyPr/>
          <a:lstStyle/>
          <a:p>
            <a:fld id="{7173A467-C450-4630-8011-AFCFCC803065}" type="slidenum">
              <a:rPr lang="sl-SI" smtClean="0">
                <a:solidFill>
                  <a:srgbClr val="D34817">
                    <a:lumMod val="60000"/>
                    <a:lumOff val="40000"/>
                  </a:srgbClr>
                </a:solidFill>
              </a:rPr>
              <a:pPr/>
              <a:t>‹#›</a:t>
            </a:fld>
            <a:endParaRPr lang="sl-SI">
              <a:solidFill>
                <a:srgbClr val="D34817">
                  <a:lumMod val="60000"/>
                  <a:lumOff val="40000"/>
                </a:srgbClr>
              </a:solidFill>
            </a:endParaRPr>
          </a:p>
        </p:txBody>
      </p:sp>
      <p:sp>
        <p:nvSpPr>
          <p:cNvPr id="5" name="Rectangle 4"/>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03146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2800" b="1" baseline="0"/>
            </a:lvl1pPr>
          </a:lstStyle>
          <a:p>
            <a:r>
              <a:rPr lang="sl-SI"/>
              <a:t>Uredite slog naslova matrice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fld id="{51CA22FC-E472-4603-8085-7E8C7182AB6E}" type="datetime1">
              <a:rPr lang="sl-SI" smtClean="0">
                <a:solidFill>
                  <a:srgbClr val="D34817">
                    <a:lumMod val="40000"/>
                    <a:lumOff val="60000"/>
                  </a:srgbClr>
                </a:solidFill>
              </a:rPr>
              <a:pPr/>
              <a:t>7. 02. 2022</a:t>
            </a:fld>
            <a:endParaRPr lang="sl-SI">
              <a:solidFill>
                <a:srgbClr val="D34817">
                  <a:lumMod val="40000"/>
                  <a:lumOff val="60000"/>
                </a:srgbClr>
              </a:solidFill>
            </a:endParaRPr>
          </a:p>
        </p:txBody>
      </p:sp>
      <p:sp>
        <p:nvSpPr>
          <p:cNvPr id="6" name="Footer Placeholder 5"/>
          <p:cNvSpPr>
            <a:spLocks noGrp="1"/>
          </p:cNvSpPr>
          <p:nvPr>
            <p:ph type="ftr" sz="quarter" idx="11"/>
          </p:nvPr>
        </p:nvSpPr>
        <p:spPr/>
        <p:txBody>
          <a:bodyPr/>
          <a:lstStyle/>
          <a:p>
            <a:endParaRPr lang="sl-SI">
              <a:solidFill>
                <a:srgbClr val="D34817">
                  <a:lumMod val="40000"/>
                  <a:lumOff val="60000"/>
                </a:srgbClr>
              </a:solidFill>
            </a:endParaRPr>
          </a:p>
        </p:txBody>
      </p:sp>
      <p:sp>
        <p:nvSpPr>
          <p:cNvPr id="7" name="Slide Number Placeholder 6"/>
          <p:cNvSpPr>
            <a:spLocks noGrp="1"/>
          </p:cNvSpPr>
          <p:nvPr>
            <p:ph type="sldNum" sz="quarter" idx="12"/>
          </p:nvPr>
        </p:nvSpPr>
        <p:spPr/>
        <p:txBody>
          <a:bodyPr/>
          <a:lstStyle/>
          <a:p>
            <a:fld id="{7173A467-C450-4630-8011-AFCFCC803065}" type="slidenum">
              <a:rPr lang="sl-SI" smtClean="0">
                <a:solidFill>
                  <a:srgbClr val="D34817">
                    <a:lumMod val="60000"/>
                    <a:lumOff val="40000"/>
                  </a:srgbClr>
                </a:solidFill>
              </a:rPr>
              <a:pPr/>
              <a:t>‹#›</a:t>
            </a:fld>
            <a:endParaRPr lang="sl-SI">
              <a:solidFill>
                <a:srgbClr val="D34817">
                  <a:lumMod val="60000"/>
                  <a:lumOff val="40000"/>
                </a:srgbClr>
              </a:solidFill>
            </a:endParaRPr>
          </a:p>
        </p:txBody>
      </p:sp>
    </p:spTree>
    <p:extLst>
      <p:ext uri="{BB962C8B-B14F-4D97-AF65-F5344CB8AC3E}">
        <p14:creationId xmlns:p14="http://schemas.microsoft.com/office/powerpoint/2010/main" val="649296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47179B8-463C-47F8-BD3E-7978712D5898}"/>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149A1578-9D37-46CE-A401-E36F0DC66774}"/>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D99ABD8A-0EAD-448F-A857-2C2FEFCEC693}"/>
              </a:ext>
            </a:extLst>
          </p:cNvPr>
          <p:cNvSpPr>
            <a:spLocks noGrp="1"/>
          </p:cNvSpPr>
          <p:nvPr>
            <p:ph type="dt" sz="half" idx="10"/>
          </p:nvPr>
        </p:nvSpPr>
        <p:spPr/>
        <p:txBody>
          <a:bodyPr/>
          <a:lstStyle/>
          <a:p>
            <a:fld id="{EDBF2E89-322A-49CC-837A-597AFF876553}" type="datetimeFigureOut">
              <a:rPr lang="sl-SI" smtClean="0"/>
              <a:t>7. 02. 2022</a:t>
            </a:fld>
            <a:endParaRPr lang="sl-SI"/>
          </a:p>
        </p:txBody>
      </p:sp>
      <p:sp>
        <p:nvSpPr>
          <p:cNvPr id="5" name="Označba mesta noge 4">
            <a:extLst>
              <a:ext uri="{FF2B5EF4-FFF2-40B4-BE49-F238E27FC236}">
                <a16:creationId xmlns:a16="http://schemas.microsoft.com/office/drawing/2014/main" id="{F5A0D537-312F-419C-8942-6EC483CED2F7}"/>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6332041A-CF60-42A4-BC69-8AB7E08E9222}"/>
              </a:ext>
            </a:extLst>
          </p:cNvPr>
          <p:cNvSpPr>
            <a:spLocks noGrp="1"/>
          </p:cNvSpPr>
          <p:nvPr>
            <p:ph type="sldNum" sz="quarter" idx="12"/>
          </p:nvPr>
        </p:nvSpPr>
        <p:spPr/>
        <p:txBody>
          <a:bodyPr/>
          <a:lstStyle/>
          <a:p>
            <a:fld id="{11657E88-F9DC-4903-A300-A3CF8A42E9F8}" type="slidenum">
              <a:rPr lang="sl-SI" smtClean="0"/>
              <a:t>‹#›</a:t>
            </a:fld>
            <a:endParaRPr lang="sl-SI"/>
          </a:p>
        </p:txBody>
      </p:sp>
    </p:spTree>
    <p:extLst>
      <p:ext uri="{BB962C8B-B14F-4D97-AF65-F5344CB8AC3E}">
        <p14:creationId xmlns:p14="http://schemas.microsoft.com/office/powerpoint/2010/main" val="21373578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chemeClr val="bg1"/>
                </a:solidFill>
              </a:defRPr>
            </a:lvl1pPr>
          </a:lstStyle>
          <a:p>
            <a:r>
              <a:rPr lang="sl-SI"/>
              <a:t>Uredite slog naslova matrice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fld id="{92B8CC9E-CCC7-4B27-9C8A-D0E9DAFC469C}" type="datetime1">
              <a:rPr lang="sl-SI" smtClean="0">
                <a:solidFill>
                  <a:srgbClr val="D34817">
                    <a:lumMod val="40000"/>
                    <a:lumOff val="60000"/>
                  </a:srgbClr>
                </a:solidFill>
              </a:rPr>
              <a:pPr/>
              <a:t>7. 02. 2022</a:t>
            </a:fld>
            <a:endParaRPr lang="sl-SI">
              <a:solidFill>
                <a:srgbClr val="D34817">
                  <a:lumMod val="40000"/>
                  <a:lumOff val="60000"/>
                </a:srgbClr>
              </a:solidFill>
            </a:endParaRPr>
          </a:p>
        </p:txBody>
      </p:sp>
      <p:sp>
        <p:nvSpPr>
          <p:cNvPr id="6" name="Footer Placeholder 5"/>
          <p:cNvSpPr>
            <a:spLocks noGrp="1"/>
          </p:cNvSpPr>
          <p:nvPr>
            <p:ph type="ftr" sz="quarter" idx="11"/>
          </p:nvPr>
        </p:nvSpPr>
        <p:spPr/>
        <p:txBody>
          <a:bodyPr/>
          <a:lstStyle/>
          <a:p>
            <a:endParaRPr lang="en-US" dirty="0">
              <a:solidFill>
                <a:srgbClr val="D34817">
                  <a:lumMod val="40000"/>
                  <a:lumOff val="60000"/>
                </a:srgbClr>
              </a:solidFill>
            </a:endParaRPr>
          </a:p>
        </p:txBody>
      </p:sp>
      <p:sp>
        <p:nvSpPr>
          <p:cNvPr id="7" name="Slide Number Placeholder 6"/>
          <p:cNvSpPr>
            <a:spLocks noGrp="1"/>
          </p:cNvSpPr>
          <p:nvPr>
            <p:ph type="sldNum" sz="quarter" idx="12"/>
          </p:nvPr>
        </p:nvSpPr>
        <p:spPr/>
        <p:txBody>
          <a:bodyPr/>
          <a:lstStyle/>
          <a:p>
            <a:fld id="{7173A467-C450-4630-8011-AFCFCC803065}" type="slidenum">
              <a:rPr lang="sl-SI" smtClean="0">
                <a:solidFill>
                  <a:srgbClr val="D34817">
                    <a:lumMod val="60000"/>
                    <a:lumOff val="40000"/>
                  </a:srgbClr>
                </a:solidFill>
              </a:rPr>
              <a:pPr/>
              <a:t>‹#›</a:t>
            </a:fld>
            <a:endParaRPr lang="sl-SI">
              <a:solidFill>
                <a:srgbClr val="D34817">
                  <a:lumMod val="60000"/>
                  <a:lumOff val="40000"/>
                </a:srgbClr>
              </a:solidFill>
            </a:endParaRPr>
          </a:p>
        </p:txBody>
      </p:sp>
    </p:spTree>
    <p:extLst>
      <p:ext uri="{BB962C8B-B14F-4D97-AF65-F5344CB8AC3E}">
        <p14:creationId xmlns:p14="http://schemas.microsoft.com/office/powerpoint/2010/main" val="3040136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4DAE803D-59A1-47A9-A29E-85B68C4F61F4}" type="datetime1">
              <a:rPr lang="sl-SI" smtClean="0">
                <a:solidFill>
                  <a:srgbClr val="D34817">
                    <a:lumMod val="40000"/>
                    <a:lumOff val="60000"/>
                  </a:srgbClr>
                </a:solidFill>
              </a:rPr>
              <a:pPr/>
              <a:t>7. 02. 2022</a:t>
            </a:fld>
            <a:endParaRPr lang="sl-SI">
              <a:solidFill>
                <a:srgbClr val="D34817">
                  <a:lumMod val="40000"/>
                  <a:lumOff val="60000"/>
                </a:srgbClr>
              </a:solidFill>
            </a:endParaRPr>
          </a:p>
        </p:txBody>
      </p:sp>
      <p:sp>
        <p:nvSpPr>
          <p:cNvPr id="5" name="Footer Placeholder 4"/>
          <p:cNvSpPr>
            <a:spLocks noGrp="1"/>
          </p:cNvSpPr>
          <p:nvPr>
            <p:ph type="ftr" sz="quarter" idx="11"/>
          </p:nvPr>
        </p:nvSpPr>
        <p:spPr/>
        <p:txBody>
          <a:bodyPr/>
          <a:lstStyle/>
          <a:p>
            <a:endParaRPr lang="sl-SI">
              <a:solidFill>
                <a:srgbClr val="D34817">
                  <a:lumMod val="40000"/>
                  <a:lumOff val="60000"/>
                </a:srgbClr>
              </a:solidFill>
            </a:endParaRPr>
          </a:p>
        </p:txBody>
      </p:sp>
      <p:sp>
        <p:nvSpPr>
          <p:cNvPr id="6" name="Slide Number Placeholder 5"/>
          <p:cNvSpPr>
            <a:spLocks noGrp="1"/>
          </p:cNvSpPr>
          <p:nvPr>
            <p:ph type="sldNum" sz="quarter" idx="12"/>
          </p:nvPr>
        </p:nvSpPr>
        <p:spPr/>
        <p:txBody>
          <a:bodyPr/>
          <a:lstStyle/>
          <a:p>
            <a:fld id="{7173A467-C450-4630-8011-AFCFCC803065}" type="slidenum">
              <a:rPr lang="sl-SI" smtClean="0">
                <a:solidFill>
                  <a:srgbClr val="D34817">
                    <a:lumMod val="60000"/>
                    <a:lumOff val="40000"/>
                  </a:srgbClr>
                </a:solidFill>
              </a:rPr>
              <a:pPr/>
              <a:t>‹#›</a:t>
            </a:fld>
            <a:endParaRPr lang="sl-SI">
              <a:solidFill>
                <a:srgbClr val="D34817">
                  <a:lumMod val="60000"/>
                  <a:lumOff val="40000"/>
                </a:srgbClr>
              </a:solidFill>
            </a:endParaRPr>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04491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sl-SI"/>
              <a:t>Uredite slog naslova matrice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4A7667A5-1DA1-48F3-B53A-014B6633B534}" type="datetime1">
              <a:rPr lang="sl-SI" smtClean="0">
                <a:solidFill>
                  <a:srgbClr val="D34817">
                    <a:lumMod val="40000"/>
                    <a:lumOff val="60000"/>
                  </a:srgbClr>
                </a:solidFill>
              </a:rPr>
              <a:pPr/>
              <a:t>7. 02. 2022</a:t>
            </a:fld>
            <a:endParaRPr lang="sl-SI">
              <a:solidFill>
                <a:srgbClr val="D34817">
                  <a:lumMod val="40000"/>
                  <a:lumOff val="60000"/>
                </a:srgbClr>
              </a:solidFill>
            </a:endParaRPr>
          </a:p>
        </p:txBody>
      </p:sp>
      <p:sp>
        <p:nvSpPr>
          <p:cNvPr id="5" name="Footer Placeholder 4"/>
          <p:cNvSpPr>
            <a:spLocks noGrp="1"/>
          </p:cNvSpPr>
          <p:nvPr>
            <p:ph type="ftr" sz="quarter" idx="11"/>
          </p:nvPr>
        </p:nvSpPr>
        <p:spPr/>
        <p:txBody>
          <a:bodyPr/>
          <a:lstStyle/>
          <a:p>
            <a:endParaRPr lang="sl-SI">
              <a:solidFill>
                <a:srgbClr val="D34817">
                  <a:lumMod val="40000"/>
                  <a:lumOff val="60000"/>
                </a:srgbClr>
              </a:solidFill>
            </a:endParaRPr>
          </a:p>
        </p:txBody>
      </p:sp>
      <p:sp>
        <p:nvSpPr>
          <p:cNvPr id="6" name="Slide Number Placeholder 5"/>
          <p:cNvSpPr>
            <a:spLocks noGrp="1"/>
          </p:cNvSpPr>
          <p:nvPr>
            <p:ph type="sldNum" sz="quarter" idx="12"/>
          </p:nvPr>
        </p:nvSpPr>
        <p:spPr/>
        <p:txBody>
          <a:bodyPr/>
          <a:lstStyle/>
          <a:p>
            <a:fld id="{7173A467-C450-4630-8011-AFCFCC803065}" type="slidenum">
              <a:rPr lang="sl-SI" smtClean="0">
                <a:solidFill>
                  <a:srgbClr val="D34817">
                    <a:lumMod val="60000"/>
                    <a:lumOff val="40000"/>
                  </a:srgbClr>
                </a:solidFill>
              </a:rPr>
              <a:pPr/>
              <a:t>‹#›</a:t>
            </a:fld>
            <a:endParaRPr lang="sl-SI">
              <a:solidFill>
                <a:srgbClr val="D34817">
                  <a:lumMod val="60000"/>
                  <a:lumOff val="40000"/>
                </a:srgbClr>
              </a:solidFill>
            </a:endParaRPr>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92504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60F46EE-0725-4714-940F-B07F36FE93FA}"/>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1AC5A338-44FB-491E-9AD5-EE7CF9C460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131FF0B8-1CB8-4919-B08D-645F363C341B}"/>
              </a:ext>
            </a:extLst>
          </p:cNvPr>
          <p:cNvSpPr>
            <a:spLocks noGrp="1"/>
          </p:cNvSpPr>
          <p:nvPr>
            <p:ph type="dt" sz="half" idx="10"/>
          </p:nvPr>
        </p:nvSpPr>
        <p:spPr/>
        <p:txBody>
          <a:bodyPr/>
          <a:lstStyle/>
          <a:p>
            <a:fld id="{EDBF2E89-322A-49CC-837A-597AFF876553}" type="datetimeFigureOut">
              <a:rPr lang="sl-SI" smtClean="0"/>
              <a:t>7. 02. 2022</a:t>
            </a:fld>
            <a:endParaRPr lang="sl-SI"/>
          </a:p>
        </p:txBody>
      </p:sp>
      <p:sp>
        <p:nvSpPr>
          <p:cNvPr id="5" name="Označba mesta noge 4">
            <a:extLst>
              <a:ext uri="{FF2B5EF4-FFF2-40B4-BE49-F238E27FC236}">
                <a16:creationId xmlns:a16="http://schemas.microsoft.com/office/drawing/2014/main" id="{9F491ECA-C27D-459C-AEAB-C7B2E0D0074B}"/>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1C801C16-A9CC-41E4-858D-48D8C18FD68F}"/>
              </a:ext>
            </a:extLst>
          </p:cNvPr>
          <p:cNvSpPr>
            <a:spLocks noGrp="1"/>
          </p:cNvSpPr>
          <p:nvPr>
            <p:ph type="sldNum" sz="quarter" idx="12"/>
          </p:nvPr>
        </p:nvSpPr>
        <p:spPr/>
        <p:txBody>
          <a:bodyPr/>
          <a:lstStyle/>
          <a:p>
            <a:fld id="{11657E88-F9DC-4903-A300-A3CF8A42E9F8}" type="slidenum">
              <a:rPr lang="sl-SI" smtClean="0"/>
              <a:t>‹#›</a:t>
            </a:fld>
            <a:endParaRPr lang="sl-SI"/>
          </a:p>
        </p:txBody>
      </p:sp>
    </p:spTree>
    <p:extLst>
      <p:ext uri="{BB962C8B-B14F-4D97-AF65-F5344CB8AC3E}">
        <p14:creationId xmlns:p14="http://schemas.microsoft.com/office/powerpoint/2010/main" val="2410035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8433EC1-69C5-449D-8B96-DCC27E195118}"/>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DEB05AFD-CAF2-4A2A-9F63-CA94393E7DFA}"/>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C4D24DF6-557C-4ABB-A633-26A66EACCC64}"/>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8A4AA0F1-840C-45B9-A741-45508AD13ADE}"/>
              </a:ext>
            </a:extLst>
          </p:cNvPr>
          <p:cNvSpPr>
            <a:spLocks noGrp="1"/>
          </p:cNvSpPr>
          <p:nvPr>
            <p:ph type="dt" sz="half" idx="10"/>
          </p:nvPr>
        </p:nvSpPr>
        <p:spPr/>
        <p:txBody>
          <a:bodyPr/>
          <a:lstStyle/>
          <a:p>
            <a:fld id="{EDBF2E89-322A-49CC-837A-597AFF876553}" type="datetimeFigureOut">
              <a:rPr lang="sl-SI" smtClean="0"/>
              <a:t>7. 02. 2022</a:t>
            </a:fld>
            <a:endParaRPr lang="sl-SI"/>
          </a:p>
        </p:txBody>
      </p:sp>
      <p:sp>
        <p:nvSpPr>
          <p:cNvPr id="6" name="Označba mesta noge 5">
            <a:extLst>
              <a:ext uri="{FF2B5EF4-FFF2-40B4-BE49-F238E27FC236}">
                <a16:creationId xmlns:a16="http://schemas.microsoft.com/office/drawing/2014/main" id="{4912AD9F-F609-42C2-A263-2E1E0D01ACDF}"/>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B771790E-A822-4533-AB62-8BCF72B8E519}"/>
              </a:ext>
            </a:extLst>
          </p:cNvPr>
          <p:cNvSpPr>
            <a:spLocks noGrp="1"/>
          </p:cNvSpPr>
          <p:nvPr>
            <p:ph type="sldNum" sz="quarter" idx="12"/>
          </p:nvPr>
        </p:nvSpPr>
        <p:spPr/>
        <p:txBody>
          <a:bodyPr/>
          <a:lstStyle/>
          <a:p>
            <a:fld id="{11657E88-F9DC-4903-A300-A3CF8A42E9F8}" type="slidenum">
              <a:rPr lang="sl-SI" smtClean="0"/>
              <a:t>‹#›</a:t>
            </a:fld>
            <a:endParaRPr lang="sl-SI"/>
          </a:p>
        </p:txBody>
      </p:sp>
    </p:spTree>
    <p:extLst>
      <p:ext uri="{BB962C8B-B14F-4D97-AF65-F5344CB8AC3E}">
        <p14:creationId xmlns:p14="http://schemas.microsoft.com/office/powerpoint/2010/main" val="1983111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1B53DD1-AA7D-4273-AE3B-279BD2BB247A}"/>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495D4C92-68B5-4BBC-B144-4B3975EDF9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9BF9D5A4-ED44-4595-8518-91BBB9D9F528}"/>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717AFDF4-16D2-42B3-B339-D9FFD2EB10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7AE40605-3935-43DB-8A9B-E0CB50DA89BA}"/>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40ED7143-0B24-436E-8D17-DFB7E111AB4B}"/>
              </a:ext>
            </a:extLst>
          </p:cNvPr>
          <p:cNvSpPr>
            <a:spLocks noGrp="1"/>
          </p:cNvSpPr>
          <p:nvPr>
            <p:ph type="dt" sz="half" idx="10"/>
          </p:nvPr>
        </p:nvSpPr>
        <p:spPr/>
        <p:txBody>
          <a:bodyPr/>
          <a:lstStyle/>
          <a:p>
            <a:fld id="{EDBF2E89-322A-49CC-837A-597AFF876553}" type="datetimeFigureOut">
              <a:rPr lang="sl-SI" smtClean="0"/>
              <a:t>7. 02. 2022</a:t>
            </a:fld>
            <a:endParaRPr lang="sl-SI"/>
          </a:p>
        </p:txBody>
      </p:sp>
      <p:sp>
        <p:nvSpPr>
          <p:cNvPr id="8" name="Označba mesta noge 7">
            <a:extLst>
              <a:ext uri="{FF2B5EF4-FFF2-40B4-BE49-F238E27FC236}">
                <a16:creationId xmlns:a16="http://schemas.microsoft.com/office/drawing/2014/main" id="{E6C17AED-345B-4C7A-9CA2-D5B081FFA983}"/>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08E00EDB-7C22-48A5-A6AB-E0B56D56983A}"/>
              </a:ext>
            </a:extLst>
          </p:cNvPr>
          <p:cNvSpPr>
            <a:spLocks noGrp="1"/>
          </p:cNvSpPr>
          <p:nvPr>
            <p:ph type="sldNum" sz="quarter" idx="12"/>
          </p:nvPr>
        </p:nvSpPr>
        <p:spPr/>
        <p:txBody>
          <a:bodyPr/>
          <a:lstStyle/>
          <a:p>
            <a:fld id="{11657E88-F9DC-4903-A300-A3CF8A42E9F8}" type="slidenum">
              <a:rPr lang="sl-SI" smtClean="0"/>
              <a:t>‹#›</a:t>
            </a:fld>
            <a:endParaRPr lang="sl-SI"/>
          </a:p>
        </p:txBody>
      </p:sp>
    </p:spTree>
    <p:extLst>
      <p:ext uri="{BB962C8B-B14F-4D97-AF65-F5344CB8AC3E}">
        <p14:creationId xmlns:p14="http://schemas.microsoft.com/office/powerpoint/2010/main" val="376830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1D8EDB8-4F61-4899-9E5F-213F65412AD2}"/>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2E2211D5-40C6-4450-BF26-B8E8D6BCFF5F}"/>
              </a:ext>
            </a:extLst>
          </p:cNvPr>
          <p:cNvSpPr>
            <a:spLocks noGrp="1"/>
          </p:cNvSpPr>
          <p:nvPr>
            <p:ph type="dt" sz="half" idx="10"/>
          </p:nvPr>
        </p:nvSpPr>
        <p:spPr/>
        <p:txBody>
          <a:bodyPr/>
          <a:lstStyle/>
          <a:p>
            <a:fld id="{EDBF2E89-322A-49CC-837A-597AFF876553}" type="datetimeFigureOut">
              <a:rPr lang="sl-SI" smtClean="0"/>
              <a:t>7. 02. 2022</a:t>
            </a:fld>
            <a:endParaRPr lang="sl-SI"/>
          </a:p>
        </p:txBody>
      </p:sp>
      <p:sp>
        <p:nvSpPr>
          <p:cNvPr id="4" name="Označba mesta noge 3">
            <a:extLst>
              <a:ext uri="{FF2B5EF4-FFF2-40B4-BE49-F238E27FC236}">
                <a16:creationId xmlns:a16="http://schemas.microsoft.com/office/drawing/2014/main" id="{8CDE4DFC-AD18-4E92-8554-9768FD9967F9}"/>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76EC8894-FDF7-4133-A176-6658DF558E81}"/>
              </a:ext>
            </a:extLst>
          </p:cNvPr>
          <p:cNvSpPr>
            <a:spLocks noGrp="1"/>
          </p:cNvSpPr>
          <p:nvPr>
            <p:ph type="sldNum" sz="quarter" idx="12"/>
          </p:nvPr>
        </p:nvSpPr>
        <p:spPr/>
        <p:txBody>
          <a:bodyPr/>
          <a:lstStyle/>
          <a:p>
            <a:fld id="{11657E88-F9DC-4903-A300-A3CF8A42E9F8}" type="slidenum">
              <a:rPr lang="sl-SI" smtClean="0"/>
              <a:t>‹#›</a:t>
            </a:fld>
            <a:endParaRPr lang="sl-SI"/>
          </a:p>
        </p:txBody>
      </p:sp>
    </p:spTree>
    <p:extLst>
      <p:ext uri="{BB962C8B-B14F-4D97-AF65-F5344CB8AC3E}">
        <p14:creationId xmlns:p14="http://schemas.microsoft.com/office/powerpoint/2010/main" val="3891329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D1FD7A58-173A-4964-A56C-7409DFE01C76}"/>
              </a:ext>
            </a:extLst>
          </p:cNvPr>
          <p:cNvSpPr>
            <a:spLocks noGrp="1"/>
          </p:cNvSpPr>
          <p:nvPr>
            <p:ph type="dt" sz="half" idx="10"/>
          </p:nvPr>
        </p:nvSpPr>
        <p:spPr/>
        <p:txBody>
          <a:bodyPr/>
          <a:lstStyle/>
          <a:p>
            <a:fld id="{EDBF2E89-322A-49CC-837A-597AFF876553}" type="datetimeFigureOut">
              <a:rPr lang="sl-SI" smtClean="0"/>
              <a:t>7. 02. 2022</a:t>
            </a:fld>
            <a:endParaRPr lang="sl-SI"/>
          </a:p>
        </p:txBody>
      </p:sp>
      <p:sp>
        <p:nvSpPr>
          <p:cNvPr id="3" name="Označba mesta noge 2">
            <a:extLst>
              <a:ext uri="{FF2B5EF4-FFF2-40B4-BE49-F238E27FC236}">
                <a16:creationId xmlns:a16="http://schemas.microsoft.com/office/drawing/2014/main" id="{D94A64EC-2E1F-4F37-8DEB-AB52C760BF38}"/>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3F04447F-336D-49F8-923F-02CE4E558712}"/>
              </a:ext>
            </a:extLst>
          </p:cNvPr>
          <p:cNvSpPr>
            <a:spLocks noGrp="1"/>
          </p:cNvSpPr>
          <p:nvPr>
            <p:ph type="sldNum" sz="quarter" idx="12"/>
          </p:nvPr>
        </p:nvSpPr>
        <p:spPr/>
        <p:txBody>
          <a:bodyPr/>
          <a:lstStyle/>
          <a:p>
            <a:fld id="{11657E88-F9DC-4903-A300-A3CF8A42E9F8}" type="slidenum">
              <a:rPr lang="sl-SI" smtClean="0"/>
              <a:t>‹#›</a:t>
            </a:fld>
            <a:endParaRPr lang="sl-SI"/>
          </a:p>
        </p:txBody>
      </p:sp>
    </p:spTree>
    <p:extLst>
      <p:ext uri="{BB962C8B-B14F-4D97-AF65-F5344CB8AC3E}">
        <p14:creationId xmlns:p14="http://schemas.microsoft.com/office/powerpoint/2010/main" val="3180453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880F6F7-C77D-48A3-AD85-72DCA9ABACFB}"/>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18E266ED-AF03-4E7E-95C8-90643ED3A3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D0F068D4-9B7B-435C-BC16-88B34DCC49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8CB97A23-E02A-4952-88C4-305041026854}"/>
              </a:ext>
            </a:extLst>
          </p:cNvPr>
          <p:cNvSpPr>
            <a:spLocks noGrp="1"/>
          </p:cNvSpPr>
          <p:nvPr>
            <p:ph type="dt" sz="half" idx="10"/>
          </p:nvPr>
        </p:nvSpPr>
        <p:spPr/>
        <p:txBody>
          <a:bodyPr/>
          <a:lstStyle/>
          <a:p>
            <a:fld id="{EDBF2E89-322A-49CC-837A-597AFF876553}" type="datetimeFigureOut">
              <a:rPr lang="sl-SI" smtClean="0"/>
              <a:t>7. 02. 2022</a:t>
            </a:fld>
            <a:endParaRPr lang="sl-SI"/>
          </a:p>
        </p:txBody>
      </p:sp>
      <p:sp>
        <p:nvSpPr>
          <p:cNvPr id="6" name="Označba mesta noge 5">
            <a:extLst>
              <a:ext uri="{FF2B5EF4-FFF2-40B4-BE49-F238E27FC236}">
                <a16:creationId xmlns:a16="http://schemas.microsoft.com/office/drawing/2014/main" id="{71FD7DCC-097C-4819-A1F9-BF7810E5929F}"/>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828F120F-9CD4-45C4-B855-2EB4C2C9E3AA}"/>
              </a:ext>
            </a:extLst>
          </p:cNvPr>
          <p:cNvSpPr>
            <a:spLocks noGrp="1"/>
          </p:cNvSpPr>
          <p:nvPr>
            <p:ph type="sldNum" sz="quarter" idx="12"/>
          </p:nvPr>
        </p:nvSpPr>
        <p:spPr/>
        <p:txBody>
          <a:bodyPr/>
          <a:lstStyle/>
          <a:p>
            <a:fld id="{11657E88-F9DC-4903-A300-A3CF8A42E9F8}" type="slidenum">
              <a:rPr lang="sl-SI" smtClean="0"/>
              <a:t>‹#›</a:t>
            </a:fld>
            <a:endParaRPr lang="sl-SI"/>
          </a:p>
        </p:txBody>
      </p:sp>
    </p:spTree>
    <p:extLst>
      <p:ext uri="{BB962C8B-B14F-4D97-AF65-F5344CB8AC3E}">
        <p14:creationId xmlns:p14="http://schemas.microsoft.com/office/powerpoint/2010/main" val="426014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20F1B20-C29B-4E33-A840-ECBB636C945E}"/>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FBF87F70-6A22-4E40-AEB2-2D4FAFFFC0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948059C7-6DB0-4D4F-AA3F-34DB5CBA01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9947BAAE-1DCE-4025-AD0D-9AC03C29BB2E}"/>
              </a:ext>
            </a:extLst>
          </p:cNvPr>
          <p:cNvSpPr>
            <a:spLocks noGrp="1"/>
          </p:cNvSpPr>
          <p:nvPr>
            <p:ph type="dt" sz="half" idx="10"/>
          </p:nvPr>
        </p:nvSpPr>
        <p:spPr/>
        <p:txBody>
          <a:bodyPr/>
          <a:lstStyle/>
          <a:p>
            <a:fld id="{EDBF2E89-322A-49CC-837A-597AFF876553}" type="datetimeFigureOut">
              <a:rPr lang="sl-SI" smtClean="0"/>
              <a:t>7. 02. 2022</a:t>
            </a:fld>
            <a:endParaRPr lang="sl-SI"/>
          </a:p>
        </p:txBody>
      </p:sp>
      <p:sp>
        <p:nvSpPr>
          <p:cNvPr id="6" name="Označba mesta noge 5">
            <a:extLst>
              <a:ext uri="{FF2B5EF4-FFF2-40B4-BE49-F238E27FC236}">
                <a16:creationId xmlns:a16="http://schemas.microsoft.com/office/drawing/2014/main" id="{0AAB9676-0600-443E-BAF3-223AEEDF420A}"/>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4637E2AC-8F5B-4F37-83B7-9DED12D56EC2}"/>
              </a:ext>
            </a:extLst>
          </p:cNvPr>
          <p:cNvSpPr>
            <a:spLocks noGrp="1"/>
          </p:cNvSpPr>
          <p:nvPr>
            <p:ph type="sldNum" sz="quarter" idx="12"/>
          </p:nvPr>
        </p:nvSpPr>
        <p:spPr/>
        <p:txBody>
          <a:bodyPr/>
          <a:lstStyle/>
          <a:p>
            <a:fld id="{11657E88-F9DC-4903-A300-A3CF8A42E9F8}" type="slidenum">
              <a:rPr lang="sl-SI" smtClean="0"/>
              <a:t>‹#›</a:t>
            </a:fld>
            <a:endParaRPr lang="sl-SI"/>
          </a:p>
        </p:txBody>
      </p:sp>
    </p:spTree>
    <p:extLst>
      <p:ext uri="{BB962C8B-B14F-4D97-AF65-F5344CB8AC3E}">
        <p14:creationId xmlns:p14="http://schemas.microsoft.com/office/powerpoint/2010/main" val="2280378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5A9ACA45-A6CB-445F-9300-BB27DAA4F2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5DC9103C-8D9C-4D87-8979-0E9299A9AE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8D04A771-6612-4B12-A78B-B2F4DCF1D8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BF2E89-322A-49CC-837A-597AFF876553}" type="datetimeFigureOut">
              <a:rPr lang="sl-SI" smtClean="0"/>
              <a:t>7. 02. 2022</a:t>
            </a:fld>
            <a:endParaRPr lang="sl-SI"/>
          </a:p>
        </p:txBody>
      </p:sp>
      <p:sp>
        <p:nvSpPr>
          <p:cNvPr id="5" name="Označba mesta noge 4">
            <a:extLst>
              <a:ext uri="{FF2B5EF4-FFF2-40B4-BE49-F238E27FC236}">
                <a16:creationId xmlns:a16="http://schemas.microsoft.com/office/drawing/2014/main" id="{13176079-29DB-400A-A842-9F8934148E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8AE631D9-E343-4F36-83D3-FEA5D3E353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657E88-F9DC-4903-A300-A3CF8A42E9F8}" type="slidenum">
              <a:rPr lang="sl-SI" smtClean="0"/>
              <a:t>‹#›</a:t>
            </a:fld>
            <a:endParaRPr lang="sl-SI"/>
          </a:p>
        </p:txBody>
      </p:sp>
    </p:spTree>
    <p:extLst>
      <p:ext uri="{BB962C8B-B14F-4D97-AF65-F5344CB8AC3E}">
        <p14:creationId xmlns:p14="http://schemas.microsoft.com/office/powerpoint/2010/main" val="1254255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94198"/>
            <a:ext cx="9692640" cy="1397124"/>
          </a:xfrm>
          <a:prstGeom prst="rect">
            <a:avLst/>
          </a:prstGeom>
        </p:spPr>
        <p:txBody>
          <a:bodyPr vert="horz" lIns="91440" tIns="27432" rIns="91440" bIns="45720" rtlCol="0" anchor="b">
            <a:normAutofit/>
          </a:bodyPr>
          <a:lstStyle/>
          <a:p>
            <a:r>
              <a:rPr lang="sl-SI"/>
              <a:t>Uredite slog naslova matrice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accent1">
                    <a:lumMod val="40000"/>
                    <a:lumOff val="60000"/>
                  </a:schemeClr>
                </a:solidFill>
              </a:defRPr>
            </a:lvl1pPr>
          </a:lstStyle>
          <a:p>
            <a:fld id="{9E51A5B0-DD74-4BC7-96D3-901634CACEF2}" type="datetime1">
              <a:rPr lang="sl-SI" smtClean="0">
                <a:solidFill>
                  <a:srgbClr val="D34817">
                    <a:lumMod val="40000"/>
                    <a:lumOff val="60000"/>
                  </a:srgbClr>
                </a:solidFill>
              </a:rPr>
              <a:pPr/>
              <a:t>7. 02. 2022</a:t>
            </a:fld>
            <a:endParaRPr lang="sl-SI">
              <a:solidFill>
                <a:srgbClr val="D34817">
                  <a:lumMod val="40000"/>
                  <a:lumOff val="60000"/>
                </a:srgbClr>
              </a:solidFill>
            </a:endParaRPr>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accent1">
                    <a:lumMod val="40000"/>
                    <a:lumOff val="60000"/>
                  </a:schemeClr>
                </a:solidFill>
              </a:defRPr>
            </a:lvl1pPr>
          </a:lstStyle>
          <a:p>
            <a:endParaRPr lang="sl-SI">
              <a:solidFill>
                <a:srgbClr val="D34817">
                  <a:lumMod val="40000"/>
                  <a:lumOff val="60000"/>
                </a:srgbClr>
              </a:solidFill>
            </a:endParaRP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accent1">
                    <a:lumMod val="60000"/>
                    <a:lumOff val="40000"/>
                  </a:schemeClr>
                </a:solidFill>
                <a:latin typeface="+mj-lt"/>
              </a:defRPr>
            </a:lvl1pPr>
          </a:lstStyle>
          <a:p>
            <a:fld id="{7173A467-C450-4630-8011-AFCFCC803065}" type="slidenum">
              <a:rPr lang="sl-SI" smtClean="0">
                <a:solidFill>
                  <a:srgbClr val="D34817">
                    <a:lumMod val="60000"/>
                    <a:lumOff val="40000"/>
                  </a:srgbClr>
                </a:solidFill>
              </a:rPr>
              <a:pPr/>
              <a:t>‹#›</a:t>
            </a:fld>
            <a:endParaRPr lang="sl-SI">
              <a:solidFill>
                <a:srgbClr val="D34817">
                  <a:lumMod val="60000"/>
                  <a:lumOff val="40000"/>
                </a:srgbClr>
              </a:solidFill>
            </a:endParaRPr>
          </a:p>
        </p:txBody>
      </p:sp>
    </p:spTree>
    <p:extLst>
      <p:ext uri="{BB962C8B-B14F-4D97-AF65-F5344CB8AC3E}">
        <p14:creationId xmlns:p14="http://schemas.microsoft.com/office/powerpoint/2010/main" val="38435032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00.pn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1700.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1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0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20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10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6.png"/><Relationship Id="rId1" Type="http://schemas.openxmlformats.org/officeDocument/2006/relationships/slideLayout" Target="../slideLayouts/slideLayout13.xml"/><Relationship Id="rId4" Type="http://schemas.openxmlformats.org/officeDocument/2006/relationships/image" Target="../media/image130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84742" y="184029"/>
            <a:ext cx="10796530" cy="818506"/>
          </a:xfrm>
        </p:spPr>
        <p:txBody>
          <a:bodyPr>
            <a:normAutofit/>
          </a:bodyPr>
          <a:lstStyle/>
          <a:p>
            <a:r>
              <a:rPr lang="sl-SI" sz="3600" dirty="0"/>
              <a:t>1.8 VRVI</a:t>
            </a:r>
          </a:p>
        </p:txBody>
      </p:sp>
      <p:sp>
        <p:nvSpPr>
          <p:cNvPr id="3" name="Označba mesta vsebine 2"/>
          <p:cNvSpPr>
            <a:spLocks noGrp="1"/>
          </p:cNvSpPr>
          <p:nvPr>
            <p:ph idx="1"/>
          </p:nvPr>
        </p:nvSpPr>
        <p:spPr>
          <a:xfrm>
            <a:off x="793213" y="1266940"/>
            <a:ext cx="10025351" cy="5221995"/>
          </a:xfrm>
        </p:spPr>
        <p:txBody>
          <a:bodyPr>
            <a:normAutofit/>
          </a:bodyPr>
          <a:lstStyle/>
          <a:p>
            <a:pPr marL="0" indent="0">
              <a:buNone/>
            </a:pPr>
            <a:r>
              <a:rPr lang="sl-SI" sz="2400" b="1" dirty="0"/>
              <a:t>Vrvi so strojni elementi, ki nosijo in prenašajo obremenitve predvsem na mestih, kjer ne moremo uporabiti nosilcev. Za razliko od nosilcev in palic so to gibki elementi. Uporabljamo jih pri gradnji visečih mostov velikih razponov, kjer je nosilna konstrukcija z vrvmi obešena na visoke stebre. Vrvne konstrukcije uporabljamo tudi za žičnice, smučarske vlečnice, gradbene žerjave, dvigala…, povsod tam, kjer nam naravne ovire onemogočajo klasični transport.</a:t>
            </a:r>
          </a:p>
          <a:p>
            <a:pPr marL="0" indent="0">
              <a:buNone/>
            </a:pPr>
            <a:r>
              <a:rPr lang="sl-SI" sz="2400" b="1" dirty="0"/>
              <a:t>V praksi se uporabljajo vrvi iz rastlinskih vlaken (konoplja, lan), ki so združene v pramene, prameni pa pleteni v pletenice. Za večje obremenitve uporabljamo jeklene vrv, ki so standardizirane.</a:t>
            </a:r>
          </a:p>
        </p:txBody>
      </p:sp>
      <p:sp>
        <p:nvSpPr>
          <p:cNvPr id="4" name="Označba mesta številke diapozitiva 3"/>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2600183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848299" y="286439"/>
            <a:ext cx="10091450" cy="6202495"/>
          </a:xfrm>
        </p:spPr>
        <p:txBody>
          <a:bodyPr/>
          <a:lstStyle/>
          <a:p>
            <a:pPr marL="0" indent="0">
              <a:buNone/>
            </a:pPr>
            <a:r>
              <a:rPr lang="sl-SI" b="1" dirty="0"/>
              <a:t>2.PRIMER (odvisnost oblike vrvne konstrukcije od velikosti sil v vrveh)</a:t>
            </a:r>
          </a:p>
          <a:p>
            <a:pPr marL="0" indent="0">
              <a:buNone/>
            </a:pPr>
            <a:r>
              <a:rPr lang="sl-SI" b="1" dirty="0">
                <a:solidFill>
                  <a:schemeClr val="accent1"/>
                </a:solidFill>
              </a:rPr>
              <a:t>Za prikazano vrvno konstrukcijo brez računanja ugotovi, v katerem delu vrvi je večja osna sila. </a:t>
            </a:r>
          </a:p>
          <a:p>
            <a:pPr marL="0" indent="0">
              <a:buNone/>
            </a:pPr>
            <a:endParaRPr lang="sl-SI" b="1" dirty="0">
              <a:solidFill>
                <a:schemeClr val="accent1"/>
              </a:solidFill>
            </a:endParaRPr>
          </a:p>
          <a:p>
            <a:pPr marL="0" indent="0">
              <a:buNone/>
            </a:pPr>
            <a:r>
              <a:rPr lang="sl-SI" b="1" dirty="0">
                <a:solidFill>
                  <a:schemeClr val="tx2"/>
                </a:solidFill>
              </a:rPr>
              <a:t>Rešitev:</a:t>
            </a:r>
          </a:p>
          <a:p>
            <a:pPr marL="0" indent="0">
              <a:buNone/>
            </a:pPr>
            <a:endParaRPr lang="sl-SI" b="1" dirty="0">
              <a:solidFill>
                <a:schemeClr val="accent1"/>
              </a:solidFill>
            </a:endParaRPr>
          </a:p>
          <a:p>
            <a:pPr marL="0" indent="0">
              <a:buNone/>
            </a:pPr>
            <a:endParaRPr lang="sl-SI" b="1" dirty="0">
              <a:solidFill>
                <a:schemeClr val="tx2"/>
              </a:solidFill>
            </a:endParaRPr>
          </a:p>
        </p:txBody>
      </p:sp>
      <p:sp>
        <p:nvSpPr>
          <p:cNvPr id="4" name="Označba mesta številke diapozitiva 3"/>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pic>
        <p:nvPicPr>
          <p:cNvPr id="2" name="Slika 1"/>
          <p:cNvPicPr>
            <a:picLocks noChangeAspect="1"/>
          </p:cNvPicPr>
          <p:nvPr/>
        </p:nvPicPr>
        <p:blipFill>
          <a:blip r:embed="rId2"/>
          <a:stretch>
            <a:fillRect/>
          </a:stretch>
        </p:blipFill>
        <p:spPr>
          <a:xfrm>
            <a:off x="7122058" y="1125383"/>
            <a:ext cx="3817691" cy="2344929"/>
          </a:xfrm>
          <a:prstGeom prst="rect">
            <a:avLst/>
          </a:prstGeom>
        </p:spPr>
      </p:pic>
      <mc:AlternateContent xmlns:mc="http://schemas.openxmlformats.org/markup-compatibility/2006" xmlns:a14="http://schemas.microsoft.com/office/drawing/2010/main">
        <mc:Choice Requires="a14">
          <p:sp>
            <p:nvSpPr>
              <p:cNvPr id="6" name="PoljeZBesedilom 5"/>
              <p:cNvSpPr txBox="1"/>
              <p:nvPr/>
            </p:nvSpPr>
            <p:spPr>
              <a:xfrm>
                <a:off x="848299" y="2480421"/>
                <a:ext cx="5920668" cy="1631216"/>
              </a:xfrm>
              <a:prstGeom prst="rect">
                <a:avLst/>
              </a:prstGeom>
              <a:no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000" b="1" i="0" u="none" strike="noStrike" kern="1200" cap="none" spc="0" normalizeH="0" baseline="0" noProof="0" dirty="0">
                    <a:ln>
                      <a:noFill/>
                    </a:ln>
                    <a:solidFill>
                      <a:srgbClr val="696464"/>
                    </a:solidFill>
                    <a:effectLst/>
                    <a:uLnTx/>
                    <a:uFillTx/>
                    <a:latin typeface="Century Schoolbook" panose="02040604050505020304"/>
                    <a:ea typeface="+mn-ea"/>
                    <a:cs typeface="+mn-cs"/>
                  </a:rPr>
                  <a:t>V točki C delujejo tri sile s skupnim prijemališčem, sila teže F in sili v vrvi </a:t>
                </a:r>
                <a14:m>
                  <m:oMath xmlns:m="http://schemas.openxmlformats.org/officeDocument/2006/math">
                    <m:sSub>
                      <m:sSubPr>
                        <m:ctrlPr>
                          <a:rPr kumimoji="0" lang="sl-SI" sz="2000" b="1" i="1" u="none" strike="noStrike" kern="1200" cap="none" spc="0" normalizeH="0" baseline="0" noProof="0">
                            <a:ln>
                              <a:noFill/>
                            </a:ln>
                            <a:solidFill>
                              <a:srgbClr val="696464"/>
                            </a:solidFill>
                            <a:effectLst/>
                            <a:uLnTx/>
                            <a:uFillTx/>
                            <a:latin typeface="Cambria Math" panose="02040503050406030204" pitchFamily="18" charset="0"/>
                            <a:ea typeface="+mn-ea"/>
                            <a:cs typeface="+mn-cs"/>
                          </a:rPr>
                        </m:ctrlPr>
                      </m:sSubPr>
                      <m:e>
                        <m:r>
                          <a:rPr kumimoji="0" lang="sl-SI" sz="2000" b="1" i="1" u="none" strike="noStrike" kern="1200" cap="none" spc="0" normalizeH="0" baseline="0" noProof="0">
                            <a:ln>
                              <a:noFill/>
                            </a:ln>
                            <a:solidFill>
                              <a:srgbClr val="696464"/>
                            </a:solidFill>
                            <a:effectLst/>
                            <a:uLnTx/>
                            <a:uFillTx/>
                            <a:latin typeface="Cambria Math" panose="02040503050406030204" pitchFamily="18" charset="0"/>
                            <a:ea typeface="+mn-ea"/>
                            <a:cs typeface="+mn-cs"/>
                          </a:rPr>
                          <m:t>𝑭</m:t>
                        </m:r>
                      </m:e>
                      <m:sub>
                        <m:r>
                          <a:rPr kumimoji="0" lang="sl-SI" sz="2000" b="1" i="1" u="none" strike="noStrike" kern="1200" cap="none" spc="0" normalizeH="0" baseline="0" noProof="0">
                            <a:ln>
                              <a:noFill/>
                            </a:ln>
                            <a:solidFill>
                              <a:srgbClr val="696464"/>
                            </a:solidFill>
                            <a:effectLst/>
                            <a:uLnTx/>
                            <a:uFillTx/>
                            <a:latin typeface="Cambria Math" panose="02040503050406030204" pitchFamily="18" charset="0"/>
                            <a:ea typeface="+mn-ea"/>
                            <a:cs typeface="+mn-cs"/>
                          </a:rPr>
                          <m:t>𝑨𝑪</m:t>
                        </m:r>
                      </m:sub>
                    </m:sSub>
                  </m:oMath>
                </a14:m>
                <a:r>
                  <a:rPr kumimoji="0" lang="sl-SI" sz="2000" b="1" i="0" u="none" strike="noStrike" kern="1200" cap="none" spc="0" normalizeH="0" baseline="0" noProof="0" dirty="0">
                    <a:ln>
                      <a:noFill/>
                    </a:ln>
                    <a:solidFill>
                      <a:srgbClr val="696464"/>
                    </a:solidFill>
                    <a:effectLst/>
                    <a:uLnTx/>
                    <a:uFillTx/>
                    <a:latin typeface="Century Schoolbook" panose="02040604050505020304"/>
                    <a:ea typeface="+mn-ea"/>
                    <a:cs typeface="+mn-cs"/>
                  </a:rPr>
                  <a:t> in </a:t>
                </a:r>
                <a14:m>
                  <m:oMath xmlns:m="http://schemas.openxmlformats.org/officeDocument/2006/math">
                    <m:sSub>
                      <m:sSubPr>
                        <m:ctrlPr>
                          <a:rPr kumimoji="0" lang="sl-SI" sz="2000" b="1" i="1" u="none" strike="noStrike" kern="1200" cap="none" spc="0" normalizeH="0" baseline="0" noProof="0">
                            <a:ln>
                              <a:noFill/>
                            </a:ln>
                            <a:solidFill>
                              <a:srgbClr val="696464"/>
                            </a:solidFill>
                            <a:effectLst/>
                            <a:uLnTx/>
                            <a:uFillTx/>
                            <a:latin typeface="Cambria Math" panose="02040503050406030204" pitchFamily="18" charset="0"/>
                            <a:ea typeface="+mn-ea"/>
                            <a:cs typeface="+mn-cs"/>
                          </a:rPr>
                        </m:ctrlPr>
                      </m:sSubPr>
                      <m:e>
                        <m:r>
                          <a:rPr kumimoji="0" lang="sl-SI" sz="2000" b="1" i="1" u="none" strike="noStrike" kern="1200" cap="none" spc="0" normalizeH="0" baseline="0" noProof="0">
                            <a:ln>
                              <a:noFill/>
                            </a:ln>
                            <a:solidFill>
                              <a:srgbClr val="696464"/>
                            </a:solidFill>
                            <a:effectLst/>
                            <a:uLnTx/>
                            <a:uFillTx/>
                            <a:latin typeface="Cambria Math" panose="02040503050406030204" pitchFamily="18" charset="0"/>
                            <a:ea typeface="+mn-ea"/>
                            <a:cs typeface="+mn-cs"/>
                          </a:rPr>
                          <m:t>𝑭</m:t>
                        </m:r>
                      </m:e>
                      <m:sub>
                        <m:r>
                          <a:rPr kumimoji="0" lang="sl-SI" sz="2000" b="1" i="1" u="none" strike="noStrike" kern="1200" cap="none" spc="0" normalizeH="0" baseline="0" noProof="0">
                            <a:ln>
                              <a:noFill/>
                            </a:ln>
                            <a:solidFill>
                              <a:srgbClr val="696464"/>
                            </a:solidFill>
                            <a:effectLst/>
                            <a:uLnTx/>
                            <a:uFillTx/>
                            <a:latin typeface="Cambria Math" panose="02040503050406030204" pitchFamily="18" charset="0"/>
                            <a:ea typeface="+mn-ea"/>
                            <a:cs typeface="+mn-cs"/>
                          </a:rPr>
                          <m:t>𝑪𝑩</m:t>
                        </m:r>
                      </m:sub>
                    </m:sSub>
                  </m:oMath>
                </a14:m>
                <a:r>
                  <a:rPr kumimoji="0" lang="sl-SI" sz="2000" b="1" i="0" u="none" strike="noStrike" kern="1200" cap="none" spc="0" normalizeH="0" baseline="0" noProof="0" dirty="0">
                    <a:ln>
                      <a:noFill/>
                    </a:ln>
                    <a:solidFill>
                      <a:srgbClr val="696464"/>
                    </a:solidFill>
                    <a:effectLst/>
                    <a:uLnTx/>
                    <a:uFillTx/>
                    <a:latin typeface="Century Schoolbook" panose="02040604050505020304"/>
                    <a:ea typeface="+mn-ea"/>
                    <a:cs typeface="+mn-cs"/>
                  </a:rPr>
                  <a:t>. Z risanjem trikotnika sil (ravnotežja sil) lahko grafično ugotovimo, v katerem delu vrvi je sila večja.</a:t>
                </a:r>
              </a:p>
            </p:txBody>
          </p:sp>
        </mc:Choice>
        <mc:Fallback xmlns="">
          <p:sp>
            <p:nvSpPr>
              <p:cNvPr id="6" name="PoljeZBesedilom 5"/>
              <p:cNvSpPr txBox="1">
                <a:spLocks noRot="1" noChangeAspect="1" noMove="1" noResize="1" noEditPoints="1" noAdjustHandles="1" noChangeArrowheads="1" noChangeShapeType="1" noTextEdit="1"/>
              </p:cNvSpPr>
              <p:nvPr/>
            </p:nvSpPr>
            <p:spPr>
              <a:xfrm>
                <a:off x="848299" y="2480421"/>
                <a:ext cx="5920668" cy="1631216"/>
              </a:xfrm>
              <a:prstGeom prst="rect">
                <a:avLst/>
              </a:prstGeom>
              <a:blipFill rotWithShape="0">
                <a:blip r:embed="rId3"/>
                <a:stretch>
                  <a:fillRect l="-925" t="-1859" r="-1747" b="-5576"/>
                </a:stretch>
              </a:blipFill>
              <a:ln>
                <a:solidFill>
                  <a:schemeClr val="bg1"/>
                </a:solidFill>
              </a:ln>
            </p:spPr>
            <p:txBody>
              <a:bodyPr/>
              <a:lstStyle/>
              <a:p>
                <a:r>
                  <a:rPr lang="sl-SI">
                    <a:noFill/>
                  </a:rPr>
                  <a:t> </a:t>
                </a:r>
              </a:p>
            </p:txBody>
          </p:sp>
        </mc:Fallback>
      </mc:AlternateContent>
      <p:pic>
        <p:nvPicPr>
          <p:cNvPr id="7" name="Slika 6"/>
          <p:cNvPicPr>
            <a:picLocks noChangeAspect="1"/>
          </p:cNvPicPr>
          <p:nvPr/>
        </p:nvPicPr>
        <p:blipFill>
          <a:blip r:embed="rId4"/>
          <a:stretch>
            <a:fillRect/>
          </a:stretch>
        </p:blipFill>
        <p:spPr>
          <a:xfrm>
            <a:off x="7999482" y="3756752"/>
            <a:ext cx="2940267" cy="3101248"/>
          </a:xfrm>
          <a:prstGeom prst="rect">
            <a:avLst/>
          </a:prstGeom>
        </p:spPr>
      </p:pic>
      <mc:AlternateContent xmlns:mc="http://schemas.openxmlformats.org/markup-compatibility/2006" xmlns:a14="http://schemas.microsoft.com/office/drawing/2010/main">
        <mc:Choice Requires="a14">
          <p:sp>
            <p:nvSpPr>
              <p:cNvPr id="8" name="PoljeZBesedilom 7"/>
              <p:cNvSpPr txBox="1"/>
              <p:nvPr/>
            </p:nvSpPr>
            <p:spPr>
              <a:xfrm>
                <a:off x="848299" y="5156537"/>
                <a:ext cx="5920668" cy="1015663"/>
              </a:xfrm>
              <a:prstGeom prst="rect">
                <a:avLst/>
              </a:prstGeom>
              <a:no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000" b="1" i="0" u="none" strike="noStrike" kern="1200" cap="none" spc="0" normalizeH="0" baseline="0" noProof="0" dirty="0">
                    <a:ln>
                      <a:noFill/>
                    </a:ln>
                    <a:solidFill>
                      <a:srgbClr val="696464"/>
                    </a:solidFill>
                    <a:effectLst/>
                    <a:uLnTx/>
                    <a:uFillTx/>
                    <a:latin typeface="Century Schoolbook" panose="02040604050505020304"/>
                    <a:ea typeface="+mn-ea"/>
                    <a:cs typeface="+mn-cs"/>
                  </a:rPr>
                  <a:t>Iz trikotnika sil se jasno vidi, da je sila </a:t>
                </a:r>
                <a14:m>
                  <m:oMath xmlns:m="http://schemas.openxmlformats.org/officeDocument/2006/math">
                    <m:sSub>
                      <m:sSubPr>
                        <m:ctrlPr>
                          <a:rPr kumimoji="0" lang="sl-SI" sz="2000" b="1" i="1" u="none" strike="noStrike" kern="1200" cap="none" spc="0" normalizeH="0" baseline="0" noProof="0">
                            <a:ln>
                              <a:noFill/>
                            </a:ln>
                            <a:solidFill>
                              <a:srgbClr val="696464"/>
                            </a:solidFill>
                            <a:effectLst/>
                            <a:uLnTx/>
                            <a:uFillTx/>
                            <a:latin typeface="Cambria Math" panose="02040503050406030204" pitchFamily="18" charset="0"/>
                            <a:ea typeface="+mn-ea"/>
                            <a:cs typeface="+mn-cs"/>
                          </a:rPr>
                        </m:ctrlPr>
                      </m:sSubPr>
                      <m:e>
                        <m:r>
                          <a:rPr kumimoji="0" lang="sl-SI" sz="2000" b="1" i="1" u="none" strike="noStrike" kern="1200" cap="none" spc="0" normalizeH="0" baseline="0" noProof="0">
                            <a:ln>
                              <a:noFill/>
                            </a:ln>
                            <a:solidFill>
                              <a:srgbClr val="696464"/>
                            </a:solidFill>
                            <a:effectLst/>
                            <a:uLnTx/>
                            <a:uFillTx/>
                            <a:latin typeface="Cambria Math" panose="02040503050406030204" pitchFamily="18" charset="0"/>
                            <a:ea typeface="+mn-ea"/>
                            <a:cs typeface="+mn-cs"/>
                          </a:rPr>
                          <m:t>𝑭</m:t>
                        </m:r>
                      </m:e>
                      <m:sub>
                        <m:r>
                          <a:rPr kumimoji="0" lang="sl-SI" sz="2000" b="1" i="1" u="none" strike="noStrike" kern="1200" cap="none" spc="0" normalizeH="0" baseline="0" noProof="0">
                            <a:ln>
                              <a:noFill/>
                            </a:ln>
                            <a:solidFill>
                              <a:srgbClr val="696464"/>
                            </a:solidFill>
                            <a:effectLst/>
                            <a:uLnTx/>
                            <a:uFillTx/>
                            <a:latin typeface="Cambria Math" panose="02040503050406030204" pitchFamily="18" charset="0"/>
                            <a:ea typeface="+mn-ea"/>
                            <a:cs typeface="+mn-cs"/>
                          </a:rPr>
                          <m:t>𝑨𝑪</m:t>
                        </m:r>
                      </m:sub>
                    </m:sSub>
                  </m:oMath>
                </a14:m>
                <a:r>
                  <a:rPr kumimoji="0" lang="sl-SI" sz="2000" b="1" i="0" u="none" strike="noStrike" kern="1200" cap="none" spc="0" normalizeH="0" baseline="0" noProof="0" dirty="0">
                    <a:ln>
                      <a:noFill/>
                    </a:ln>
                    <a:solidFill>
                      <a:srgbClr val="696464"/>
                    </a:solidFill>
                    <a:effectLst/>
                    <a:uLnTx/>
                    <a:uFillTx/>
                    <a:latin typeface="Century Schoolbook" panose="02040604050505020304"/>
                    <a:ea typeface="+mn-ea"/>
                    <a:cs typeface="+mn-cs"/>
                  </a:rPr>
                  <a:t> v odseku vrvi AC približno dvakrat večja od sile </a:t>
                </a:r>
                <a14:m>
                  <m:oMath xmlns:m="http://schemas.openxmlformats.org/officeDocument/2006/math">
                    <m:sSub>
                      <m:sSubPr>
                        <m:ctrlPr>
                          <a:rPr kumimoji="0" lang="sl-SI" sz="2000" b="1" i="1" u="none" strike="noStrike" kern="1200" cap="none" spc="0" normalizeH="0" baseline="0" noProof="0">
                            <a:ln>
                              <a:noFill/>
                            </a:ln>
                            <a:solidFill>
                              <a:srgbClr val="696464"/>
                            </a:solidFill>
                            <a:effectLst/>
                            <a:uLnTx/>
                            <a:uFillTx/>
                            <a:latin typeface="Cambria Math" panose="02040503050406030204" pitchFamily="18" charset="0"/>
                            <a:ea typeface="+mn-ea"/>
                            <a:cs typeface="+mn-cs"/>
                          </a:rPr>
                        </m:ctrlPr>
                      </m:sSubPr>
                      <m:e>
                        <m:r>
                          <a:rPr kumimoji="0" lang="sl-SI" sz="2000" b="1" i="1" u="none" strike="noStrike" kern="1200" cap="none" spc="0" normalizeH="0" baseline="0" noProof="0">
                            <a:ln>
                              <a:noFill/>
                            </a:ln>
                            <a:solidFill>
                              <a:srgbClr val="696464"/>
                            </a:solidFill>
                            <a:effectLst/>
                            <a:uLnTx/>
                            <a:uFillTx/>
                            <a:latin typeface="Cambria Math" panose="02040503050406030204" pitchFamily="18" charset="0"/>
                            <a:ea typeface="+mn-ea"/>
                            <a:cs typeface="+mn-cs"/>
                          </a:rPr>
                          <m:t>𝑭</m:t>
                        </m:r>
                      </m:e>
                      <m:sub>
                        <m:r>
                          <a:rPr kumimoji="0" lang="sl-SI" sz="2000" b="1" i="1" u="none" strike="noStrike" kern="1200" cap="none" spc="0" normalizeH="0" baseline="0" noProof="0" smtClean="0">
                            <a:ln>
                              <a:noFill/>
                            </a:ln>
                            <a:solidFill>
                              <a:srgbClr val="696464"/>
                            </a:solidFill>
                            <a:effectLst/>
                            <a:uLnTx/>
                            <a:uFillTx/>
                            <a:latin typeface="Cambria Math" panose="02040503050406030204" pitchFamily="18" charset="0"/>
                            <a:ea typeface="+mn-ea"/>
                            <a:cs typeface="+mn-cs"/>
                          </a:rPr>
                          <m:t>𝑪𝑩</m:t>
                        </m:r>
                      </m:sub>
                    </m:sSub>
                  </m:oMath>
                </a14:m>
                <a:r>
                  <a:rPr kumimoji="0" lang="sl-SI" sz="2000" b="1" i="0" u="none" strike="noStrike" kern="1200" cap="none" spc="0" normalizeH="0" baseline="0" noProof="0" dirty="0">
                    <a:ln>
                      <a:noFill/>
                    </a:ln>
                    <a:solidFill>
                      <a:srgbClr val="696464"/>
                    </a:solidFill>
                    <a:effectLst/>
                    <a:uLnTx/>
                    <a:uFillTx/>
                    <a:latin typeface="Century Schoolbook" panose="02040604050505020304"/>
                    <a:ea typeface="+mn-ea"/>
                    <a:cs typeface="+mn-cs"/>
                  </a:rPr>
                  <a:t> v odseku vrvi CB.</a:t>
                </a:r>
              </a:p>
            </p:txBody>
          </p:sp>
        </mc:Choice>
        <mc:Fallback xmlns="">
          <p:sp>
            <p:nvSpPr>
              <p:cNvPr id="8" name="PoljeZBesedilom 7"/>
              <p:cNvSpPr txBox="1">
                <a:spLocks noRot="1" noChangeAspect="1" noMove="1" noResize="1" noEditPoints="1" noAdjustHandles="1" noChangeArrowheads="1" noChangeShapeType="1" noTextEdit="1"/>
              </p:cNvSpPr>
              <p:nvPr/>
            </p:nvSpPr>
            <p:spPr>
              <a:xfrm>
                <a:off x="848299" y="5156537"/>
                <a:ext cx="5920668" cy="1015663"/>
              </a:xfrm>
              <a:prstGeom prst="rect">
                <a:avLst/>
              </a:prstGeom>
              <a:blipFill rotWithShape="0">
                <a:blip r:embed="rId5"/>
                <a:stretch>
                  <a:fillRect l="-925" t="-2959" b="-8876"/>
                </a:stretch>
              </a:blipFill>
              <a:ln>
                <a:solidFill>
                  <a:schemeClr val="bg1"/>
                </a:solidFill>
              </a:ln>
            </p:spPr>
            <p:txBody>
              <a:bodyPr/>
              <a:lstStyle/>
              <a:p>
                <a:r>
                  <a:rPr lang="sl-SI">
                    <a:noFill/>
                  </a:rPr>
                  <a:t> </a:t>
                </a:r>
              </a:p>
            </p:txBody>
          </p:sp>
        </mc:Fallback>
      </mc:AlternateContent>
    </p:spTree>
    <p:extLst>
      <p:ext uri="{BB962C8B-B14F-4D97-AF65-F5344CB8AC3E}">
        <p14:creationId xmlns:p14="http://schemas.microsoft.com/office/powerpoint/2010/main" val="3332280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številke diapozitiva 1"/>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pic>
        <p:nvPicPr>
          <p:cNvPr id="3" name="Slik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313238" cy="3600613"/>
          </a:xfrm>
          <a:prstGeom prst="rect">
            <a:avLst/>
          </a:prstGeom>
        </p:spPr>
      </p:pic>
      <p:sp>
        <p:nvSpPr>
          <p:cNvPr id="4" name="Označba mesta vsebine 2"/>
          <p:cNvSpPr txBox="1">
            <a:spLocks/>
          </p:cNvSpPr>
          <p:nvPr/>
        </p:nvSpPr>
        <p:spPr>
          <a:xfrm>
            <a:off x="2721166" y="1425834"/>
            <a:ext cx="7072829" cy="2782610"/>
          </a:xfrm>
          <a:prstGeom prst="rect">
            <a:avLst/>
          </a:prstGeom>
        </p:spPr>
        <p:txBody>
          <a:bodyPr>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95000"/>
              </a:lnSpc>
              <a:spcBef>
                <a:spcPts val="1400"/>
              </a:spcBef>
              <a:spcAft>
                <a:spcPts val="200"/>
              </a:spcAft>
              <a:buClr>
                <a:srgbClr val="D34817"/>
              </a:buClr>
              <a:buSzPct val="80000"/>
              <a:buFont typeface="Arial" pitchFamily="34" charset="0"/>
              <a:buNone/>
              <a:tabLst/>
              <a:defRPr/>
            </a:pPr>
            <a:endParaRPr kumimoji="0" lang="sl-SI" sz="2200" b="1" i="0" u="none" strike="noStrike" kern="1200" cap="none" spc="10" normalizeH="0" baseline="0" noProof="0" dirty="0">
              <a:ln>
                <a:noFill/>
              </a:ln>
              <a:solidFill>
                <a:prstClr val="black">
                  <a:lumMod val="65000"/>
                  <a:lumOff val="35000"/>
                </a:prstClr>
              </a:solidFill>
              <a:effectLst/>
              <a:uLnTx/>
              <a:uFillTx/>
              <a:latin typeface="Century Schoolbook" panose="02040604050505020304"/>
              <a:ea typeface="+mn-ea"/>
              <a:cs typeface="+mn-cs"/>
            </a:endParaRPr>
          </a:p>
        </p:txBody>
      </p:sp>
      <mc:AlternateContent xmlns:mc="http://schemas.openxmlformats.org/markup-compatibility/2006" xmlns:a14="http://schemas.microsoft.com/office/drawing/2010/main">
        <mc:Choice Requires="a14">
          <p:sp>
            <p:nvSpPr>
              <p:cNvPr id="5" name="PoljeZBesedilom 4"/>
              <p:cNvSpPr txBox="1"/>
              <p:nvPr/>
            </p:nvSpPr>
            <p:spPr>
              <a:xfrm>
                <a:off x="6313239" y="62539"/>
                <a:ext cx="5078202" cy="65248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900" b="1" i="0" u="none" strike="noStrike" kern="1200" cap="none" spc="0" normalizeH="0" baseline="0" noProof="0" dirty="0">
                    <a:ln>
                      <a:noFill/>
                    </a:ln>
                    <a:solidFill>
                      <a:srgbClr val="696464"/>
                    </a:solidFill>
                    <a:effectLst/>
                    <a:uLnTx/>
                    <a:uFillTx/>
                    <a:latin typeface="Century Schoolbook" panose="02040604050505020304"/>
                    <a:ea typeface="+mn-ea"/>
                    <a:cs typeface="+mn-cs"/>
                  </a:rPr>
                  <a:t>Obravnavali bomo le vrvi, obremenjene s točkovno obremenitvijo. Lastno težo bomo zanemarili. Poleg tega bomo obravnavali le neraztegljive vrvi, ki ne spremenijo svoje dolžine, ne glede na velikost obremenitve. Takšna vrv ima obliko ravne črte, ki je odvisna od točkovne obremenitve, mesta vpetja in dolžine vrvi. Vrv lahko prenaša obremenitve le, če sta oba njena konca nepomično členkasto vpeta. Takšen sistem je </a:t>
                </a:r>
                <a:r>
                  <a:rPr kumimoji="0" lang="sl-SI" sz="1900" b="1" i="0" u="none" strike="noStrike" kern="1200" cap="none" spc="0" normalizeH="0" baseline="0" noProof="0" dirty="0">
                    <a:ln>
                      <a:noFill/>
                    </a:ln>
                    <a:solidFill>
                      <a:srgbClr val="D34817"/>
                    </a:solidFill>
                    <a:effectLst/>
                    <a:uLnTx/>
                    <a:uFillTx/>
                    <a:latin typeface="Century Schoolbook" panose="02040604050505020304"/>
                    <a:ea typeface="+mn-ea"/>
                    <a:cs typeface="+mn-cs"/>
                  </a:rPr>
                  <a:t>enkrat zunanje statično nedoločen, </a:t>
                </a:r>
                <a:r>
                  <a:rPr kumimoji="0" lang="sl-SI" sz="1900" b="1" i="0" u="none" strike="noStrike" kern="1200" cap="none" spc="0" normalizeH="0" baseline="0" noProof="0" dirty="0">
                    <a:ln>
                      <a:noFill/>
                    </a:ln>
                    <a:solidFill>
                      <a:srgbClr val="696464"/>
                    </a:solidFill>
                    <a:effectLst/>
                    <a:uLnTx/>
                    <a:uFillTx/>
                    <a:latin typeface="Century Schoolbook" panose="02040604050505020304"/>
                    <a:ea typeface="+mn-ea"/>
                    <a:cs typeface="+mn-cs"/>
                  </a:rPr>
                  <a:t>ker je število neznanih sil 4 (v vsaki podpori 2 reakciji), število ravnotežnih enačb pa 3. Da dani sistem lahko razrešimo, moramo poznati vaj eno točko vrvi med podporama ali vodoravno komponento reakcije. Vrv je obremenjena samo v smeri osi; notranja sila v vrvi je le natezna sila </a:t>
                </a:r>
                <a14:m>
                  <m:oMath xmlns:m="http://schemas.openxmlformats.org/officeDocument/2006/math">
                    <m:sSub>
                      <m:sSubPr>
                        <m:ctrlPr>
                          <a:rPr kumimoji="0" lang="sl-SI" sz="1900" b="1" i="1" u="none" strike="noStrike" kern="1200" cap="none" spc="0" normalizeH="0" baseline="0" noProof="0" smtClean="0">
                            <a:ln>
                              <a:noFill/>
                            </a:ln>
                            <a:solidFill>
                              <a:srgbClr val="696464"/>
                            </a:solidFill>
                            <a:effectLst/>
                            <a:uLnTx/>
                            <a:uFillTx/>
                            <a:latin typeface="Cambria Math" panose="02040503050406030204" pitchFamily="18" charset="0"/>
                            <a:ea typeface="+mn-ea"/>
                            <a:cs typeface="+mn-cs"/>
                          </a:rPr>
                        </m:ctrlPr>
                      </m:sSubPr>
                      <m:e>
                        <m:r>
                          <a:rPr kumimoji="0" lang="sl-SI" sz="1900" b="1" i="1" u="none" strike="noStrike" kern="1200" cap="none" spc="0" normalizeH="0" baseline="0" noProof="0" smtClean="0">
                            <a:ln>
                              <a:noFill/>
                            </a:ln>
                            <a:solidFill>
                              <a:srgbClr val="696464"/>
                            </a:solidFill>
                            <a:effectLst/>
                            <a:uLnTx/>
                            <a:uFillTx/>
                            <a:latin typeface="Cambria Math" panose="02040503050406030204" pitchFamily="18" charset="0"/>
                            <a:ea typeface="+mn-ea"/>
                            <a:cs typeface="+mn-cs"/>
                          </a:rPr>
                          <m:t>𝑭</m:t>
                        </m:r>
                      </m:e>
                      <m:sub>
                        <m:r>
                          <a:rPr kumimoji="0" lang="sl-SI" sz="1900" b="1" i="1" u="none" strike="noStrike" kern="1200" cap="none" spc="0" normalizeH="0" baseline="0" noProof="0" smtClean="0">
                            <a:ln>
                              <a:noFill/>
                            </a:ln>
                            <a:solidFill>
                              <a:srgbClr val="696464"/>
                            </a:solidFill>
                            <a:effectLst/>
                            <a:uLnTx/>
                            <a:uFillTx/>
                            <a:latin typeface="Cambria Math" panose="02040503050406030204" pitchFamily="18" charset="0"/>
                            <a:ea typeface="+mn-ea"/>
                            <a:cs typeface="+mn-cs"/>
                          </a:rPr>
                          <m:t>𝑵</m:t>
                        </m:r>
                      </m:sub>
                    </m:sSub>
                  </m:oMath>
                </a14:m>
                <a:r>
                  <a:rPr kumimoji="0" lang="sl-SI" sz="1900" b="1" i="0" u="none" strike="noStrike" kern="1200" cap="none" spc="0" normalizeH="0" baseline="0" noProof="0" dirty="0">
                    <a:ln>
                      <a:noFill/>
                    </a:ln>
                    <a:solidFill>
                      <a:srgbClr val="696464"/>
                    </a:solidFill>
                    <a:effectLst/>
                    <a:uLnTx/>
                    <a:uFillTx/>
                    <a:latin typeface="Century Schoolbook" panose="02040604050505020304"/>
                    <a:ea typeface="+mn-ea"/>
                    <a:cs typeface="+mn-cs"/>
                  </a:rPr>
                  <a:t>.</a:t>
                </a:r>
              </a:p>
            </p:txBody>
          </p:sp>
        </mc:Choice>
        <mc:Fallback xmlns="">
          <p:sp>
            <p:nvSpPr>
              <p:cNvPr id="5" name="PoljeZBesedilom 4"/>
              <p:cNvSpPr txBox="1">
                <a:spLocks noRot="1" noChangeAspect="1" noMove="1" noResize="1" noEditPoints="1" noAdjustHandles="1" noChangeArrowheads="1" noChangeShapeType="1" noTextEdit="1"/>
              </p:cNvSpPr>
              <p:nvPr/>
            </p:nvSpPr>
            <p:spPr>
              <a:xfrm>
                <a:off x="6313239" y="62539"/>
                <a:ext cx="5078202" cy="6524863"/>
              </a:xfrm>
              <a:prstGeom prst="rect">
                <a:avLst/>
              </a:prstGeom>
              <a:blipFill rotWithShape="0">
                <a:blip r:embed="rId3"/>
                <a:stretch>
                  <a:fillRect l="-1200" t="-467" r="-1801" b="-560"/>
                </a:stretch>
              </a:blipFill>
            </p:spPr>
            <p:txBody>
              <a:bodyPr/>
              <a:lstStyle/>
              <a:p>
                <a:r>
                  <a:rPr lang="sl-SI">
                    <a:noFill/>
                  </a:rPr>
                  <a:t> </a:t>
                </a:r>
              </a:p>
            </p:txBody>
          </p:sp>
        </mc:Fallback>
      </mc:AlternateContent>
    </p:spTree>
    <p:extLst>
      <p:ext uri="{BB962C8B-B14F-4D97-AF65-F5344CB8AC3E}">
        <p14:creationId xmlns:p14="http://schemas.microsoft.com/office/powerpoint/2010/main" val="3686210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Označba mesta vsebine 2"/>
              <p:cNvSpPr>
                <a:spLocks noGrp="1"/>
              </p:cNvSpPr>
              <p:nvPr>
                <p:ph idx="1"/>
              </p:nvPr>
            </p:nvSpPr>
            <p:spPr>
              <a:xfrm>
                <a:off x="176270" y="363557"/>
                <a:ext cx="10785513" cy="6147411"/>
              </a:xfrm>
            </p:spPr>
            <p:txBody>
              <a:bodyPr>
                <a:normAutofit/>
              </a:bodyPr>
              <a:lstStyle/>
              <a:p>
                <a:pPr marL="274320" lvl="1" indent="0">
                  <a:buNone/>
                </a:pPr>
                <a:r>
                  <a:rPr lang="sl-SI" sz="2000" b="1" dirty="0"/>
                  <a:t>Na sliki 1.35 imamo prikazano vrvno konstrukcijo, ki je obremenjena s silo F. Pri enakih dolžinah a in b je navpična razdalja y med mestom vpetja vrvi in prijemališčem sile F različna za levo in desno sliko </a:t>
                </a:r>
                <a14:m>
                  <m:oMath xmlns:m="http://schemas.openxmlformats.org/officeDocument/2006/math">
                    <m:sSub>
                      <m:sSubPr>
                        <m:ctrlPr>
                          <a:rPr lang="sl-SI" sz="2000" b="1" i="1" smtClean="0">
                            <a:latin typeface="Cambria Math" panose="02040503050406030204" pitchFamily="18" charset="0"/>
                          </a:rPr>
                        </m:ctrlPr>
                      </m:sSubPr>
                      <m:e>
                        <m:r>
                          <a:rPr lang="sl-SI" sz="2000" b="1" i="1" smtClean="0">
                            <a:latin typeface="Cambria Math" panose="02040503050406030204" pitchFamily="18" charset="0"/>
                          </a:rPr>
                          <m:t>(</m:t>
                        </m:r>
                        <m:r>
                          <a:rPr lang="sl-SI" sz="2000" b="1" i="1" smtClean="0">
                            <a:latin typeface="Cambria Math" panose="02040503050406030204" pitchFamily="18" charset="0"/>
                          </a:rPr>
                          <m:t>𝒚</m:t>
                        </m:r>
                      </m:e>
                      <m:sub>
                        <m:r>
                          <a:rPr lang="sl-SI" sz="2000" b="1" i="1" smtClean="0">
                            <a:latin typeface="Cambria Math" panose="02040503050406030204" pitchFamily="18" charset="0"/>
                          </a:rPr>
                          <m:t>𝟏</m:t>
                        </m:r>
                      </m:sub>
                    </m:sSub>
                    <m:r>
                      <a:rPr lang="sl-SI" sz="2000" b="1" i="1" smtClean="0">
                        <a:latin typeface="Cambria Math" panose="02040503050406030204" pitchFamily="18" charset="0"/>
                        <a:ea typeface="Cambria Math" panose="02040503050406030204" pitchFamily="18" charset="0"/>
                      </a:rPr>
                      <m:t>&lt;</m:t>
                    </m:r>
                    <m:sSub>
                      <m:sSubPr>
                        <m:ctrlPr>
                          <a:rPr lang="sl-SI" sz="2000" b="1" i="1" smtClean="0">
                            <a:latin typeface="Cambria Math" panose="02040503050406030204" pitchFamily="18" charset="0"/>
                            <a:ea typeface="Cambria Math" panose="02040503050406030204" pitchFamily="18" charset="0"/>
                          </a:rPr>
                        </m:ctrlPr>
                      </m:sSubPr>
                      <m:e>
                        <m:r>
                          <a:rPr lang="sl-SI" sz="2000" b="1" i="1" smtClean="0">
                            <a:latin typeface="Cambria Math" panose="02040503050406030204" pitchFamily="18" charset="0"/>
                            <a:ea typeface="Cambria Math" panose="02040503050406030204" pitchFamily="18" charset="0"/>
                          </a:rPr>
                          <m:t>𝒚</m:t>
                        </m:r>
                      </m:e>
                      <m:sub>
                        <m:r>
                          <a:rPr lang="sl-SI" sz="2000" b="1" i="1" smtClean="0">
                            <a:latin typeface="Cambria Math" panose="02040503050406030204" pitchFamily="18" charset="0"/>
                            <a:ea typeface="Cambria Math" panose="02040503050406030204" pitchFamily="18" charset="0"/>
                          </a:rPr>
                          <m:t>𝟐</m:t>
                        </m:r>
                      </m:sub>
                    </m:sSub>
                    <m:r>
                      <a:rPr lang="sl-SI" sz="2000" b="1" i="1" smtClean="0">
                        <a:latin typeface="Cambria Math" panose="02040503050406030204" pitchFamily="18" charset="0"/>
                        <a:ea typeface="Cambria Math" panose="02040503050406030204" pitchFamily="18" charset="0"/>
                      </a:rPr>
                      <m:t>)</m:t>
                    </m:r>
                  </m:oMath>
                </a14:m>
                <a:r>
                  <a:rPr lang="sl-SI" sz="2000" b="1" dirty="0"/>
                  <a:t>. Tudi naklonska kota </a:t>
                </a:r>
                <a:r>
                  <a:rPr lang="el-GR" sz="2000" b="1" dirty="0"/>
                  <a:t>α</a:t>
                </a:r>
                <a:r>
                  <a:rPr lang="sl-SI" sz="2000" b="1" dirty="0"/>
                  <a:t> in </a:t>
                </a:r>
                <a:r>
                  <a:rPr lang="el-GR" sz="2000" b="1" dirty="0"/>
                  <a:t>β</a:t>
                </a:r>
                <a:r>
                  <a:rPr lang="sl-SI" sz="2000" b="1" dirty="0"/>
                  <a:t> sta različna </a:t>
                </a:r>
                <a14:m>
                  <m:oMath xmlns:m="http://schemas.openxmlformats.org/officeDocument/2006/math">
                    <m:d>
                      <m:dPr>
                        <m:ctrlPr>
                          <a:rPr lang="sl-SI" sz="2000" b="1" i="1" smtClean="0">
                            <a:latin typeface="Cambria Math" panose="02040503050406030204" pitchFamily="18" charset="0"/>
                          </a:rPr>
                        </m:ctrlPr>
                      </m:dPr>
                      <m:e>
                        <m:sSub>
                          <m:sSubPr>
                            <m:ctrlPr>
                              <a:rPr lang="sl-SI" sz="2000" b="1" i="1" smtClean="0">
                                <a:latin typeface="Cambria Math" panose="02040503050406030204" pitchFamily="18" charset="0"/>
                              </a:rPr>
                            </m:ctrlPr>
                          </m:sSubPr>
                          <m:e>
                            <m:r>
                              <a:rPr lang="sl-SI" sz="2000" b="1" i="1" smtClean="0">
                                <a:latin typeface="Cambria Math" panose="02040503050406030204" pitchFamily="18" charset="0"/>
                                <a:ea typeface="Cambria Math" panose="02040503050406030204" pitchFamily="18" charset="0"/>
                              </a:rPr>
                              <m:t>𝜶</m:t>
                            </m:r>
                          </m:e>
                          <m:sub>
                            <m:r>
                              <a:rPr lang="sl-SI" sz="2000" b="1" i="1" smtClean="0">
                                <a:latin typeface="Cambria Math" panose="02040503050406030204" pitchFamily="18" charset="0"/>
                              </a:rPr>
                              <m:t>𝟏</m:t>
                            </m:r>
                          </m:sub>
                        </m:sSub>
                        <m:r>
                          <a:rPr lang="sl-SI" sz="2000" b="1" i="1" smtClean="0">
                            <a:latin typeface="Cambria Math" panose="02040503050406030204" pitchFamily="18" charset="0"/>
                            <a:ea typeface="Cambria Math" panose="02040503050406030204" pitchFamily="18" charset="0"/>
                          </a:rPr>
                          <m:t>&lt;</m:t>
                        </m:r>
                        <m:sSub>
                          <m:sSubPr>
                            <m:ctrlPr>
                              <a:rPr lang="sl-SI" sz="2000" b="1" i="1" smtClean="0">
                                <a:latin typeface="Cambria Math" panose="02040503050406030204" pitchFamily="18" charset="0"/>
                                <a:ea typeface="Cambria Math" panose="02040503050406030204" pitchFamily="18" charset="0"/>
                              </a:rPr>
                            </m:ctrlPr>
                          </m:sSubPr>
                          <m:e>
                            <m:r>
                              <a:rPr lang="sl-SI" sz="2000" b="1" i="1" smtClean="0">
                                <a:latin typeface="Cambria Math" panose="02040503050406030204" pitchFamily="18" charset="0"/>
                                <a:ea typeface="Cambria Math" panose="02040503050406030204" pitchFamily="18" charset="0"/>
                              </a:rPr>
                              <m:t>𝜶</m:t>
                            </m:r>
                          </m:e>
                          <m:sub>
                            <m:r>
                              <a:rPr lang="sl-SI" sz="2000" b="1" i="1" smtClean="0">
                                <a:latin typeface="Cambria Math" panose="02040503050406030204" pitchFamily="18" charset="0"/>
                                <a:ea typeface="Cambria Math" panose="02040503050406030204" pitchFamily="18" charset="0"/>
                              </a:rPr>
                              <m:t>𝟐</m:t>
                            </m:r>
                          </m:sub>
                        </m:sSub>
                        <m:r>
                          <a:rPr lang="sl-SI" sz="2000" b="1" i="1" smtClean="0">
                            <a:latin typeface="Cambria Math" panose="02040503050406030204" pitchFamily="18" charset="0"/>
                            <a:ea typeface="Cambria Math" panose="02040503050406030204" pitchFamily="18" charset="0"/>
                          </a:rPr>
                          <m:t> </m:t>
                        </m:r>
                        <m:r>
                          <a:rPr lang="sl-SI" sz="2000" b="1" i="1" smtClean="0">
                            <a:latin typeface="Cambria Math" panose="02040503050406030204" pitchFamily="18" charset="0"/>
                            <a:ea typeface="Cambria Math" panose="02040503050406030204" pitchFamily="18" charset="0"/>
                          </a:rPr>
                          <m:t>𝒊𝒏</m:t>
                        </m:r>
                        <m:r>
                          <a:rPr lang="sl-SI" sz="2000" b="1" i="1" smtClean="0">
                            <a:latin typeface="Cambria Math" panose="02040503050406030204" pitchFamily="18" charset="0"/>
                            <a:ea typeface="Cambria Math" panose="02040503050406030204" pitchFamily="18" charset="0"/>
                          </a:rPr>
                          <m:t> </m:t>
                        </m:r>
                        <m:sSub>
                          <m:sSubPr>
                            <m:ctrlPr>
                              <a:rPr lang="sl-SI" sz="2000" b="1" i="1" smtClean="0">
                                <a:latin typeface="Cambria Math" panose="02040503050406030204" pitchFamily="18" charset="0"/>
                                <a:ea typeface="Cambria Math" panose="02040503050406030204" pitchFamily="18" charset="0"/>
                              </a:rPr>
                            </m:ctrlPr>
                          </m:sSubPr>
                          <m:e>
                            <m:r>
                              <a:rPr lang="sl-SI" sz="2000" b="1" i="1" smtClean="0">
                                <a:latin typeface="Cambria Math" panose="02040503050406030204" pitchFamily="18" charset="0"/>
                                <a:ea typeface="Cambria Math" panose="02040503050406030204" pitchFamily="18" charset="0"/>
                              </a:rPr>
                              <m:t>𝜷</m:t>
                            </m:r>
                          </m:e>
                          <m:sub>
                            <m:r>
                              <a:rPr lang="sl-SI" sz="2000" b="1" i="1" smtClean="0">
                                <a:latin typeface="Cambria Math" panose="02040503050406030204" pitchFamily="18" charset="0"/>
                                <a:ea typeface="Cambria Math" panose="02040503050406030204" pitchFamily="18" charset="0"/>
                              </a:rPr>
                              <m:t>𝟏</m:t>
                            </m:r>
                          </m:sub>
                        </m:sSub>
                        <m:r>
                          <a:rPr lang="sl-SI" sz="2000" b="1" i="1" smtClean="0">
                            <a:latin typeface="Cambria Math" panose="02040503050406030204" pitchFamily="18" charset="0"/>
                            <a:ea typeface="Cambria Math" panose="02040503050406030204" pitchFamily="18" charset="0"/>
                          </a:rPr>
                          <m:t>&lt;</m:t>
                        </m:r>
                        <m:sSub>
                          <m:sSubPr>
                            <m:ctrlPr>
                              <a:rPr lang="sl-SI" sz="2000" b="1" i="1" smtClean="0">
                                <a:latin typeface="Cambria Math" panose="02040503050406030204" pitchFamily="18" charset="0"/>
                                <a:ea typeface="Cambria Math" panose="02040503050406030204" pitchFamily="18" charset="0"/>
                              </a:rPr>
                            </m:ctrlPr>
                          </m:sSubPr>
                          <m:e>
                            <m:r>
                              <a:rPr lang="sl-SI" sz="2000" b="1" i="1" smtClean="0">
                                <a:latin typeface="Cambria Math" panose="02040503050406030204" pitchFamily="18" charset="0"/>
                                <a:ea typeface="Cambria Math" panose="02040503050406030204" pitchFamily="18" charset="0"/>
                              </a:rPr>
                              <m:t>𝜷</m:t>
                            </m:r>
                          </m:e>
                          <m:sub>
                            <m:r>
                              <a:rPr lang="sl-SI" sz="2000" b="1" i="1" smtClean="0">
                                <a:latin typeface="Cambria Math" panose="02040503050406030204" pitchFamily="18" charset="0"/>
                                <a:ea typeface="Cambria Math" panose="02040503050406030204" pitchFamily="18" charset="0"/>
                              </a:rPr>
                              <m:t>𝟐</m:t>
                            </m:r>
                          </m:sub>
                        </m:sSub>
                      </m:e>
                    </m:d>
                    <m:r>
                      <a:rPr lang="sl-SI" sz="2000" b="1" i="1" smtClean="0">
                        <a:latin typeface="Cambria Math" panose="02040503050406030204" pitchFamily="18" charset="0"/>
                        <a:ea typeface="Cambria Math" panose="02040503050406030204" pitchFamily="18" charset="0"/>
                      </a:rPr>
                      <m:t>.</m:t>
                    </m:r>
                  </m:oMath>
                </a14:m>
                <a:r>
                  <a:rPr lang="sl-SI" sz="2000" b="1" dirty="0"/>
                  <a:t> Če narišemo ravnotežje sil v točki C za oba primera (trikotnik sil), ugotovimo, da sta večji sili v vrveh pri manjših naklonskih kotih </a:t>
                </a:r>
                <a:r>
                  <a:rPr lang="el-GR" sz="2000" b="1" dirty="0"/>
                  <a:t>α</a:t>
                </a:r>
                <a:r>
                  <a:rPr lang="sl-SI" sz="2000" b="1" dirty="0"/>
                  <a:t> in </a:t>
                </a:r>
                <a:r>
                  <a:rPr lang="el-GR" sz="2000" b="1" dirty="0"/>
                  <a:t>β</a:t>
                </a:r>
                <a:r>
                  <a:rPr lang="sl-SI" sz="2000" b="1" dirty="0"/>
                  <a:t> (pri </a:t>
                </a:r>
                <a14:m>
                  <m:oMath xmlns:m="http://schemas.openxmlformats.org/officeDocument/2006/math">
                    <m:sSub>
                      <m:sSubPr>
                        <m:ctrlPr>
                          <a:rPr lang="sl-SI" sz="2000" b="1" i="1">
                            <a:latin typeface="Cambria Math" panose="02040503050406030204" pitchFamily="18" charset="0"/>
                          </a:rPr>
                        </m:ctrlPr>
                      </m:sSubPr>
                      <m:e>
                        <m:r>
                          <a:rPr lang="sl-SI" sz="2000" b="1" i="1">
                            <a:latin typeface="Cambria Math" panose="02040503050406030204" pitchFamily="18" charset="0"/>
                            <a:ea typeface="Cambria Math" panose="02040503050406030204" pitchFamily="18" charset="0"/>
                          </a:rPr>
                          <m:t>𝜶</m:t>
                        </m:r>
                      </m:e>
                      <m:sub>
                        <m:r>
                          <a:rPr lang="sl-SI" sz="2000" b="1" i="1">
                            <a:latin typeface="Cambria Math" panose="02040503050406030204" pitchFamily="18" charset="0"/>
                          </a:rPr>
                          <m:t>𝟏</m:t>
                        </m:r>
                      </m:sub>
                    </m:sSub>
                  </m:oMath>
                </a14:m>
                <a:r>
                  <a:rPr lang="sl-SI" sz="2000" b="1" dirty="0"/>
                  <a:t> in </a:t>
                </a:r>
                <a14:m>
                  <m:oMath xmlns:m="http://schemas.openxmlformats.org/officeDocument/2006/math">
                    <m:sSub>
                      <m:sSubPr>
                        <m:ctrlPr>
                          <a:rPr lang="sl-SI" sz="2000" b="1" i="1">
                            <a:latin typeface="Cambria Math" panose="02040503050406030204" pitchFamily="18" charset="0"/>
                            <a:ea typeface="Cambria Math" panose="02040503050406030204" pitchFamily="18" charset="0"/>
                          </a:rPr>
                        </m:ctrlPr>
                      </m:sSubPr>
                      <m:e>
                        <m:r>
                          <a:rPr lang="sl-SI" sz="2000" b="1" i="1">
                            <a:latin typeface="Cambria Math" panose="02040503050406030204" pitchFamily="18" charset="0"/>
                            <a:ea typeface="Cambria Math" panose="02040503050406030204" pitchFamily="18" charset="0"/>
                          </a:rPr>
                          <m:t>𝜷</m:t>
                        </m:r>
                      </m:e>
                      <m:sub>
                        <m:r>
                          <a:rPr lang="sl-SI" sz="2000" b="1" i="1">
                            <a:latin typeface="Cambria Math" panose="02040503050406030204" pitchFamily="18" charset="0"/>
                            <a:ea typeface="Cambria Math" panose="02040503050406030204" pitchFamily="18" charset="0"/>
                          </a:rPr>
                          <m:t>𝟏</m:t>
                        </m:r>
                      </m:sub>
                    </m:sSub>
                  </m:oMath>
                </a14:m>
                <a:r>
                  <a:rPr lang="sl-SI" sz="2000" b="1" dirty="0"/>
                  <a:t>) oz. takrat, ko sta krajši razdalja y (pri </a:t>
                </a:r>
                <a14:m>
                  <m:oMath xmlns:m="http://schemas.openxmlformats.org/officeDocument/2006/math">
                    <m:sSub>
                      <m:sSubPr>
                        <m:ctrlPr>
                          <a:rPr lang="sl-SI" sz="2000" b="1" i="1">
                            <a:latin typeface="Cambria Math" panose="02040503050406030204" pitchFamily="18" charset="0"/>
                          </a:rPr>
                        </m:ctrlPr>
                      </m:sSubPr>
                      <m:e>
                        <m:r>
                          <a:rPr lang="sl-SI" sz="2000" b="1" i="1" smtClean="0">
                            <a:latin typeface="Cambria Math" panose="02040503050406030204" pitchFamily="18" charset="0"/>
                          </a:rPr>
                          <m:t>𝒚</m:t>
                        </m:r>
                      </m:e>
                      <m:sub>
                        <m:r>
                          <a:rPr lang="sl-SI" sz="2000" b="1" i="1">
                            <a:latin typeface="Cambria Math" panose="02040503050406030204" pitchFamily="18" charset="0"/>
                          </a:rPr>
                          <m:t>𝟏</m:t>
                        </m:r>
                      </m:sub>
                    </m:sSub>
                  </m:oMath>
                </a14:m>
                <a:r>
                  <a:rPr lang="sl-SI" sz="2000" b="1" dirty="0"/>
                  <a:t>) in dolžina vrvi.</a:t>
                </a:r>
              </a:p>
              <a:p>
                <a:pPr marL="274320" lvl="1" indent="0">
                  <a:buNone/>
                </a:pPr>
                <a:endParaRPr lang="sl-SI" sz="2000" b="1" dirty="0"/>
              </a:p>
            </p:txBody>
          </p:sp>
        </mc:Choice>
        <mc:Fallback xmlns="">
          <p:sp>
            <p:nvSpPr>
              <p:cNvPr id="3" name="Označba mesta vsebine 2"/>
              <p:cNvSpPr>
                <a:spLocks noGrp="1" noRot="1" noChangeAspect="1" noMove="1" noResize="1" noEditPoints="1" noAdjustHandles="1" noChangeArrowheads="1" noChangeShapeType="1" noTextEdit="1"/>
              </p:cNvSpPr>
              <p:nvPr>
                <p:ph idx="1"/>
              </p:nvPr>
            </p:nvSpPr>
            <p:spPr>
              <a:xfrm>
                <a:off x="176270" y="363557"/>
                <a:ext cx="10785513" cy="6147411"/>
              </a:xfrm>
              <a:blipFill rotWithShape="0">
                <a:blip r:embed="rId2"/>
                <a:stretch>
                  <a:fillRect t="-1091" r="-113"/>
                </a:stretch>
              </a:blipFill>
            </p:spPr>
            <p:txBody>
              <a:bodyPr/>
              <a:lstStyle/>
              <a:p>
                <a:r>
                  <a:rPr lang="sl-SI">
                    <a:noFill/>
                  </a:rPr>
                  <a:t> </a:t>
                </a:r>
              </a:p>
            </p:txBody>
          </p:sp>
        </mc:Fallback>
      </mc:AlternateContent>
      <p:sp>
        <p:nvSpPr>
          <p:cNvPr id="2" name="Označba mesta številke diapozitiva 1"/>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pic>
        <p:nvPicPr>
          <p:cNvPr id="4" name="Slika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5545" y="2338129"/>
            <a:ext cx="6284050" cy="4519871"/>
          </a:xfrm>
          <a:prstGeom prst="rect">
            <a:avLst/>
          </a:prstGeom>
        </p:spPr>
      </p:pic>
    </p:spTree>
    <p:extLst>
      <p:ext uri="{BB962C8B-B14F-4D97-AF65-F5344CB8AC3E}">
        <p14:creationId xmlns:p14="http://schemas.microsoft.com/office/powerpoint/2010/main" val="4067156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Označba mesta vsebine 2"/>
              <p:cNvSpPr>
                <a:spLocks noGrp="1"/>
              </p:cNvSpPr>
              <p:nvPr>
                <p:ph idx="1"/>
              </p:nvPr>
            </p:nvSpPr>
            <p:spPr>
              <a:xfrm>
                <a:off x="848299" y="286439"/>
                <a:ext cx="10091450" cy="6202495"/>
              </a:xfrm>
            </p:spPr>
            <p:txBody>
              <a:bodyPr/>
              <a:lstStyle/>
              <a:p>
                <a:pPr marL="0" indent="0">
                  <a:buNone/>
                </a:pPr>
                <a:r>
                  <a:rPr lang="sl-SI" sz="2400" b="1" dirty="0"/>
                  <a:t>PRIMERI ZA VAJE: DOLOČANJE OBREMENITEV V VRVEH</a:t>
                </a:r>
              </a:p>
              <a:p>
                <a:pPr marL="0" indent="0">
                  <a:buNone/>
                </a:pPr>
                <a:r>
                  <a:rPr lang="sl-SI" b="1" dirty="0"/>
                  <a:t>1.PRIMER (vrvna konstrukcija)</a:t>
                </a:r>
              </a:p>
              <a:p>
                <a:pPr marL="0" indent="0">
                  <a:buNone/>
                </a:pPr>
                <a:r>
                  <a:rPr lang="sl-SI" b="1" dirty="0"/>
                  <a:t>Čez sotesko dolžine 4 m je speljana brv z dvema nosilnima vrvema, ki sta nepomično členkasto vpeti. Predpostavimo, da vrvi nosita enak del obremenitve. Izračunaj silo v vrvi </a:t>
                </a:r>
                <a14:m>
                  <m:oMath xmlns:m="http://schemas.openxmlformats.org/officeDocument/2006/math">
                    <m:sSub>
                      <m:sSubPr>
                        <m:ctrlPr>
                          <a:rPr lang="sl-SI" b="1" i="1" smtClean="0">
                            <a:latin typeface="Cambria Math" panose="02040503050406030204" pitchFamily="18" charset="0"/>
                          </a:rPr>
                        </m:ctrlPr>
                      </m:sSubPr>
                      <m:e>
                        <m:r>
                          <a:rPr lang="sl-SI" b="1" i="1" smtClean="0">
                            <a:latin typeface="Cambria Math" panose="02040503050406030204" pitchFamily="18" charset="0"/>
                          </a:rPr>
                          <m:t>𝑭</m:t>
                        </m:r>
                      </m:e>
                      <m:sub>
                        <m:r>
                          <a:rPr lang="sl-SI" b="1" i="1" smtClean="0">
                            <a:latin typeface="Cambria Math" panose="02040503050406030204" pitchFamily="18" charset="0"/>
                          </a:rPr>
                          <m:t>𝑨𝑪</m:t>
                        </m:r>
                      </m:sub>
                    </m:sSub>
                  </m:oMath>
                </a14:m>
                <a:r>
                  <a:rPr lang="sl-SI" b="1" dirty="0"/>
                  <a:t> v odseku vrvi AC in silo </a:t>
                </a:r>
                <a14:m>
                  <m:oMath xmlns:m="http://schemas.openxmlformats.org/officeDocument/2006/math">
                    <m:sSub>
                      <m:sSubPr>
                        <m:ctrlPr>
                          <a:rPr lang="sl-SI" b="1" i="1">
                            <a:latin typeface="Cambria Math" panose="02040503050406030204" pitchFamily="18" charset="0"/>
                          </a:rPr>
                        </m:ctrlPr>
                      </m:sSubPr>
                      <m:e>
                        <m:r>
                          <a:rPr lang="sl-SI" b="1" i="1">
                            <a:latin typeface="Cambria Math" panose="02040503050406030204" pitchFamily="18" charset="0"/>
                          </a:rPr>
                          <m:t>𝑭</m:t>
                        </m:r>
                      </m:e>
                      <m:sub>
                        <m:r>
                          <a:rPr lang="sl-SI" b="1" i="1" smtClean="0">
                            <a:latin typeface="Cambria Math" panose="02040503050406030204" pitchFamily="18" charset="0"/>
                          </a:rPr>
                          <m:t>𝑪𝑩</m:t>
                        </m:r>
                      </m:sub>
                    </m:sSub>
                  </m:oMath>
                </a14:m>
                <a:r>
                  <a:rPr lang="sl-SI" b="1" dirty="0"/>
                  <a:t> v odseku vrvi CB ter velikosti reakcij v podporah na mestu vpetja A in B, ko je 1,5 m od mesta pritrditve vrvi na brvi 10 ljudi s povprečno maso 80 kg.</a:t>
                </a:r>
              </a:p>
            </p:txBody>
          </p:sp>
        </mc:Choice>
        <mc:Fallback xmlns="">
          <p:sp>
            <p:nvSpPr>
              <p:cNvPr id="3" name="Označba mesta vsebine 2"/>
              <p:cNvSpPr>
                <a:spLocks noGrp="1" noRot="1" noChangeAspect="1" noMove="1" noResize="1" noEditPoints="1" noAdjustHandles="1" noChangeArrowheads="1" noChangeShapeType="1" noTextEdit="1"/>
              </p:cNvSpPr>
              <p:nvPr>
                <p:ph idx="1"/>
              </p:nvPr>
            </p:nvSpPr>
            <p:spPr>
              <a:xfrm>
                <a:off x="848299" y="286439"/>
                <a:ext cx="10091450" cy="6202495"/>
              </a:xfrm>
              <a:blipFill rotWithShape="0">
                <a:blip r:embed="rId2"/>
                <a:stretch>
                  <a:fillRect l="-906" t="-1082" r="-1147"/>
                </a:stretch>
              </a:blipFill>
            </p:spPr>
            <p:txBody>
              <a:bodyPr/>
              <a:lstStyle/>
              <a:p>
                <a:r>
                  <a:rPr lang="sl-SI">
                    <a:noFill/>
                  </a:rPr>
                  <a:t> </a:t>
                </a:r>
              </a:p>
            </p:txBody>
          </p:sp>
        </mc:Fallback>
      </mc:AlternateContent>
      <p:sp>
        <p:nvSpPr>
          <p:cNvPr id="4" name="Označba mesta številke diapozitiva 3"/>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pic>
        <p:nvPicPr>
          <p:cNvPr id="5" name="Slik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607" y="2824335"/>
            <a:ext cx="5817038" cy="4033665"/>
          </a:xfrm>
          <a:prstGeom prst="rect">
            <a:avLst/>
          </a:prstGeom>
        </p:spPr>
      </p:pic>
    </p:spTree>
    <p:extLst>
      <p:ext uri="{BB962C8B-B14F-4D97-AF65-F5344CB8AC3E}">
        <p14:creationId xmlns:p14="http://schemas.microsoft.com/office/powerpoint/2010/main" val="843694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Označba mesta vsebine 2"/>
              <p:cNvSpPr>
                <a:spLocks noGrp="1"/>
              </p:cNvSpPr>
              <p:nvPr>
                <p:ph idx="1"/>
              </p:nvPr>
            </p:nvSpPr>
            <p:spPr>
              <a:xfrm>
                <a:off x="815248" y="308472"/>
                <a:ext cx="10080434" cy="6367750"/>
              </a:xfrm>
            </p:spPr>
            <p:txBody>
              <a:bodyPr>
                <a:normAutofit/>
              </a:bodyPr>
              <a:lstStyle/>
              <a:p>
                <a:pPr marL="0" indent="0">
                  <a:buNone/>
                </a:pPr>
                <a:r>
                  <a:rPr lang="sl-SI" b="1" dirty="0">
                    <a:ea typeface="Cambria Math" panose="02040503050406030204" pitchFamily="18" charset="0"/>
                  </a:rPr>
                  <a:t>Rešitev:</a:t>
                </a:r>
              </a:p>
              <a:p>
                <a:pPr marL="0" indent="0">
                  <a:buNone/>
                </a:pPr>
                <a:r>
                  <a:rPr lang="sl-SI" b="1" dirty="0">
                    <a:ea typeface="Cambria Math" panose="02040503050406030204" pitchFamily="18" charset="0"/>
                  </a:rPr>
                  <a:t>V točki C delujejo tri sile s skupnim prijemališčem:                                       sila teže </a:t>
                </a:r>
                <a14:m>
                  <m:oMath xmlns:m="http://schemas.openxmlformats.org/officeDocument/2006/math">
                    <m:sSub>
                      <m:sSubPr>
                        <m:ctrlPr>
                          <a:rPr lang="sl-SI" b="1" i="1" smtClean="0">
                            <a:latin typeface="Cambria Math" panose="02040503050406030204" pitchFamily="18" charset="0"/>
                            <a:ea typeface="Cambria Math" panose="02040503050406030204" pitchFamily="18" charset="0"/>
                          </a:rPr>
                        </m:ctrlPr>
                      </m:sSubPr>
                      <m:e>
                        <m:r>
                          <a:rPr lang="sl-SI" b="1" i="1" smtClean="0">
                            <a:latin typeface="Cambria Math" panose="02040503050406030204" pitchFamily="18" charset="0"/>
                            <a:ea typeface="Cambria Math" panose="02040503050406030204" pitchFamily="18" charset="0"/>
                          </a:rPr>
                          <m:t>𝑭</m:t>
                        </m:r>
                      </m:e>
                      <m:sub>
                        <m:r>
                          <a:rPr lang="sl-SI" b="1" i="1" smtClean="0">
                            <a:latin typeface="Cambria Math" panose="02040503050406030204" pitchFamily="18" charset="0"/>
                            <a:ea typeface="Cambria Math" panose="02040503050406030204" pitchFamily="18" charset="0"/>
                          </a:rPr>
                          <m:t>𝒈</m:t>
                        </m:r>
                      </m:sub>
                    </m:sSub>
                  </m:oMath>
                </a14:m>
                <a:r>
                  <a:rPr lang="sl-SI" b="1" dirty="0">
                    <a:ea typeface="Cambria Math" panose="02040503050406030204" pitchFamily="18" charset="0"/>
                  </a:rPr>
                  <a:t> in sili v vrvi </a:t>
                </a:r>
                <a14:m>
                  <m:oMath xmlns:m="http://schemas.openxmlformats.org/officeDocument/2006/math">
                    <m:sSub>
                      <m:sSubPr>
                        <m:ctrlPr>
                          <a:rPr lang="sl-SI" b="1" i="1" smtClean="0">
                            <a:latin typeface="Cambria Math" panose="02040503050406030204" pitchFamily="18" charset="0"/>
                            <a:ea typeface="Cambria Math" panose="02040503050406030204" pitchFamily="18" charset="0"/>
                          </a:rPr>
                        </m:ctrlPr>
                      </m:sSubPr>
                      <m:e>
                        <m:r>
                          <a:rPr lang="sl-SI" b="1" i="1" smtClean="0">
                            <a:latin typeface="Cambria Math" panose="02040503050406030204" pitchFamily="18" charset="0"/>
                            <a:ea typeface="Cambria Math" panose="02040503050406030204" pitchFamily="18" charset="0"/>
                          </a:rPr>
                          <m:t>𝑭</m:t>
                        </m:r>
                      </m:e>
                      <m:sub>
                        <m:r>
                          <a:rPr lang="sl-SI" b="1" i="1" smtClean="0">
                            <a:latin typeface="Cambria Math" panose="02040503050406030204" pitchFamily="18" charset="0"/>
                            <a:ea typeface="Cambria Math" panose="02040503050406030204" pitchFamily="18" charset="0"/>
                          </a:rPr>
                          <m:t>𝑨𝑪</m:t>
                        </m:r>
                      </m:sub>
                    </m:sSub>
                  </m:oMath>
                </a14:m>
                <a:r>
                  <a:rPr lang="sl-SI" b="1" dirty="0">
                    <a:ea typeface="Cambria Math" panose="02040503050406030204" pitchFamily="18" charset="0"/>
                  </a:rPr>
                  <a:t> in </a:t>
                </a:r>
                <a14:m>
                  <m:oMath xmlns:m="http://schemas.openxmlformats.org/officeDocument/2006/math">
                    <m:sSub>
                      <m:sSubPr>
                        <m:ctrlPr>
                          <a:rPr lang="sl-SI" b="1" i="1" smtClean="0">
                            <a:latin typeface="Cambria Math" panose="02040503050406030204" pitchFamily="18" charset="0"/>
                            <a:ea typeface="Cambria Math" panose="02040503050406030204" pitchFamily="18" charset="0"/>
                          </a:rPr>
                        </m:ctrlPr>
                      </m:sSubPr>
                      <m:e>
                        <m:r>
                          <a:rPr lang="sl-SI" b="1" i="1" smtClean="0">
                            <a:latin typeface="Cambria Math" panose="02040503050406030204" pitchFamily="18" charset="0"/>
                            <a:ea typeface="Cambria Math" panose="02040503050406030204" pitchFamily="18" charset="0"/>
                          </a:rPr>
                          <m:t>𝑭</m:t>
                        </m:r>
                      </m:e>
                      <m:sub>
                        <m:r>
                          <a:rPr lang="sl-SI" b="1" i="1" smtClean="0">
                            <a:latin typeface="Cambria Math" panose="02040503050406030204" pitchFamily="18" charset="0"/>
                            <a:ea typeface="Cambria Math" panose="02040503050406030204" pitchFamily="18" charset="0"/>
                          </a:rPr>
                          <m:t>𝑪𝑩</m:t>
                        </m:r>
                      </m:sub>
                    </m:sSub>
                  </m:oMath>
                </a14:m>
                <a:r>
                  <a:rPr lang="sl-SI" b="1" dirty="0">
                    <a:ea typeface="Cambria Math" panose="02040503050406030204" pitchFamily="18" charset="0"/>
                  </a:rPr>
                  <a:t>.</a:t>
                </a: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r>
                  <a:rPr lang="sl-SI" b="1" dirty="0">
                    <a:ea typeface="Cambria Math" panose="02040503050406030204" pitchFamily="18" charset="0"/>
                  </a:rPr>
                  <a:t>Sila teže desetih ljudi, ki obremenjujejo eno vrv, je:</a:t>
                </a:r>
              </a:p>
              <a:p>
                <a:pPr marL="0" indent="0">
                  <a:buNone/>
                </a:pPr>
                <a14:m>
                  <m:oMathPara xmlns:m="http://schemas.openxmlformats.org/officeDocument/2006/math">
                    <m:oMathParaPr>
                      <m:jc m:val="centerGroup"/>
                    </m:oMathParaPr>
                    <m:oMath xmlns:m="http://schemas.openxmlformats.org/officeDocument/2006/math">
                      <m:sSub>
                        <m:sSubPr>
                          <m:ctrlPr>
                            <a:rPr lang="sl-SI" b="1" i="1" smtClean="0">
                              <a:latin typeface="Cambria Math" panose="02040503050406030204" pitchFamily="18" charset="0"/>
                              <a:ea typeface="Cambria Math" panose="02040503050406030204" pitchFamily="18" charset="0"/>
                            </a:rPr>
                          </m:ctrlPr>
                        </m:sSubPr>
                        <m:e>
                          <m:r>
                            <a:rPr lang="sl-SI" b="1" i="1" smtClean="0">
                              <a:latin typeface="Cambria Math" panose="02040503050406030204" pitchFamily="18" charset="0"/>
                              <a:ea typeface="Cambria Math" panose="02040503050406030204" pitchFamily="18" charset="0"/>
                            </a:rPr>
                            <m:t>𝑭</m:t>
                          </m:r>
                        </m:e>
                        <m:sub>
                          <m:r>
                            <a:rPr lang="sl-SI" b="1" i="1" smtClean="0">
                              <a:latin typeface="Cambria Math" panose="02040503050406030204" pitchFamily="18" charset="0"/>
                              <a:ea typeface="Cambria Math" panose="02040503050406030204" pitchFamily="18" charset="0"/>
                            </a:rPr>
                            <m:t>𝒈</m:t>
                          </m:r>
                        </m:sub>
                      </m:sSub>
                      <m:r>
                        <a:rPr lang="sl-SI" b="1" i="1" smtClean="0">
                          <a:latin typeface="Cambria Math" panose="02040503050406030204" pitchFamily="18" charset="0"/>
                          <a:ea typeface="Cambria Math" panose="02040503050406030204" pitchFamily="18" charset="0"/>
                        </a:rPr>
                        <m:t>=</m:t>
                      </m:r>
                      <m:r>
                        <a:rPr lang="sl-SI" b="1" i="1" smtClean="0">
                          <a:latin typeface="Cambria Math" panose="02040503050406030204" pitchFamily="18" charset="0"/>
                          <a:ea typeface="Cambria Math" panose="02040503050406030204" pitchFamily="18" charset="0"/>
                        </a:rPr>
                        <m:t>𝟏𝟎</m:t>
                      </m:r>
                      <m:r>
                        <a:rPr lang="sl-SI" b="1" i="1" smtClean="0">
                          <a:latin typeface="Cambria Math" panose="02040503050406030204" pitchFamily="18" charset="0"/>
                          <a:ea typeface="Cambria Math" panose="02040503050406030204" pitchFamily="18" charset="0"/>
                        </a:rPr>
                        <m:t>∙</m:t>
                      </m:r>
                      <m:r>
                        <a:rPr lang="sl-SI" b="1" i="1" smtClean="0">
                          <a:latin typeface="Cambria Math" panose="02040503050406030204" pitchFamily="18" charset="0"/>
                          <a:ea typeface="Cambria Math" panose="02040503050406030204" pitchFamily="18" charset="0"/>
                        </a:rPr>
                        <m:t>𝒎</m:t>
                      </m:r>
                      <m:r>
                        <a:rPr lang="sl-SI" b="1" i="1" smtClean="0">
                          <a:latin typeface="Cambria Math" panose="02040503050406030204" pitchFamily="18" charset="0"/>
                          <a:ea typeface="Cambria Math" panose="02040503050406030204" pitchFamily="18" charset="0"/>
                        </a:rPr>
                        <m:t>∙</m:t>
                      </m:r>
                      <m:r>
                        <a:rPr lang="sl-SI" b="1" i="1" smtClean="0">
                          <a:latin typeface="Cambria Math" panose="02040503050406030204" pitchFamily="18" charset="0"/>
                          <a:ea typeface="Cambria Math" panose="02040503050406030204" pitchFamily="18" charset="0"/>
                        </a:rPr>
                        <m:t>𝒈</m:t>
                      </m:r>
                      <m:r>
                        <a:rPr lang="sl-SI" b="1" i="1" smtClean="0">
                          <a:latin typeface="Cambria Math" panose="02040503050406030204" pitchFamily="18" charset="0"/>
                          <a:ea typeface="Cambria Math" panose="02040503050406030204" pitchFamily="18" charset="0"/>
                        </a:rPr>
                        <m:t>/</m:t>
                      </m:r>
                      <m:r>
                        <a:rPr lang="sl-SI" b="1" i="1" smtClean="0">
                          <a:latin typeface="Cambria Math" panose="02040503050406030204" pitchFamily="18" charset="0"/>
                          <a:ea typeface="Cambria Math" panose="02040503050406030204" pitchFamily="18" charset="0"/>
                        </a:rPr>
                        <m:t>𝟐</m:t>
                      </m:r>
                    </m:oMath>
                  </m:oMathPara>
                </a14:m>
                <a:endParaRPr lang="sl-SI" b="1"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sl-SI" b="1" i="1" smtClean="0">
                              <a:latin typeface="Cambria Math" panose="02040503050406030204" pitchFamily="18" charset="0"/>
                              <a:ea typeface="Cambria Math" panose="02040503050406030204" pitchFamily="18" charset="0"/>
                            </a:rPr>
                          </m:ctrlPr>
                        </m:sSubPr>
                        <m:e>
                          <m:r>
                            <a:rPr lang="sl-SI" b="1" i="1" smtClean="0">
                              <a:latin typeface="Cambria Math" panose="02040503050406030204" pitchFamily="18" charset="0"/>
                              <a:ea typeface="Cambria Math" panose="02040503050406030204" pitchFamily="18" charset="0"/>
                            </a:rPr>
                            <m:t>𝑭</m:t>
                          </m:r>
                        </m:e>
                        <m:sub>
                          <m:r>
                            <a:rPr lang="sl-SI" b="1" i="1" smtClean="0">
                              <a:latin typeface="Cambria Math" panose="02040503050406030204" pitchFamily="18" charset="0"/>
                              <a:ea typeface="Cambria Math" panose="02040503050406030204" pitchFamily="18" charset="0"/>
                            </a:rPr>
                            <m:t>𝒈</m:t>
                          </m:r>
                        </m:sub>
                      </m:sSub>
                      <m:r>
                        <a:rPr lang="sl-SI" b="1" i="1" smtClean="0">
                          <a:latin typeface="Cambria Math" panose="02040503050406030204" pitchFamily="18" charset="0"/>
                          <a:ea typeface="Cambria Math" panose="02040503050406030204" pitchFamily="18" charset="0"/>
                        </a:rPr>
                        <m:t>=</m:t>
                      </m:r>
                      <m:r>
                        <a:rPr lang="sl-SI" b="1" i="1" smtClean="0">
                          <a:latin typeface="Cambria Math" panose="02040503050406030204" pitchFamily="18" charset="0"/>
                          <a:ea typeface="Cambria Math" panose="02040503050406030204" pitchFamily="18" charset="0"/>
                        </a:rPr>
                        <m:t>𝟏𝟎</m:t>
                      </m:r>
                      <m:r>
                        <a:rPr lang="sl-SI" b="1" i="1" smtClean="0">
                          <a:latin typeface="Cambria Math" panose="02040503050406030204" pitchFamily="18" charset="0"/>
                          <a:ea typeface="Cambria Math" panose="02040503050406030204" pitchFamily="18" charset="0"/>
                        </a:rPr>
                        <m:t>∙</m:t>
                      </m:r>
                      <m:r>
                        <a:rPr lang="sl-SI" b="1" i="1" smtClean="0">
                          <a:latin typeface="Cambria Math" panose="02040503050406030204" pitchFamily="18" charset="0"/>
                          <a:ea typeface="Cambria Math" panose="02040503050406030204" pitchFamily="18" charset="0"/>
                        </a:rPr>
                        <m:t>𝟖𝟎</m:t>
                      </m:r>
                      <m:r>
                        <a:rPr lang="sl-SI" b="1" i="1" smtClean="0">
                          <a:latin typeface="Cambria Math" panose="02040503050406030204" pitchFamily="18" charset="0"/>
                          <a:ea typeface="Cambria Math" panose="02040503050406030204" pitchFamily="18" charset="0"/>
                        </a:rPr>
                        <m:t>∙</m:t>
                      </m:r>
                      <m:r>
                        <a:rPr lang="sl-SI" b="1" i="1" smtClean="0">
                          <a:latin typeface="Cambria Math" panose="02040503050406030204" pitchFamily="18" charset="0"/>
                          <a:ea typeface="Cambria Math" panose="02040503050406030204" pitchFamily="18" charset="0"/>
                        </a:rPr>
                        <m:t>𝟗</m:t>
                      </m:r>
                      <m:r>
                        <a:rPr lang="sl-SI" b="1" i="1" smtClean="0">
                          <a:latin typeface="Cambria Math" panose="02040503050406030204" pitchFamily="18" charset="0"/>
                          <a:ea typeface="Cambria Math" panose="02040503050406030204" pitchFamily="18" charset="0"/>
                        </a:rPr>
                        <m:t>,</m:t>
                      </m:r>
                      <m:r>
                        <a:rPr lang="sl-SI" b="1" i="1" smtClean="0">
                          <a:latin typeface="Cambria Math" panose="02040503050406030204" pitchFamily="18" charset="0"/>
                          <a:ea typeface="Cambria Math" panose="02040503050406030204" pitchFamily="18" charset="0"/>
                        </a:rPr>
                        <m:t>𝟖𝟏</m:t>
                      </m:r>
                      <m:r>
                        <a:rPr lang="sl-SI" b="1" i="1" smtClean="0">
                          <a:latin typeface="Cambria Math" panose="02040503050406030204" pitchFamily="18" charset="0"/>
                          <a:ea typeface="Cambria Math" panose="02040503050406030204" pitchFamily="18" charset="0"/>
                        </a:rPr>
                        <m:t>/</m:t>
                      </m:r>
                      <m:r>
                        <a:rPr lang="sl-SI" b="1" i="1" smtClean="0">
                          <a:latin typeface="Cambria Math" panose="02040503050406030204" pitchFamily="18" charset="0"/>
                          <a:ea typeface="Cambria Math" panose="02040503050406030204" pitchFamily="18" charset="0"/>
                        </a:rPr>
                        <m:t>𝟐</m:t>
                      </m:r>
                    </m:oMath>
                  </m:oMathPara>
                </a14:m>
                <a:endParaRPr lang="sl-SI" b="1"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sl-SI" b="1" i="1" smtClean="0">
                              <a:latin typeface="Cambria Math" panose="02040503050406030204" pitchFamily="18" charset="0"/>
                              <a:ea typeface="Cambria Math" panose="02040503050406030204" pitchFamily="18" charset="0"/>
                            </a:rPr>
                          </m:ctrlPr>
                        </m:sSubPr>
                        <m:e>
                          <m:r>
                            <a:rPr lang="sl-SI" b="1" i="1" smtClean="0">
                              <a:latin typeface="Cambria Math" panose="02040503050406030204" pitchFamily="18" charset="0"/>
                              <a:ea typeface="Cambria Math" panose="02040503050406030204" pitchFamily="18" charset="0"/>
                            </a:rPr>
                            <m:t>𝑭</m:t>
                          </m:r>
                        </m:e>
                        <m:sub>
                          <m:r>
                            <a:rPr lang="sl-SI" b="1" i="1" smtClean="0">
                              <a:latin typeface="Cambria Math" panose="02040503050406030204" pitchFamily="18" charset="0"/>
                              <a:ea typeface="Cambria Math" panose="02040503050406030204" pitchFamily="18" charset="0"/>
                            </a:rPr>
                            <m:t>𝒈</m:t>
                          </m:r>
                        </m:sub>
                      </m:sSub>
                      <m:r>
                        <a:rPr lang="sl-SI" b="1" i="1" smtClean="0">
                          <a:latin typeface="Cambria Math" panose="02040503050406030204" pitchFamily="18" charset="0"/>
                          <a:ea typeface="Cambria Math" panose="02040503050406030204" pitchFamily="18" charset="0"/>
                        </a:rPr>
                        <m:t>=</m:t>
                      </m:r>
                      <m:r>
                        <a:rPr lang="sl-SI" b="1" i="1" smtClean="0">
                          <a:latin typeface="Cambria Math" panose="02040503050406030204" pitchFamily="18" charset="0"/>
                          <a:ea typeface="Cambria Math" panose="02040503050406030204" pitchFamily="18" charset="0"/>
                        </a:rPr>
                        <m:t>𝟑𝟗𝟐𝟒</m:t>
                      </m:r>
                      <m:r>
                        <a:rPr lang="sl-SI" b="1" i="1" smtClean="0">
                          <a:latin typeface="Cambria Math" panose="02040503050406030204" pitchFamily="18" charset="0"/>
                          <a:ea typeface="Cambria Math" panose="02040503050406030204" pitchFamily="18" charset="0"/>
                        </a:rPr>
                        <m:t>𝑵</m:t>
                      </m:r>
                    </m:oMath>
                  </m:oMathPara>
                </a14:m>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p>
              <a:p>
                <a:pPr marL="0" indent="0">
                  <a:buNone/>
                </a:pPr>
                <a:endParaRPr lang="sl-SI" b="1" dirty="0"/>
              </a:p>
              <a:p>
                <a:pPr marL="0" indent="0">
                  <a:buNone/>
                </a:pPr>
                <a:endParaRPr lang="sl-SI" b="1" dirty="0"/>
              </a:p>
            </p:txBody>
          </p:sp>
        </mc:Choice>
        <mc:Fallback xmlns="">
          <p:sp>
            <p:nvSpPr>
              <p:cNvPr id="3" name="Označba mesta vsebine 2"/>
              <p:cNvSpPr>
                <a:spLocks noGrp="1" noRot="1" noChangeAspect="1" noMove="1" noResize="1" noEditPoints="1" noAdjustHandles="1" noChangeArrowheads="1" noChangeShapeType="1" noTextEdit="1"/>
              </p:cNvSpPr>
              <p:nvPr>
                <p:ph idx="1"/>
              </p:nvPr>
            </p:nvSpPr>
            <p:spPr>
              <a:xfrm>
                <a:off x="815248" y="308472"/>
                <a:ext cx="10080434" cy="6367750"/>
              </a:xfrm>
              <a:blipFill rotWithShape="0">
                <a:blip r:embed="rId2"/>
                <a:stretch>
                  <a:fillRect l="-665" t="-862"/>
                </a:stretch>
              </a:blipFill>
            </p:spPr>
            <p:txBody>
              <a:bodyPr/>
              <a:lstStyle/>
              <a:p>
                <a:r>
                  <a:rPr lang="sl-SI">
                    <a:noFill/>
                  </a:rPr>
                  <a:t> </a:t>
                </a:r>
              </a:p>
            </p:txBody>
          </p:sp>
        </mc:Fallback>
      </mc:AlternateContent>
      <p:sp>
        <p:nvSpPr>
          <p:cNvPr id="6" name="Označba mesta številke diapozitiva 5"/>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pic>
        <p:nvPicPr>
          <p:cNvPr id="8" name="Slika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2053" y="1456417"/>
            <a:ext cx="4554671" cy="2608808"/>
          </a:xfrm>
          <a:prstGeom prst="rect">
            <a:avLst/>
          </a:prstGeom>
        </p:spPr>
      </p:pic>
    </p:spTree>
    <p:extLst>
      <p:ext uri="{BB962C8B-B14F-4D97-AF65-F5344CB8AC3E}">
        <p14:creationId xmlns:p14="http://schemas.microsoft.com/office/powerpoint/2010/main" val="4226906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815248" y="308472"/>
            <a:ext cx="10080434" cy="6367750"/>
          </a:xfrm>
        </p:spPr>
        <p:txBody>
          <a:bodyPr>
            <a:normAutofit/>
          </a:bodyPr>
          <a:lstStyle/>
          <a:p>
            <a:pPr marL="0" indent="0">
              <a:buNone/>
            </a:pPr>
            <a:r>
              <a:rPr lang="sl-SI" b="1" dirty="0">
                <a:ea typeface="Cambria Math" panose="02040503050406030204" pitchFamily="18" charset="0"/>
              </a:rPr>
              <a:t>Kot </a:t>
            </a:r>
            <a:r>
              <a:rPr lang="el-GR" b="1" dirty="0">
                <a:ea typeface="Cambria Math" panose="02040503050406030204" pitchFamily="18" charset="0"/>
              </a:rPr>
              <a:t>α</a:t>
            </a:r>
            <a:r>
              <a:rPr lang="sl-SI" b="1" dirty="0">
                <a:ea typeface="Cambria Math" panose="02040503050406030204" pitchFamily="18" charset="0"/>
              </a:rPr>
              <a:t>, pod katerim je odsek vrvi AC, izračunamo iz trikotnika in podanih mer:</a:t>
            </a: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r>
              <a:rPr lang="sl-SI" b="1" dirty="0">
                <a:ea typeface="Cambria Math" panose="02040503050406030204" pitchFamily="18" charset="0"/>
              </a:rPr>
              <a:t>Kot </a:t>
            </a:r>
            <a:r>
              <a:rPr lang="el-GR" b="1" dirty="0">
                <a:ea typeface="Cambria Math" panose="02040503050406030204" pitchFamily="18" charset="0"/>
              </a:rPr>
              <a:t>β</a:t>
            </a:r>
            <a:r>
              <a:rPr lang="sl-SI" b="1" dirty="0">
                <a:ea typeface="Cambria Math" panose="02040503050406030204" pitchFamily="18" charset="0"/>
              </a:rPr>
              <a:t>, pod katerim je odsek vrvi CB, izračunamo iz trikotnika in podanih mer:</a:t>
            </a: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p>
          <a:p>
            <a:pPr marL="0" indent="0">
              <a:buNone/>
            </a:pPr>
            <a:endParaRPr lang="sl-SI" b="1" dirty="0"/>
          </a:p>
          <a:p>
            <a:pPr marL="0" indent="0">
              <a:buNone/>
            </a:pPr>
            <a:endParaRPr lang="sl-SI" b="1" dirty="0"/>
          </a:p>
        </p:txBody>
      </p:sp>
      <p:sp>
        <p:nvSpPr>
          <p:cNvPr id="6" name="Označba mesta številke diapozitiva 5"/>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pic>
        <p:nvPicPr>
          <p:cNvPr id="2" name="Slik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610" y="720573"/>
            <a:ext cx="4877760" cy="2099746"/>
          </a:xfrm>
          <a:prstGeom prst="rect">
            <a:avLst/>
          </a:prstGeom>
        </p:spPr>
      </p:pic>
      <p:pic>
        <p:nvPicPr>
          <p:cNvPr id="4" name="Slika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610" y="3492347"/>
            <a:ext cx="4945736" cy="1994053"/>
          </a:xfrm>
          <a:prstGeom prst="rect">
            <a:avLst/>
          </a:prstGeom>
        </p:spPr>
      </p:pic>
    </p:spTree>
    <p:extLst>
      <p:ext uri="{BB962C8B-B14F-4D97-AF65-F5344CB8AC3E}">
        <p14:creationId xmlns:p14="http://schemas.microsoft.com/office/powerpoint/2010/main" val="2110096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Označba mesta vsebine 2"/>
              <p:cNvSpPr>
                <a:spLocks noGrp="1"/>
              </p:cNvSpPr>
              <p:nvPr>
                <p:ph idx="1"/>
              </p:nvPr>
            </p:nvSpPr>
            <p:spPr>
              <a:xfrm>
                <a:off x="815248" y="308472"/>
                <a:ext cx="10080434" cy="6367750"/>
              </a:xfrm>
            </p:spPr>
            <p:txBody>
              <a:bodyPr>
                <a:normAutofit/>
              </a:bodyPr>
              <a:lstStyle/>
              <a:p>
                <a:pPr marL="0" indent="0">
                  <a:buNone/>
                </a:pPr>
                <a:r>
                  <a:rPr lang="sl-SI" b="1" dirty="0">
                    <a:ea typeface="Cambria Math" panose="02040503050406030204" pitchFamily="18" charset="0"/>
                  </a:rPr>
                  <a:t>Zapišemo ravnotežne enačbe:</a:t>
                </a:r>
              </a:p>
              <a:p>
                <a:pPr marL="457200" indent="-457200">
                  <a:buAutoNum type="arabicParenR"/>
                </a:pPr>
                <a14:m>
                  <m:oMath xmlns:m="http://schemas.openxmlformats.org/officeDocument/2006/math">
                    <m:nary>
                      <m:naryPr>
                        <m:chr m:val="∑"/>
                        <m:subHide m:val="on"/>
                        <m:supHide m:val="on"/>
                        <m:ctrlPr>
                          <a:rPr lang="sl-SI" b="1" i="1" smtClean="0">
                            <a:latin typeface="Cambria Math" panose="02040503050406030204" pitchFamily="18" charset="0"/>
                            <a:ea typeface="Cambria Math" panose="02040503050406030204" pitchFamily="18" charset="0"/>
                          </a:rPr>
                        </m:ctrlPr>
                      </m:naryPr>
                      <m:sub/>
                      <m:sup/>
                      <m:e>
                        <m:sSub>
                          <m:sSubPr>
                            <m:ctrlPr>
                              <a:rPr lang="sl-SI" b="1" i="1" smtClean="0">
                                <a:latin typeface="Cambria Math" panose="02040503050406030204" pitchFamily="18" charset="0"/>
                                <a:ea typeface="Cambria Math" panose="02040503050406030204" pitchFamily="18" charset="0"/>
                              </a:rPr>
                            </m:ctrlPr>
                          </m:sSubPr>
                          <m:e>
                            <m:r>
                              <a:rPr lang="sl-SI" b="1" i="1" smtClean="0">
                                <a:latin typeface="Cambria Math" panose="02040503050406030204" pitchFamily="18" charset="0"/>
                                <a:ea typeface="Cambria Math" panose="02040503050406030204" pitchFamily="18" charset="0"/>
                              </a:rPr>
                              <m:t>𝑭</m:t>
                            </m:r>
                          </m:e>
                          <m:sub>
                            <m:r>
                              <a:rPr lang="sl-SI" b="1" i="1" smtClean="0">
                                <a:latin typeface="Cambria Math" panose="02040503050406030204" pitchFamily="18" charset="0"/>
                                <a:ea typeface="Cambria Math" panose="02040503050406030204" pitchFamily="18" charset="0"/>
                              </a:rPr>
                              <m:t>𝒊𝒙</m:t>
                            </m:r>
                          </m:sub>
                        </m:sSub>
                        <m:r>
                          <a:rPr lang="sl-SI" b="1" i="1" smtClean="0">
                            <a:latin typeface="Cambria Math" panose="02040503050406030204" pitchFamily="18" charset="0"/>
                            <a:ea typeface="Cambria Math" panose="02040503050406030204" pitchFamily="18" charset="0"/>
                          </a:rPr>
                          <m:t>=</m:t>
                        </m:r>
                        <m:r>
                          <a:rPr lang="sl-SI" b="1" i="1" smtClean="0">
                            <a:latin typeface="Cambria Math" panose="02040503050406030204" pitchFamily="18" charset="0"/>
                            <a:ea typeface="Cambria Math" panose="02040503050406030204" pitchFamily="18" charset="0"/>
                          </a:rPr>
                          <m:t>𝟎</m:t>
                        </m:r>
                        <m:r>
                          <a:rPr lang="sl-SI" b="1" i="1" smtClean="0">
                            <a:latin typeface="Cambria Math" panose="02040503050406030204" pitchFamily="18" charset="0"/>
                            <a:ea typeface="Cambria Math" panose="02040503050406030204" pitchFamily="18" charset="0"/>
                          </a:rPr>
                          <m:t>→</m:t>
                        </m:r>
                        <m:sSub>
                          <m:sSubPr>
                            <m:ctrlPr>
                              <a:rPr lang="sl-SI" b="1" i="1" smtClean="0">
                                <a:latin typeface="Cambria Math" panose="02040503050406030204" pitchFamily="18" charset="0"/>
                                <a:ea typeface="Cambria Math" panose="02040503050406030204" pitchFamily="18" charset="0"/>
                              </a:rPr>
                            </m:ctrlPr>
                          </m:sSubPr>
                          <m:e>
                            <m:r>
                              <a:rPr lang="sl-SI" b="1" i="1" smtClean="0">
                                <a:latin typeface="Cambria Math" panose="02040503050406030204" pitchFamily="18" charset="0"/>
                                <a:ea typeface="Cambria Math" panose="02040503050406030204" pitchFamily="18" charset="0"/>
                              </a:rPr>
                              <m:t>−</m:t>
                            </m:r>
                            <m:r>
                              <a:rPr lang="sl-SI" b="1" i="1" smtClean="0">
                                <a:latin typeface="Cambria Math" panose="02040503050406030204" pitchFamily="18" charset="0"/>
                                <a:ea typeface="Cambria Math" panose="02040503050406030204" pitchFamily="18" charset="0"/>
                              </a:rPr>
                              <m:t>𝑭</m:t>
                            </m:r>
                          </m:e>
                          <m:sub>
                            <m:r>
                              <a:rPr lang="sl-SI" b="1" i="1" smtClean="0">
                                <a:latin typeface="Cambria Math" panose="02040503050406030204" pitchFamily="18" charset="0"/>
                                <a:ea typeface="Cambria Math" panose="02040503050406030204" pitchFamily="18" charset="0"/>
                              </a:rPr>
                              <m:t>𝑪𝑨</m:t>
                            </m:r>
                          </m:sub>
                        </m:sSub>
                        <m:r>
                          <a:rPr lang="sl-SI" b="1" i="1" smtClean="0">
                            <a:latin typeface="Cambria Math" panose="02040503050406030204" pitchFamily="18" charset="0"/>
                            <a:ea typeface="Cambria Math" panose="02040503050406030204" pitchFamily="18" charset="0"/>
                          </a:rPr>
                          <m:t>∙</m:t>
                        </m:r>
                        <m:func>
                          <m:funcPr>
                            <m:ctrlPr>
                              <a:rPr lang="sl-SI" b="1" i="1" smtClean="0">
                                <a:latin typeface="Cambria Math" panose="02040503050406030204" pitchFamily="18" charset="0"/>
                                <a:ea typeface="Cambria Math" panose="02040503050406030204" pitchFamily="18" charset="0"/>
                              </a:rPr>
                            </m:ctrlPr>
                          </m:funcPr>
                          <m:fName>
                            <m:r>
                              <m:rPr>
                                <m:sty m:val="p"/>
                              </m:rPr>
                              <a:rPr lang="sl-SI" b="0" i="0" smtClean="0">
                                <a:latin typeface="Cambria Math" panose="02040503050406030204" pitchFamily="18" charset="0"/>
                                <a:ea typeface="Cambria Math" panose="02040503050406030204" pitchFamily="18" charset="0"/>
                              </a:rPr>
                              <m:t>cos</m:t>
                            </m:r>
                          </m:fName>
                          <m:e>
                            <m:r>
                              <a:rPr lang="sl-SI" b="0" i="1" smtClean="0">
                                <a:latin typeface="Cambria Math" panose="02040503050406030204" pitchFamily="18" charset="0"/>
                                <a:ea typeface="Cambria Math" panose="02040503050406030204" pitchFamily="18" charset="0"/>
                              </a:rPr>
                              <m:t>𝜶</m:t>
                            </m:r>
                          </m:e>
                        </m:func>
                        <m:r>
                          <a:rPr lang="sl-SI" b="1" i="1" smtClean="0">
                            <a:latin typeface="Cambria Math" panose="02040503050406030204" pitchFamily="18" charset="0"/>
                            <a:ea typeface="Cambria Math" panose="02040503050406030204" pitchFamily="18" charset="0"/>
                          </a:rPr>
                          <m:t>+</m:t>
                        </m:r>
                        <m:sSub>
                          <m:sSubPr>
                            <m:ctrlPr>
                              <a:rPr lang="sl-SI" b="1" i="1" smtClean="0">
                                <a:latin typeface="Cambria Math" panose="02040503050406030204" pitchFamily="18" charset="0"/>
                                <a:ea typeface="Cambria Math" panose="02040503050406030204" pitchFamily="18" charset="0"/>
                              </a:rPr>
                            </m:ctrlPr>
                          </m:sSubPr>
                          <m:e>
                            <m:r>
                              <a:rPr lang="sl-SI" b="1" i="1" smtClean="0">
                                <a:latin typeface="Cambria Math" panose="02040503050406030204" pitchFamily="18" charset="0"/>
                                <a:ea typeface="Cambria Math" panose="02040503050406030204" pitchFamily="18" charset="0"/>
                              </a:rPr>
                              <m:t>𝑭</m:t>
                            </m:r>
                          </m:e>
                          <m:sub>
                            <m:r>
                              <a:rPr lang="sl-SI" b="1" i="1" smtClean="0">
                                <a:latin typeface="Cambria Math" panose="02040503050406030204" pitchFamily="18" charset="0"/>
                                <a:ea typeface="Cambria Math" panose="02040503050406030204" pitchFamily="18" charset="0"/>
                              </a:rPr>
                              <m:t>𝑪𝑩</m:t>
                            </m:r>
                          </m:sub>
                        </m:sSub>
                        <m:r>
                          <a:rPr lang="sl-SI" b="1" i="1" smtClean="0">
                            <a:latin typeface="Cambria Math" panose="02040503050406030204" pitchFamily="18" charset="0"/>
                            <a:ea typeface="Cambria Math" panose="02040503050406030204" pitchFamily="18" charset="0"/>
                          </a:rPr>
                          <m:t>∙</m:t>
                        </m:r>
                        <m:func>
                          <m:funcPr>
                            <m:ctrlPr>
                              <a:rPr lang="sl-SI" b="1" i="1" smtClean="0">
                                <a:latin typeface="Cambria Math" panose="02040503050406030204" pitchFamily="18" charset="0"/>
                                <a:ea typeface="Cambria Math" panose="02040503050406030204" pitchFamily="18" charset="0"/>
                              </a:rPr>
                            </m:ctrlPr>
                          </m:funcPr>
                          <m:fName>
                            <m:r>
                              <m:rPr>
                                <m:sty m:val="p"/>
                              </m:rPr>
                              <a:rPr lang="sl-SI" b="0" i="0" smtClean="0">
                                <a:latin typeface="Cambria Math" panose="02040503050406030204" pitchFamily="18" charset="0"/>
                                <a:ea typeface="Cambria Math" panose="02040503050406030204" pitchFamily="18" charset="0"/>
                              </a:rPr>
                              <m:t>cos</m:t>
                            </m:r>
                          </m:fName>
                          <m:e>
                            <m:r>
                              <a:rPr lang="sl-SI" b="0" i="1" smtClean="0">
                                <a:latin typeface="Cambria Math" panose="02040503050406030204" pitchFamily="18" charset="0"/>
                                <a:ea typeface="Cambria Math" panose="02040503050406030204" pitchFamily="18" charset="0"/>
                              </a:rPr>
                              <m:t>𝜷</m:t>
                            </m:r>
                          </m:e>
                        </m:func>
                        <m:r>
                          <a:rPr lang="sl-SI" b="1" i="1" smtClean="0">
                            <a:latin typeface="Cambria Math" panose="02040503050406030204" pitchFamily="18" charset="0"/>
                            <a:ea typeface="Cambria Math" panose="02040503050406030204" pitchFamily="18" charset="0"/>
                          </a:rPr>
                          <m:t>=</m:t>
                        </m:r>
                        <m:r>
                          <a:rPr lang="sl-SI" b="1" i="1" smtClean="0">
                            <a:latin typeface="Cambria Math" panose="02040503050406030204" pitchFamily="18" charset="0"/>
                            <a:ea typeface="Cambria Math" panose="02040503050406030204" pitchFamily="18" charset="0"/>
                          </a:rPr>
                          <m:t>𝟎</m:t>
                        </m:r>
                      </m:e>
                    </m:nary>
                    <m:r>
                      <a:rPr lang="sl-SI" b="1" i="0" smtClean="0">
                        <a:latin typeface="Cambria Math" panose="02040503050406030204" pitchFamily="18" charset="0"/>
                        <a:ea typeface="Cambria Math" panose="02040503050406030204" pitchFamily="18" charset="0"/>
                      </a:rPr>
                      <m:t>                                      </m:t>
                    </m:r>
                  </m:oMath>
                </a14:m>
                <a:endParaRPr lang="sl-SI" b="1"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sl-SI" b="1" i="1">
                              <a:latin typeface="Cambria Math" panose="02040503050406030204" pitchFamily="18" charset="0"/>
                              <a:ea typeface="Cambria Math" panose="02040503050406030204" pitchFamily="18" charset="0"/>
                            </a:rPr>
                          </m:ctrlPr>
                        </m:sSubPr>
                        <m:e>
                          <m:r>
                            <a:rPr lang="sl-SI" b="1" i="1">
                              <a:latin typeface="Cambria Math" panose="02040503050406030204" pitchFamily="18" charset="0"/>
                              <a:ea typeface="Cambria Math" panose="02040503050406030204" pitchFamily="18" charset="0"/>
                            </a:rPr>
                            <m:t>𝑭</m:t>
                          </m:r>
                        </m:e>
                        <m:sub>
                          <m:r>
                            <a:rPr lang="sl-SI" b="1" i="1">
                              <a:latin typeface="Cambria Math" panose="02040503050406030204" pitchFamily="18" charset="0"/>
                              <a:ea typeface="Cambria Math" panose="02040503050406030204" pitchFamily="18" charset="0"/>
                            </a:rPr>
                            <m:t>𝑪𝑨</m:t>
                          </m:r>
                        </m:sub>
                      </m:sSub>
                      <m:r>
                        <a:rPr lang="sl-SI" b="1" i="1">
                          <a:latin typeface="Cambria Math" panose="02040503050406030204" pitchFamily="18" charset="0"/>
                          <a:ea typeface="Cambria Math" panose="02040503050406030204" pitchFamily="18" charset="0"/>
                        </a:rPr>
                        <m:t>=</m:t>
                      </m:r>
                      <m:sSub>
                        <m:sSubPr>
                          <m:ctrlPr>
                            <a:rPr lang="sl-SI" b="1" i="1">
                              <a:latin typeface="Cambria Math" panose="02040503050406030204" pitchFamily="18" charset="0"/>
                              <a:ea typeface="Cambria Math" panose="02040503050406030204" pitchFamily="18" charset="0"/>
                            </a:rPr>
                          </m:ctrlPr>
                        </m:sSubPr>
                        <m:e>
                          <m:r>
                            <a:rPr lang="sl-SI" b="1" i="1">
                              <a:latin typeface="Cambria Math" panose="02040503050406030204" pitchFamily="18" charset="0"/>
                              <a:ea typeface="Cambria Math" panose="02040503050406030204" pitchFamily="18" charset="0"/>
                            </a:rPr>
                            <m:t>𝑭</m:t>
                          </m:r>
                        </m:e>
                        <m:sub>
                          <m:r>
                            <a:rPr lang="sl-SI" b="1" i="1">
                              <a:latin typeface="Cambria Math" panose="02040503050406030204" pitchFamily="18" charset="0"/>
                              <a:ea typeface="Cambria Math" panose="02040503050406030204" pitchFamily="18" charset="0"/>
                            </a:rPr>
                            <m:t>𝑪𝑩</m:t>
                          </m:r>
                        </m:sub>
                      </m:sSub>
                      <m:r>
                        <a:rPr lang="sl-SI" b="1" i="1">
                          <a:latin typeface="Cambria Math" panose="02040503050406030204" pitchFamily="18" charset="0"/>
                          <a:ea typeface="Cambria Math" panose="02040503050406030204" pitchFamily="18" charset="0"/>
                        </a:rPr>
                        <m:t>∙</m:t>
                      </m:r>
                      <m:f>
                        <m:fPr>
                          <m:ctrlPr>
                            <a:rPr lang="sl-SI" b="1" i="1">
                              <a:latin typeface="Cambria Math" panose="02040503050406030204" pitchFamily="18" charset="0"/>
                              <a:ea typeface="Cambria Math" panose="02040503050406030204" pitchFamily="18" charset="0"/>
                            </a:rPr>
                          </m:ctrlPr>
                        </m:fPr>
                        <m:num>
                          <m:func>
                            <m:funcPr>
                              <m:ctrlPr>
                                <a:rPr lang="sl-SI" b="1" i="1">
                                  <a:latin typeface="Cambria Math" panose="02040503050406030204" pitchFamily="18" charset="0"/>
                                  <a:ea typeface="Cambria Math" panose="02040503050406030204" pitchFamily="18" charset="0"/>
                                </a:rPr>
                              </m:ctrlPr>
                            </m:funcPr>
                            <m:fName>
                              <m:r>
                                <m:rPr>
                                  <m:sty m:val="p"/>
                                </m:rPr>
                                <a:rPr lang="sl-SI">
                                  <a:latin typeface="Cambria Math" panose="02040503050406030204" pitchFamily="18" charset="0"/>
                                  <a:ea typeface="Cambria Math" panose="02040503050406030204" pitchFamily="18" charset="0"/>
                                </a:rPr>
                                <m:t>cos</m:t>
                              </m:r>
                            </m:fName>
                            <m:e>
                              <m:r>
                                <a:rPr lang="sl-SI" i="1">
                                  <a:latin typeface="Cambria Math" panose="02040503050406030204" pitchFamily="18" charset="0"/>
                                  <a:ea typeface="Cambria Math" panose="02040503050406030204" pitchFamily="18" charset="0"/>
                                </a:rPr>
                                <m:t>𝜷</m:t>
                              </m:r>
                            </m:e>
                          </m:func>
                        </m:num>
                        <m:den>
                          <m:func>
                            <m:funcPr>
                              <m:ctrlPr>
                                <a:rPr lang="sl-SI" b="1" i="1">
                                  <a:latin typeface="Cambria Math" panose="02040503050406030204" pitchFamily="18" charset="0"/>
                                  <a:ea typeface="Cambria Math" panose="02040503050406030204" pitchFamily="18" charset="0"/>
                                </a:rPr>
                              </m:ctrlPr>
                            </m:funcPr>
                            <m:fName>
                              <m:r>
                                <m:rPr>
                                  <m:sty m:val="p"/>
                                </m:rPr>
                                <a:rPr lang="sl-SI">
                                  <a:latin typeface="Cambria Math" panose="02040503050406030204" pitchFamily="18" charset="0"/>
                                  <a:ea typeface="Cambria Math" panose="02040503050406030204" pitchFamily="18" charset="0"/>
                                </a:rPr>
                                <m:t>cos</m:t>
                              </m:r>
                            </m:fName>
                            <m:e>
                              <m:r>
                                <a:rPr lang="sl-SI" i="1">
                                  <a:latin typeface="Cambria Math" panose="02040503050406030204" pitchFamily="18" charset="0"/>
                                  <a:ea typeface="Cambria Math" panose="02040503050406030204" pitchFamily="18" charset="0"/>
                                </a:rPr>
                                <m:t>𝛼</m:t>
                              </m:r>
                            </m:e>
                          </m:func>
                        </m:den>
                      </m:f>
                      <m:r>
                        <a:rPr lang="sl-SI" b="1">
                          <a:latin typeface="Cambria Math" panose="02040503050406030204" pitchFamily="18" charset="0"/>
                          <a:ea typeface="Cambria Math" panose="02040503050406030204" pitchFamily="18" charset="0"/>
                        </a:rPr>
                        <m:t>=</m:t>
                      </m:r>
                      <m:sSub>
                        <m:sSubPr>
                          <m:ctrlPr>
                            <a:rPr lang="sl-SI" b="1" i="1">
                              <a:latin typeface="Cambria Math" panose="02040503050406030204" pitchFamily="18" charset="0"/>
                              <a:ea typeface="Cambria Math" panose="02040503050406030204" pitchFamily="18" charset="0"/>
                            </a:rPr>
                          </m:ctrlPr>
                        </m:sSubPr>
                        <m:e>
                          <m:r>
                            <a:rPr lang="sl-SI" b="1" i="1">
                              <a:latin typeface="Cambria Math" panose="02040503050406030204" pitchFamily="18" charset="0"/>
                              <a:ea typeface="Cambria Math" panose="02040503050406030204" pitchFamily="18" charset="0"/>
                            </a:rPr>
                            <m:t>𝑭</m:t>
                          </m:r>
                        </m:e>
                        <m:sub>
                          <m:r>
                            <a:rPr lang="sl-SI" b="1" i="1">
                              <a:latin typeface="Cambria Math" panose="02040503050406030204" pitchFamily="18" charset="0"/>
                              <a:ea typeface="Cambria Math" panose="02040503050406030204" pitchFamily="18" charset="0"/>
                            </a:rPr>
                            <m:t>𝑪𝑩</m:t>
                          </m:r>
                        </m:sub>
                      </m:sSub>
                      <m:r>
                        <a:rPr lang="sl-SI" b="1" i="1">
                          <a:latin typeface="Cambria Math" panose="02040503050406030204" pitchFamily="18" charset="0"/>
                          <a:ea typeface="Cambria Math" panose="02040503050406030204" pitchFamily="18" charset="0"/>
                        </a:rPr>
                        <m:t>∙</m:t>
                      </m:r>
                      <m:f>
                        <m:fPr>
                          <m:ctrlPr>
                            <a:rPr lang="sl-SI" b="1" i="1">
                              <a:latin typeface="Cambria Math" panose="02040503050406030204" pitchFamily="18" charset="0"/>
                              <a:ea typeface="Cambria Math" panose="02040503050406030204" pitchFamily="18" charset="0"/>
                            </a:rPr>
                          </m:ctrlPr>
                        </m:fPr>
                        <m:num>
                          <m:func>
                            <m:funcPr>
                              <m:ctrlPr>
                                <a:rPr lang="sl-SI" b="1" i="1">
                                  <a:latin typeface="Cambria Math" panose="02040503050406030204" pitchFamily="18" charset="0"/>
                                  <a:ea typeface="Cambria Math" panose="02040503050406030204" pitchFamily="18" charset="0"/>
                                </a:rPr>
                              </m:ctrlPr>
                            </m:funcPr>
                            <m:fName>
                              <m:r>
                                <m:rPr>
                                  <m:sty m:val="p"/>
                                </m:rPr>
                                <a:rPr lang="sl-SI">
                                  <a:latin typeface="Cambria Math" panose="02040503050406030204" pitchFamily="18" charset="0"/>
                                  <a:ea typeface="Cambria Math" panose="02040503050406030204" pitchFamily="18" charset="0"/>
                                </a:rPr>
                                <m:t>cos</m:t>
                              </m:r>
                            </m:fName>
                            <m:e>
                              <m:r>
                                <a:rPr lang="sl-SI" b="1" i="1">
                                  <a:latin typeface="Cambria Math" panose="02040503050406030204" pitchFamily="18" charset="0"/>
                                  <a:ea typeface="Cambria Math" panose="02040503050406030204" pitchFamily="18" charset="0"/>
                                </a:rPr>
                                <m:t>𝟏𝟏</m:t>
                              </m:r>
                              <m:r>
                                <a:rPr lang="sl-SI" b="1" i="1">
                                  <a:latin typeface="Cambria Math" panose="02040503050406030204" pitchFamily="18" charset="0"/>
                                  <a:ea typeface="Cambria Math" panose="02040503050406030204" pitchFamily="18" charset="0"/>
                                </a:rPr>
                                <m:t>,</m:t>
                              </m:r>
                              <m:r>
                                <a:rPr lang="sl-SI" b="1" i="1">
                                  <a:latin typeface="Cambria Math" panose="02040503050406030204" pitchFamily="18" charset="0"/>
                                  <a:ea typeface="Cambria Math" panose="02040503050406030204" pitchFamily="18" charset="0"/>
                                </a:rPr>
                                <m:t>𝟑𝟏</m:t>
                              </m:r>
                              <m:r>
                                <a:rPr lang="sl-SI" b="1" i="1">
                                  <a:latin typeface="Cambria Math" panose="02040503050406030204" pitchFamily="18" charset="0"/>
                                  <a:ea typeface="Cambria Math" panose="02040503050406030204" pitchFamily="18" charset="0"/>
                                </a:rPr>
                                <m:t>°</m:t>
                              </m:r>
                            </m:e>
                          </m:func>
                        </m:num>
                        <m:den>
                          <m:func>
                            <m:funcPr>
                              <m:ctrlPr>
                                <a:rPr lang="sl-SI" b="1" i="1">
                                  <a:latin typeface="Cambria Math" panose="02040503050406030204" pitchFamily="18" charset="0"/>
                                  <a:ea typeface="Cambria Math" panose="02040503050406030204" pitchFamily="18" charset="0"/>
                                </a:rPr>
                              </m:ctrlPr>
                            </m:funcPr>
                            <m:fName>
                              <m:r>
                                <m:rPr>
                                  <m:sty m:val="p"/>
                                </m:rPr>
                                <a:rPr lang="sl-SI">
                                  <a:latin typeface="Cambria Math" panose="02040503050406030204" pitchFamily="18" charset="0"/>
                                  <a:ea typeface="Cambria Math" panose="02040503050406030204" pitchFamily="18" charset="0"/>
                                </a:rPr>
                                <m:t>cos</m:t>
                              </m:r>
                            </m:fName>
                            <m:e>
                              <m:r>
                                <a:rPr lang="sl-SI" b="1" i="1">
                                  <a:latin typeface="Cambria Math" panose="02040503050406030204" pitchFamily="18" charset="0"/>
                                  <a:ea typeface="Cambria Math" panose="02040503050406030204" pitchFamily="18" charset="0"/>
                                </a:rPr>
                                <m:t>𝟑𝟑</m:t>
                              </m:r>
                              <m:r>
                                <a:rPr lang="sl-SI" b="1" i="1">
                                  <a:latin typeface="Cambria Math" panose="02040503050406030204" pitchFamily="18" charset="0"/>
                                  <a:ea typeface="Cambria Math" panose="02040503050406030204" pitchFamily="18" charset="0"/>
                                </a:rPr>
                                <m:t>,</m:t>
                              </m:r>
                              <m:r>
                                <a:rPr lang="sl-SI" b="1" i="1">
                                  <a:latin typeface="Cambria Math" panose="02040503050406030204" pitchFamily="18" charset="0"/>
                                  <a:ea typeface="Cambria Math" panose="02040503050406030204" pitchFamily="18" charset="0"/>
                                </a:rPr>
                                <m:t>𝟔𝟗</m:t>
                              </m:r>
                              <m:r>
                                <a:rPr lang="sl-SI" b="1" i="1">
                                  <a:latin typeface="Cambria Math" panose="02040503050406030204" pitchFamily="18" charset="0"/>
                                  <a:ea typeface="Cambria Math" panose="02040503050406030204" pitchFamily="18" charset="0"/>
                                </a:rPr>
                                <m:t>°</m:t>
                              </m:r>
                            </m:e>
                          </m:func>
                        </m:den>
                      </m:f>
                    </m:oMath>
                  </m:oMathPara>
                </a14:m>
                <a:endParaRPr lang="sl-SI" b="1"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sl-SI" b="1" i="1">
                              <a:latin typeface="Cambria Math" panose="02040503050406030204" pitchFamily="18" charset="0"/>
                              <a:ea typeface="Cambria Math" panose="02040503050406030204" pitchFamily="18" charset="0"/>
                            </a:rPr>
                          </m:ctrlPr>
                        </m:sSubPr>
                        <m:e>
                          <m:r>
                            <a:rPr lang="sl-SI" b="1" i="1">
                              <a:latin typeface="Cambria Math" panose="02040503050406030204" pitchFamily="18" charset="0"/>
                              <a:ea typeface="Cambria Math" panose="02040503050406030204" pitchFamily="18" charset="0"/>
                            </a:rPr>
                            <m:t>𝑭</m:t>
                          </m:r>
                        </m:e>
                        <m:sub>
                          <m:r>
                            <a:rPr lang="sl-SI" b="1" i="1">
                              <a:latin typeface="Cambria Math" panose="02040503050406030204" pitchFamily="18" charset="0"/>
                              <a:ea typeface="Cambria Math" panose="02040503050406030204" pitchFamily="18" charset="0"/>
                            </a:rPr>
                            <m:t>𝑪𝑨</m:t>
                          </m:r>
                        </m:sub>
                      </m:sSub>
                      <m:r>
                        <a:rPr lang="sl-SI" b="1" i="1">
                          <a:latin typeface="Cambria Math" panose="02040503050406030204" pitchFamily="18" charset="0"/>
                          <a:ea typeface="Cambria Math" panose="02040503050406030204" pitchFamily="18" charset="0"/>
                        </a:rPr>
                        <m:t>=</m:t>
                      </m:r>
                      <m:r>
                        <a:rPr lang="sl-SI" b="1" i="1">
                          <a:latin typeface="Cambria Math" panose="02040503050406030204" pitchFamily="18" charset="0"/>
                          <a:ea typeface="Cambria Math" panose="02040503050406030204" pitchFamily="18" charset="0"/>
                        </a:rPr>
                        <m:t>𝟏</m:t>
                      </m:r>
                      <m:r>
                        <a:rPr lang="sl-SI" b="1" i="1">
                          <a:latin typeface="Cambria Math" panose="02040503050406030204" pitchFamily="18" charset="0"/>
                          <a:ea typeface="Cambria Math" panose="02040503050406030204" pitchFamily="18" charset="0"/>
                        </a:rPr>
                        <m:t>,</m:t>
                      </m:r>
                      <m:r>
                        <a:rPr lang="sl-SI" b="1" i="1">
                          <a:latin typeface="Cambria Math" panose="02040503050406030204" pitchFamily="18" charset="0"/>
                          <a:ea typeface="Cambria Math" panose="02040503050406030204" pitchFamily="18" charset="0"/>
                        </a:rPr>
                        <m:t>𝟏𝟕𝟗</m:t>
                      </m:r>
                      <m:r>
                        <a:rPr lang="sl-SI" b="1" i="1">
                          <a:latin typeface="Cambria Math" panose="02040503050406030204" pitchFamily="18" charset="0"/>
                          <a:ea typeface="Cambria Math" panose="02040503050406030204" pitchFamily="18" charset="0"/>
                        </a:rPr>
                        <m:t>∙</m:t>
                      </m:r>
                      <m:sSub>
                        <m:sSubPr>
                          <m:ctrlPr>
                            <a:rPr lang="sl-SI" b="1" i="1">
                              <a:latin typeface="Cambria Math" panose="02040503050406030204" pitchFamily="18" charset="0"/>
                              <a:ea typeface="Cambria Math" panose="02040503050406030204" pitchFamily="18" charset="0"/>
                            </a:rPr>
                          </m:ctrlPr>
                        </m:sSubPr>
                        <m:e>
                          <m:r>
                            <a:rPr lang="sl-SI" b="1" i="1">
                              <a:latin typeface="Cambria Math" panose="02040503050406030204" pitchFamily="18" charset="0"/>
                              <a:ea typeface="Cambria Math" panose="02040503050406030204" pitchFamily="18" charset="0"/>
                            </a:rPr>
                            <m:t>𝑭</m:t>
                          </m:r>
                        </m:e>
                        <m:sub>
                          <m:r>
                            <a:rPr lang="sl-SI" b="1" i="1">
                              <a:latin typeface="Cambria Math" panose="02040503050406030204" pitchFamily="18" charset="0"/>
                              <a:ea typeface="Cambria Math" panose="02040503050406030204" pitchFamily="18" charset="0"/>
                            </a:rPr>
                            <m:t>𝑪𝑩</m:t>
                          </m:r>
                        </m:sub>
                      </m:sSub>
                    </m:oMath>
                  </m:oMathPara>
                </a14:m>
                <a:endParaRPr lang="sl-SI" b="1" dirty="0">
                  <a:ea typeface="Cambria Math" panose="02040503050406030204" pitchFamily="18" charset="0"/>
                </a:endParaRPr>
              </a:p>
              <a:p>
                <a:pPr marL="0" indent="0">
                  <a:buNone/>
                </a:pPr>
                <a:r>
                  <a:rPr lang="sl-SI" sz="1800" b="1" i="1" dirty="0">
                    <a:solidFill>
                      <a:schemeClr val="accent1"/>
                    </a:solidFill>
                    <a:ea typeface="Cambria Math" panose="02040503050406030204" pitchFamily="18" charset="0"/>
                  </a:rPr>
                  <a:t>2)    </a:t>
                </a:r>
                <a14:m>
                  <m:oMath xmlns:m="http://schemas.openxmlformats.org/officeDocument/2006/math">
                    <m:nary>
                      <m:naryPr>
                        <m:chr m:val="∑"/>
                        <m:subHide m:val="on"/>
                        <m:supHide m:val="on"/>
                        <m:ctrlPr>
                          <a:rPr lang="sl-SI" b="1" i="1" smtClean="0">
                            <a:solidFill>
                              <a:schemeClr val="tx2"/>
                            </a:solidFill>
                            <a:latin typeface="Cambria Math" panose="02040503050406030204" pitchFamily="18" charset="0"/>
                            <a:ea typeface="Cambria Math" panose="02040503050406030204" pitchFamily="18" charset="0"/>
                          </a:rPr>
                        </m:ctrlPr>
                      </m:naryPr>
                      <m:sub/>
                      <m:sup/>
                      <m:e>
                        <m:sSub>
                          <m:sSubPr>
                            <m:ctrlPr>
                              <a:rPr lang="sl-SI" b="1" i="1" smtClean="0">
                                <a:solidFill>
                                  <a:schemeClr val="tx2"/>
                                </a:solidFill>
                                <a:latin typeface="Cambria Math" panose="02040503050406030204" pitchFamily="18" charset="0"/>
                                <a:ea typeface="Cambria Math" panose="02040503050406030204" pitchFamily="18" charset="0"/>
                              </a:rPr>
                            </m:ctrlPr>
                          </m:sSubPr>
                          <m:e>
                            <m:r>
                              <a:rPr lang="sl-SI" b="1" i="1" smtClean="0">
                                <a:solidFill>
                                  <a:schemeClr val="tx2"/>
                                </a:solidFill>
                                <a:latin typeface="Cambria Math" panose="02040503050406030204" pitchFamily="18" charset="0"/>
                                <a:ea typeface="Cambria Math" panose="02040503050406030204" pitchFamily="18" charset="0"/>
                              </a:rPr>
                              <m:t>𝑭</m:t>
                            </m:r>
                          </m:e>
                          <m:sub>
                            <m:r>
                              <a:rPr lang="sl-SI" b="1" i="1" smtClean="0">
                                <a:solidFill>
                                  <a:schemeClr val="tx2"/>
                                </a:solidFill>
                                <a:latin typeface="Cambria Math" panose="02040503050406030204" pitchFamily="18" charset="0"/>
                                <a:ea typeface="Cambria Math" panose="02040503050406030204" pitchFamily="18" charset="0"/>
                              </a:rPr>
                              <m:t>𝒊𝒚</m:t>
                            </m:r>
                          </m:sub>
                        </m:sSub>
                      </m:e>
                    </m:nary>
                    <m:r>
                      <a:rPr lang="sl-SI" b="1" i="1" smtClean="0">
                        <a:solidFill>
                          <a:schemeClr val="tx2"/>
                        </a:solidFill>
                        <a:latin typeface="Cambria Math" panose="02040503050406030204" pitchFamily="18" charset="0"/>
                        <a:ea typeface="Cambria Math" panose="02040503050406030204" pitchFamily="18" charset="0"/>
                      </a:rPr>
                      <m:t>=</m:t>
                    </m:r>
                    <m:r>
                      <a:rPr lang="sl-SI" b="1" i="1" smtClean="0">
                        <a:solidFill>
                          <a:schemeClr val="tx2"/>
                        </a:solidFill>
                        <a:latin typeface="Cambria Math" panose="02040503050406030204" pitchFamily="18" charset="0"/>
                        <a:ea typeface="Cambria Math" panose="02040503050406030204" pitchFamily="18" charset="0"/>
                      </a:rPr>
                      <m:t>𝟎</m:t>
                    </m:r>
                    <m:r>
                      <a:rPr lang="sl-SI" b="1" i="1" smtClean="0">
                        <a:solidFill>
                          <a:schemeClr val="tx2"/>
                        </a:solidFill>
                        <a:latin typeface="Cambria Math" panose="02040503050406030204" pitchFamily="18" charset="0"/>
                        <a:ea typeface="Cambria Math" panose="02040503050406030204" pitchFamily="18" charset="0"/>
                      </a:rPr>
                      <m:t>→</m:t>
                    </m:r>
                    <m:sSub>
                      <m:sSubPr>
                        <m:ctrlPr>
                          <a:rPr lang="sl-SI" b="1" i="1" smtClean="0">
                            <a:solidFill>
                              <a:schemeClr val="tx2"/>
                            </a:solidFill>
                            <a:latin typeface="Cambria Math" panose="02040503050406030204" pitchFamily="18" charset="0"/>
                            <a:ea typeface="Cambria Math" panose="02040503050406030204" pitchFamily="18" charset="0"/>
                          </a:rPr>
                        </m:ctrlPr>
                      </m:sSubPr>
                      <m:e>
                        <m:r>
                          <a:rPr lang="sl-SI" b="1" i="1" smtClean="0">
                            <a:solidFill>
                              <a:schemeClr val="tx2"/>
                            </a:solidFill>
                            <a:latin typeface="Cambria Math" panose="02040503050406030204" pitchFamily="18" charset="0"/>
                            <a:ea typeface="Cambria Math" panose="02040503050406030204" pitchFamily="18" charset="0"/>
                          </a:rPr>
                          <m:t>−</m:t>
                        </m:r>
                        <m:r>
                          <a:rPr lang="sl-SI" b="1" i="1" smtClean="0">
                            <a:solidFill>
                              <a:schemeClr val="tx2"/>
                            </a:solidFill>
                            <a:latin typeface="Cambria Math" panose="02040503050406030204" pitchFamily="18" charset="0"/>
                            <a:ea typeface="Cambria Math" panose="02040503050406030204" pitchFamily="18" charset="0"/>
                          </a:rPr>
                          <m:t>𝑭</m:t>
                        </m:r>
                      </m:e>
                      <m:sub>
                        <m:r>
                          <a:rPr lang="sl-SI" b="1" i="1" smtClean="0">
                            <a:solidFill>
                              <a:schemeClr val="tx2"/>
                            </a:solidFill>
                            <a:latin typeface="Cambria Math" panose="02040503050406030204" pitchFamily="18" charset="0"/>
                            <a:ea typeface="Cambria Math" panose="02040503050406030204" pitchFamily="18" charset="0"/>
                          </a:rPr>
                          <m:t>𝒈</m:t>
                        </m:r>
                      </m:sub>
                    </m:sSub>
                    <m:r>
                      <a:rPr lang="sl-SI" b="1" i="1" smtClean="0">
                        <a:solidFill>
                          <a:schemeClr val="tx2"/>
                        </a:solidFill>
                        <a:latin typeface="Cambria Math" panose="02040503050406030204" pitchFamily="18" charset="0"/>
                        <a:ea typeface="Cambria Math" panose="02040503050406030204" pitchFamily="18" charset="0"/>
                      </a:rPr>
                      <m:t>+</m:t>
                    </m:r>
                    <m:sSub>
                      <m:sSubPr>
                        <m:ctrlPr>
                          <a:rPr lang="sl-SI" b="1" i="1" smtClean="0">
                            <a:solidFill>
                              <a:schemeClr val="tx2"/>
                            </a:solidFill>
                            <a:latin typeface="Cambria Math" panose="02040503050406030204" pitchFamily="18" charset="0"/>
                            <a:ea typeface="Cambria Math" panose="02040503050406030204" pitchFamily="18" charset="0"/>
                          </a:rPr>
                        </m:ctrlPr>
                      </m:sSubPr>
                      <m:e>
                        <m:r>
                          <a:rPr lang="sl-SI" b="1" i="1" smtClean="0">
                            <a:solidFill>
                              <a:schemeClr val="tx2"/>
                            </a:solidFill>
                            <a:latin typeface="Cambria Math" panose="02040503050406030204" pitchFamily="18" charset="0"/>
                            <a:ea typeface="Cambria Math" panose="02040503050406030204" pitchFamily="18" charset="0"/>
                          </a:rPr>
                          <m:t>𝑭</m:t>
                        </m:r>
                      </m:e>
                      <m:sub>
                        <m:r>
                          <a:rPr lang="sl-SI" b="1" i="1" smtClean="0">
                            <a:solidFill>
                              <a:schemeClr val="tx2"/>
                            </a:solidFill>
                            <a:latin typeface="Cambria Math" panose="02040503050406030204" pitchFamily="18" charset="0"/>
                            <a:ea typeface="Cambria Math" panose="02040503050406030204" pitchFamily="18" charset="0"/>
                          </a:rPr>
                          <m:t>𝑪𝑨</m:t>
                        </m:r>
                      </m:sub>
                    </m:sSub>
                    <m:r>
                      <a:rPr lang="sl-SI" b="1" i="1" smtClean="0">
                        <a:solidFill>
                          <a:schemeClr val="tx2"/>
                        </a:solidFill>
                        <a:latin typeface="Cambria Math" panose="02040503050406030204" pitchFamily="18" charset="0"/>
                        <a:ea typeface="Cambria Math" panose="02040503050406030204" pitchFamily="18" charset="0"/>
                      </a:rPr>
                      <m:t>∙</m:t>
                    </m:r>
                    <m:func>
                      <m:funcPr>
                        <m:ctrlPr>
                          <a:rPr lang="sl-SI" b="1" i="1" smtClean="0">
                            <a:solidFill>
                              <a:schemeClr val="tx2"/>
                            </a:solidFill>
                            <a:latin typeface="Cambria Math" panose="02040503050406030204" pitchFamily="18" charset="0"/>
                            <a:ea typeface="Cambria Math" panose="02040503050406030204" pitchFamily="18" charset="0"/>
                          </a:rPr>
                        </m:ctrlPr>
                      </m:funcPr>
                      <m:fName>
                        <m:r>
                          <m:rPr>
                            <m:sty m:val="p"/>
                          </m:rPr>
                          <a:rPr lang="sl-SI" b="0" i="0" smtClean="0">
                            <a:solidFill>
                              <a:schemeClr val="tx2"/>
                            </a:solidFill>
                            <a:latin typeface="Cambria Math" panose="02040503050406030204" pitchFamily="18" charset="0"/>
                            <a:ea typeface="Cambria Math" panose="02040503050406030204" pitchFamily="18" charset="0"/>
                          </a:rPr>
                          <m:t>sin</m:t>
                        </m:r>
                      </m:fName>
                      <m:e>
                        <m:r>
                          <a:rPr lang="sl-SI" b="0" i="1" smtClean="0">
                            <a:solidFill>
                              <a:schemeClr val="tx2"/>
                            </a:solidFill>
                            <a:latin typeface="Cambria Math" panose="02040503050406030204" pitchFamily="18" charset="0"/>
                            <a:ea typeface="Cambria Math" panose="02040503050406030204" pitchFamily="18" charset="0"/>
                          </a:rPr>
                          <m:t>𝜶</m:t>
                        </m:r>
                      </m:e>
                    </m:func>
                    <m:r>
                      <a:rPr lang="sl-SI" b="1" i="1" smtClean="0">
                        <a:solidFill>
                          <a:schemeClr val="tx2"/>
                        </a:solidFill>
                        <a:latin typeface="Cambria Math" panose="02040503050406030204" pitchFamily="18" charset="0"/>
                        <a:ea typeface="Cambria Math" panose="02040503050406030204" pitchFamily="18" charset="0"/>
                      </a:rPr>
                      <m:t>+</m:t>
                    </m:r>
                    <m:sSub>
                      <m:sSubPr>
                        <m:ctrlPr>
                          <a:rPr lang="sl-SI" b="1" i="1" smtClean="0">
                            <a:solidFill>
                              <a:schemeClr val="tx2"/>
                            </a:solidFill>
                            <a:latin typeface="Cambria Math" panose="02040503050406030204" pitchFamily="18" charset="0"/>
                            <a:ea typeface="Cambria Math" panose="02040503050406030204" pitchFamily="18" charset="0"/>
                          </a:rPr>
                        </m:ctrlPr>
                      </m:sSubPr>
                      <m:e>
                        <m:r>
                          <a:rPr lang="sl-SI" b="1" i="1" smtClean="0">
                            <a:solidFill>
                              <a:schemeClr val="tx2"/>
                            </a:solidFill>
                            <a:latin typeface="Cambria Math" panose="02040503050406030204" pitchFamily="18" charset="0"/>
                            <a:ea typeface="Cambria Math" panose="02040503050406030204" pitchFamily="18" charset="0"/>
                          </a:rPr>
                          <m:t>𝑭</m:t>
                        </m:r>
                      </m:e>
                      <m:sub>
                        <m:r>
                          <a:rPr lang="sl-SI" b="1" i="1" smtClean="0">
                            <a:solidFill>
                              <a:schemeClr val="tx2"/>
                            </a:solidFill>
                            <a:latin typeface="Cambria Math" panose="02040503050406030204" pitchFamily="18" charset="0"/>
                            <a:ea typeface="Cambria Math" panose="02040503050406030204" pitchFamily="18" charset="0"/>
                          </a:rPr>
                          <m:t>𝑪𝑩</m:t>
                        </m:r>
                      </m:sub>
                    </m:sSub>
                    <m:r>
                      <a:rPr lang="sl-SI" b="1" i="1" smtClean="0">
                        <a:solidFill>
                          <a:schemeClr val="tx2"/>
                        </a:solidFill>
                        <a:latin typeface="Cambria Math" panose="02040503050406030204" pitchFamily="18" charset="0"/>
                        <a:ea typeface="Cambria Math" panose="02040503050406030204" pitchFamily="18" charset="0"/>
                      </a:rPr>
                      <m:t>∙</m:t>
                    </m:r>
                    <m:func>
                      <m:funcPr>
                        <m:ctrlPr>
                          <a:rPr lang="sl-SI" b="1" i="1" smtClean="0">
                            <a:solidFill>
                              <a:schemeClr val="tx2"/>
                            </a:solidFill>
                            <a:latin typeface="Cambria Math" panose="02040503050406030204" pitchFamily="18" charset="0"/>
                            <a:ea typeface="Cambria Math" panose="02040503050406030204" pitchFamily="18" charset="0"/>
                          </a:rPr>
                        </m:ctrlPr>
                      </m:funcPr>
                      <m:fName>
                        <m:r>
                          <m:rPr>
                            <m:sty m:val="p"/>
                          </m:rPr>
                          <a:rPr lang="sl-SI" b="0" i="0" smtClean="0">
                            <a:solidFill>
                              <a:schemeClr val="tx2"/>
                            </a:solidFill>
                            <a:latin typeface="Cambria Math" panose="02040503050406030204" pitchFamily="18" charset="0"/>
                            <a:ea typeface="Cambria Math" panose="02040503050406030204" pitchFamily="18" charset="0"/>
                          </a:rPr>
                          <m:t>sin</m:t>
                        </m:r>
                      </m:fName>
                      <m:e>
                        <m:r>
                          <a:rPr lang="sl-SI" b="0" i="1" smtClean="0">
                            <a:solidFill>
                              <a:schemeClr val="tx2"/>
                            </a:solidFill>
                            <a:latin typeface="Cambria Math" panose="02040503050406030204" pitchFamily="18" charset="0"/>
                            <a:ea typeface="Cambria Math" panose="02040503050406030204" pitchFamily="18" charset="0"/>
                          </a:rPr>
                          <m:t>𝜷</m:t>
                        </m:r>
                      </m:e>
                    </m:func>
                    <m:r>
                      <a:rPr lang="sl-SI" b="1" i="1" smtClean="0">
                        <a:solidFill>
                          <a:schemeClr val="tx2"/>
                        </a:solidFill>
                        <a:latin typeface="Cambria Math" panose="02040503050406030204" pitchFamily="18" charset="0"/>
                        <a:ea typeface="Cambria Math" panose="02040503050406030204" pitchFamily="18" charset="0"/>
                      </a:rPr>
                      <m:t>=</m:t>
                    </m:r>
                    <m:r>
                      <a:rPr lang="sl-SI" b="1" i="1" smtClean="0">
                        <a:solidFill>
                          <a:schemeClr val="tx2"/>
                        </a:solidFill>
                        <a:latin typeface="Cambria Math" panose="02040503050406030204" pitchFamily="18" charset="0"/>
                        <a:ea typeface="Cambria Math" panose="02040503050406030204" pitchFamily="18" charset="0"/>
                      </a:rPr>
                      <m:t>𝟎</m:t>
                    </m:r>
                  </m:oMath>
                </a14:m>
                <a:endParaRPr lang="sl-SI" b="1" i="1" dirty="0">
                  <a:solidFill>
                    <a:schemeClr val="tx2"/>
                  </a:solidFill>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sl-SI" b="1" i="1" smtClean="0">
                              <a:solidFill>
                                <a:schemeClr val="tx2"/>
                              </a:solidFill>
                              <a:latin typeface="Cambria Math" panose="02040503050406030204" pitchFamily="18" charset="0"/>
                              <a:ea typeface="Cambria Math" panose="02040503050406030204" pitchFamily="18" charset="0"/>
                            </a:rPr>
                          </m:ctrlPr>
                        </m:sSubPr>
                        <m:e>
                          <m:r>
                            <a:rPr lang="sl-SI" b="1" i="1" smtClean="0">
                              <a:solidFill>
                                <a:schemeClr val="tx2"/>
                              </a:solidFill>
                              <a:latin typeface="Cambria Math" panose="02040503050406030204" pitchFamily="18" charset="0"/>
                              <a:ea typeface="Cambria Math" panose="02040503050406030204" pitchFamily="18" charset="0"/>
                            </a:rPr>
                            <m:t>−</m:t>
                          </m:r>
                          <m:r>
                            <a:rPr lang="sl-SI" b="1" i="1" smtClean="0">
                              <a:solidFill>
                                <a:schemeClr val="tx2"/>
                              </a:solidFill>
                              <a:latin typeface="Cambria Math" panose="02040503050406030204" pitchFamily="18" charset="0"/>
                              <a:ea typeface="Cambria Math" panose="02040503050406030204" pitchFamily="18" charset="0"/>
                            </a:rPr>
                            <m:t>𝑭</m:t>
                          </m:r>
                        </m:e>
                        <m:sub>
                          <m:r>
                            <a:rPr lang="sl-SI" b="1" i="1" smtClean="0">
                              <a:solidFill>
                                <a:schemeClr val="tx2"/>
                              </a:solidFill>
                              <a:latin typeface="Cambria Math" panose="02040503050406030204" pitchFamily="18" charset="0"/>
                              <a:ea typeface="Cambria Math" panose="02040503050406030204" pitchFamily="18" charset="0"/>
                            </a:rPr>
                            <m:t>𝒈</m:t>
                          </m:r>
                        </m:sub>
                      </m:sSub>
                      <m:r>
                        <a:rPr lang="sl-SI" b="1" i="1" smtClean="0">
                          <a:solidFill>
                            <a:schemeClr val="tx2"/>
                          </a:solidFill>
                          <a:latin typeface="Cambria Math" panose="02040503050406030204" pitchFamily="18" charset="0"/>
                          <a:ea typeface="Cambria Math" panose="02040503050406030204" pitchFamily="18" charset="0"/>
                        </a:rPr>
                        <m:t>+</m:t>
                      </m:r>
                      <m:r>
                        <a:rPr lang="sl-SI" b="1" i="1" smtClean="0">
                          <a:solidFill>
                            <a:schemeClr val="tx2"/>
                          </a:solidFill>
                          <a:latin typeface="Cambria Math" panose="02040503050406030204" pitchFamily="18" charset="0"/>
                          <a:ea typeface="Cambria Math" panose="02040503050406030204" pitchFamily="18" charset="0"/>
                        </a:rPr>
                        <m:t>𝟏</m:t>
                      </m:r>
                      <m:r>
                        <a:rPr lang="sl-SI" b="1" i="1" smtClean="0">
                          <a:solidFill>
                            <a:schemeClr val="tx2"/>
                          </a:solidFill>
                          <a:latin typeface="Cambria Math" panose="02040503050406030204" pitchFamily="18" charset="0"/>
                          <a:ea typeface="Cambria Math" panose="02040503050406030204" pitchFamily="18" charset="0"/>
                        </a:rPr>
                        <m:t>,</m:t>
                      </m:r>
                      <m:r>
                        <a:rPr lang="sl-SI" b="1" i="1" smtClean="0">
                          <a:solidFill>
                            <a:schemeClr val="tx2"/>
                          </a:solidFill>
                          <a:latin typeface="Cambria Math" panose="02040503050406030204" pitchFamily="18" charset="0"/>
                          <a:ea typeface="Cambria Math" panose="02040503050406030204" pitchFamily="18" charset="0"/>
                        </a:rPr>
                        <m:t>𝟏𝟕𝟗</m:t>
                      </m:r>
                      <m:r>
                        <a:rPr lang="sl-SI" b="1" i="1" smtClean="0">
                          <a:solidFill>
                            <a:schemeClr val="tx2"/>
                          </a:solidFill>
                          <a:latin typeface="Cambria Math" panose="02040503050406030204" pitchFamily="18" charset="0"/>
                          <a:ea typeface="Cambria Math" panose="02040503050406030204" pitchFamily="18" charset="0"/>
                        </a:rPr>
                        <m:t>∙</m:t>
                      </m:r>
                      <m:sSub>
                        <m:sSubPr>
                          <m:ctrlPr>
                            <a:rPr lang="sl-SI" b="1" i="1" smtClean="0">
                              <a:solidFill>
                                <a:schemeClr val="tx2"/>
                              </a:solidFill>
                              <a:latin typeface="Cambria Math" panose="02040503050406030204" pitchFamily="18" charset="0"/>
                              <a:ea typeface="Cambria Math" panose="02040503050406030204" pitchFamily="18" charset="0"/>
                            </a:rPr>
                          </m:ctrlPr>
                        </m:sSubPr>
                        <m:e>
                          <m:r>
                            <a:rPr lang="sl-SI" b="1" i="1" smtClean="0">
                              <a:solidFill>
                                <a:schemeClr val="tx2"/>
                              </a:solidFill>
                              <a:latin typeface="Cambria Math" panose="02040503050406030204" pitchFamily="18" charset="0"/>
                              <a:ea typeface="Cambria Math" panose="02040503050406030204" pitchFamily="18" charset="0"/>
                            </a:rPr>
                            <m:t>𝑭</m:t>
                          </m:r>
                        </m:e>
                        <m:sub>
                          <m:r>
                            <a:rPr lang="sl-SI" b="1" i="1" smtClean="0">
                              <a:solidFill>
                                <a:schemeClr val="tx2"/>
                              </a:solidFill>
                              <a:latin typeface="Cambria Math" panose="02040503050406030204" pitchFamily="18" charset="0"/>
                              <a:ea typeface="Cambria Math" panose="02040503050406030204" pitchFamily="18" charset="0"/>
                            </a:rPr>
                            <m:t>𝑪𝑩</m:t>
                          </m:r>
                        </m:sub>
                      </m:sSub>
                      <m:r>
                        <a:rPr lang="sl-SI" b="1" i="1" smtClean="0">
                          <a:solidFill>
                            <a:schemeClr val="tx2"/>
                          </a:solidFill>
                          <a:latin typeface="Cambria Math" panose="02040503050406030204" pitchFamily="18" charset="0"/>
                          <a:ea typeface="Cambria Math" panose="02040503050406030204" pitchFamily="18" charset="0"/>
                        </a:rPr>
                        <m:t>∙</m:t>
                      </m:r>
                      <m:func>
                        <m:funcPr>
                          <m:ctrlPr>
                            <a:rPr lang="sl-SI" b="1" i="1" smtClean="0">
                              <a:solidFill>
                                <a:schemeClr val="tx2"/>
                              </a:solidFill>
                              <a:latin typeface="Cambria Math" panose="02040503050406030204" pitchFamily="18" charset="0"/>
                              <a:ea typeface="Cambria Math" panose="02040503050406030204" pitchFamily="18" charset="0"/>
                            </a:rPr>
                          </m:ctrlPr>
                        </m:funcPr>
                        <m:fName>
                          <m:r>
                            <m:rPr>
                              <m:sty m:val="p"/>
                            </m:rPr>
                            <a:rPr lang="sl-SI" b="0" i="0" smtClean="0">
                              <a:solidFill>
                                <a:schemeClr val="tx2"/>
                              </a:solidFill>
                              <a:latin typeface="Cambria Math" panose="02040503050406030204" pitchFamily="18" charset="0"/>
                              <a:ea typeface="Cambria Math" panose="02040503050406030204" pitchFamily="18" charset="0"/>
                            </a:rPr>
                            <m:t>sin</m:t>
                          </m:r>
                        </m:fName>
                        <m:e>
                          <m:r>
                            <a:rPr lang="sl-SI" b="0" i="1" smtClean="0">
                              <a:solidFill>
                                <a:schemeClr val="tx2"/>
                              </a:solidFill>
                              <a:latin typeface="Cambria Math" panose="02040503050406030204" pitchFamily="18" charset="0"/>
                              <a:ea typeface="Cambria Math" panose="02040503050406030204" pitchFamily="18" charset="0"/>
                            </a:rPr>
                            <m:t>𝜶</m:t>
                          </m:r>
                        </m:e>
                      </m:func>
                      <m:r>
                        <a:rPr lang="sl-SI" b="1" i="1" smtClean="0">
                          <a:solidFill>
                            <a:schemeClr val="tx2"/>
                          </a:solidFill>
                          <a:latin typeface="Cambria Math" panose="02040503050406030204" pitchFamily="18" charset="0"/>
                          <a:ea typeface="Cambria Math" panose="02040503050406030204" pitchFamily="18" charset="0"/>
                        </a:rPr>
                        <m:t>+</m:t>
                      </m:r>
                      <m:sSub>
                        <m:sSubPr>
                          <m:ctrlPr>
                            <a:rPr lang="sl-SI" b="1" i="1" smtClean="0">
                              <a:solidFill>
                                <a:schemeClr val="tx2"/>
                              </a:solidFill>
                              <a:latin typeface="Cambria Math" panose="02040503050406030204" pitchFamily="18" charset="0"/>
                              <a:ea typeface="Cambria Math" panose="02040503050406030204" pitchFamily="18" charset="0"/>
                            </a:rPr>
                          </m:ctrlPr>
                        </m:sSubPr>
                        <m:e>
                          <m:r>
                            <a:rPr lang="sl-SI" b="1" i="1" smtClean="0">
                              <a:solidFill>
                                <a:schemeClr val="tx2"/>
                              </a:solidFill>
                              <a:latin typeface="Cambria Math" panose="02040503050406030204" pitchFamily="18" charset="0"/>
                              <a:ea typeface="Cambria Math" panose="02040503050406030204" pitchFamily="18" charset="0"/>
                            </a:rPr>
                            <m:t>𝑭</m:t>
                          </m:r>
                        </m:e>
                        <m:sub>
                          <m:r>
                            <a:rPr lang="sl-SI" b="1" i="1" smtClean="0">
                              <a:solidFill>
                                <a:schemeClr val="tx2"/>
                              </a:solidFill>
                              <a:latin typeface="Cambria Math" panose="02040503050406030204" pitchFamily="18" charset="0"/>
                              <a:ea typeface="Cambria Math" panose="02040503050406030204" pitchFamily="18" charset="0"/>
                            </a:rPr>
                            <m:t>𝑪𝑩</m:t>
                          </m:r>
                        </m:sub>
                      </m:sSub>
                      <m:r>
                        <a:rPr lang="sl-SI" b="1" i="1" smtClean="0">
                          <a:solidFill>
                            <a:schemeClr val="tx2"/>
                          </a:solidFill>
                          <a:latin typeface="Cambria Math" panose="02040503050406030204" pitchFamily="18" charset="0"/>
                          <a:ea typeface="Cambria Math" panose="02040503050406030204" pitchFamily="18" charset="0"/>
                        </a:rPr>
                        <m:t>∙</m:t>
                      </m:r>
                      <m:func>
                        <m:funcPr>
                          <m:ctrlPr>
                            <a:rPr lang="sl-SI" b="1" i="1" smtClean="0">
                              <a:solidFill>
                                <a:schemeClr val="tx2"/>
                              </a:solidFill>
                              <a:latin typeface="Cambria Math" panose="02040503050406030204" pitchFamily="18" charset="0"/>
                              <a:ea typeface="Cambria Math" panose="02040503050406030204" pitchFamily="18" charset="0"/>
                            </a:rPr>
                          </m:ctrlPr>
                        </m:funcPr>
                        <m:fName>
                          <m:r>
                            <m:rPr>
                              <m:sty m:val="p"/>
                            </m:rPr>
                            <a:rPr lang="sl-SI" b="0" i="0" smtClean="0">
                              <a:solidFill>
                                <a:schemeClr val="tx2"/>
                              </a:solidFill>
                              <a:latin typeface="Cambria Math" panose="02040503050406030204" pitchFamily="18" charset="0"/>
                              <a:ea typeface="Cambria Math" panose="02040503050406030204" pitchFamily="18" charset="0"/>
                            </a:rPr>
                            <m:t>sin</m:t>
                          </m:r>
                        </m:fName>
                        <m:e>
                          <m:r>
                            <a:rPr lang="sl-SI" b="0" i="1" smtClean="0">
                              <a:solidFill>
                                <a:schemeClr val="tx2"/>
                              </a:solidFill>
                              <a:latin typeface="Cambria Math" panose="02040503050406030204" pitchFamily="18" charset="0"/>
                              <a:ea typeface="Cambria Math" panose="02040503050406030204" pitchFamily="18" charset="0"/>
                            </a:rPr>
                            <m:t>𝜷</m:t>
                          </m:r>
                        </m:e>
                      </m:func>
                      <m:r>
                        <a:rPr lang="sl-SI" b="1" i="1" smtClean="0">
                          <a:solidFill>
                            <a:schemeClr val="tx2"/>
                          </a:solidFill>
                          <a:latin typeface="Cambria Math" panose="02040503050406030204" pitchFamily="18" charset="0"/>
                          <a:ea typeface="Cambria Math" panose="02040503050406030204" pitchFamily="18" charset="0"/>
                        </a:rPr>
                        <m:t>=</m:t>
                      </m:r>
                      <m:r>
                        <a:rPr lang="sl-SI" b="1" i="1" smtClean="0">
                          <a:solidFill>
                            <a:schemeClr val="tx2"/>
                          </a:solidFill>
                          <a:latin typeface="Cambria Math" panose="02040503050406030204" pitchFamily="18" charset="0"/>
                          <a:ea typeface="Cambria Math" panose="02040503050406030204" pitchFamily="18" charset="0"/>
                        </a:rPr>
                        <m:t>𝟎</m:t>
                      </m:r>
                    </m:oMath>
                  </m:oMathPara>
                </a14:m>
                <a:endParaRPr lang="sl-SI" b="1" i="1" dirty="0">
                  <a:solidFill>
                    <a:schemeClr val="tx2"/>
                  </a:solidFill>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sl-SI" b="1" i="1" smtClean="0">
                              <a:solidFill>
                                <a:schemeClr val="tx2"/>
                              </a:solidFill>
                              <a:latin typeface="Cambria Math" panose="02040503050406030204" pitchFamily="18" charset="0"/>
                              <a:ea typeface="Cambria Math" panose="02040503050406030204" pitchFamily="18" charset="0"/>
                            </a:rPr>
                          </m:ctrlPr>
                        </m:sSubPr>
                        <m:e>
                          <m:r>
                            <a:rPr lang="sl-SI" b="1" i="1" smtClean="0">
                              <a:solidFill>
                                <a:schemeClr val="tx2"/>
                              </a:solidFill>
                              <a:latin typeface="Cambria Math" panose="02040503050406030204" pitchFamily="18" charset="0"/>
                              <a:ea typeface="Cambria Math" panose="02040503050406030204" pitchFamily="18" charset="0"/>
                            </a:rPr>
                            <m:t>𝑭</m:t>
                          </m:r>
                        </m:e>
                        <m:sub>
                          <m:r>
                            <a:rPr lang="sl-SI" b="1" i="1" smtClean="0">
                              <a:solidFill>
                                <a:schemeClr val="tx2"/>
                              </a:solidFill>
                              <a:latin typeface="Cambria Math" panose="02040503050406030204" pitchFamily="18" charset="0"/>
                              <a:ea typeface="Cambria Math" panose="02040503050406030204" pitchFamily="18" charset="0"/>
                            </a:rPr>
                            <m:t>𝑪𝑩</m:t>
                          </m:r>
                        </m:sub>
                      </m:sSub>
                      <m:r>
                        <a:rPr lang="sl-SI" b="1" i="1" smtClean="0">
                          <a:solidFill>
                            <a:schemeClr val="tx2"/>
                          </a:solidFill>
                          <a:latin typeface="Cambria Math" panose="02040503050406030204" pitchFamily="18" charset="0"/>
                          <a:ea typeface="Cambria Math" panose="02040503050406030204" pitchFamily="18" charset="0"/>
                        </a:rPr>
                        <m:t>∙</m:t>
                      </m:r>
                      <m:d>
                        <m:dPr>
                          <m:ctrlPr>
                            <a:rPr lang="sl-SI" b="1" i="1" smtClean="0">
                              <a:solidFill>
                                <a:schemeClr val="tx2"/>
                              </a:solidFill>
                              <a:latin typeface="Cambria Math" panose="02040503050406030204" pitchFamily="18" charset="0"/>
                              <a:ea typeface="Cambria Math" panose="02040503050406030204" pitchFamily="18" charset="0"/>
                            </a:rPr>
                          </m:ctrlPr>
                        </m:dPr>
                        <m:e>
                          <m:r>
                            <a:rPr lang="sl-SI" b="1" i="1" smtClean="0">
                              <a:solidFill>
                                <a:schemeClr val="tx2"/>
                              </a:solidFill>
                              <a:latin typeface="Cambria Math" panose="02040503050406030204" pitchFamily="18" charset="0"/>
                              <a:ea typeface="Cambria Math" panose="02040503050406030204" pitchFamily="18" charset="0"/>
                            </a:rPr>
                            <m:t>𝟏</m:t>
                          </m:r>
                          <m:r>
                            <a:rPr lang="sl-SI" b="1" i="1" smtClean="0">
                              <a:solidFill>
                                <a:schemeClr val="tx2"/>
                              </a:solidFill>
                              <a:latin typeface="Cambria Math" panose="02040503050406030204" pitchFamily="18" charset="0"/>
                              <a:ea typeface="Cambria Math" panose="02040503050406030204" pitchFamily="18" charset="0"/>
                            </a:rPr>
                            <m:t>,</m:t>
                          </m:r>
                          <m:r>
                            <a:rPr lang="sl-SI" b="1" i="1" smtClean="0">
                              <a:solidFill>
                                <a:schemeClr val="tx2"/>
                              </a:solidFill>
                              <a:latin typeface="Cambria Math" panose="02040503050406030204" pitchFamily="18" charset="0"/>
                              <a:ea typeface="Cambria Math" panose="02040503050406030204" pitchFamily="18" charset="0"/>
                            </a:rPr>
                            <m:t>𝟏𝟕𝟗</m:t>
                          </m:r>
                          <m:r>
                            <a:rPr lang="sl-SI" b="1" i="1" smtClean="0">
                              <a:solidFill>
                                <a:schemeClr val="tx2"/>
                              </a:solidFill>
                              <a:latin typeface="Cambria Math" panose="02040503050406030204" pitchFamily="18" charset="0"/>
                              <a:ea typeface="Cambria Math" panose="02040503050406030204" pitchFamily="18" charset="0"/>
                            </a:rPr>
                            <m:t>∙</m:t>
                          </m:r>
                          <m:func>
                            <m:funcPr>
                              <m:ctrlPr>
                                <a:rPr lang="sl-SI" b="1" i="1" smtClean="0">
                                  <a:solidFill>
                                    <a:schemeClr val="tx2"/>
                                  </a:solidFill>
                                  <a:latin typeface="Cambria Math" panose="02040503050406030204" pitchFamily="18" charset="0"/>
                                  <a:ea typeface="Cambria Math" panose="02040503050406030204" pitchFamily="18" charset="0"/>
                                </a:rPr>
                              </m:ctrlPr>
                            </m:funcPr>
                            <m:fName>
                              <m:r>
                                <m:rPr>
                                  <m:sty m:val="p"/>
                                </m:rPr>
                                <a:rPr lang="sl-SI" b="0" i="0" smtClean="0">
                                  <a:solidFill>
                                    <a:schemeClr val="tx2"/>
                                  </a:solidFill>
                                  <a:latin typeface="Cambria Math" panose="02040503050406030204" pitchFamily="18" charset="0"/>
                                  <a:ea typeface="Cambria Math" panose="02040503050406030204" pitchFamily="18" charset="0"/>
                                </a:rPr>
                                <m:t>sin</m:t>
                              </m:r>
                            </m:fName>
                            <m:e>
                              <m:r>
                                <a:rPr lang="sl-SI" b="1" i="1" smtClean="0">
                                  <a:solidFill>
                                    <a:schemeClr val="tx2"/>
                                  </a:solidFill>
                                  <a:latin typeface="Cambria Math" panose="02040503050406030204" pitchFamily="18" charset="0"/>
                                  <a:ea typeface="Cambria Math" panose="02040503050406030204" pitchFamily="18" charset="0"/>
                                </a:rPr>
                                <m:t>𝒂</m:t>
                              </m:r>
                            </m:e>
                          </m:func>
                          <m:r>
                            <a:rPr lang="sl-SI" b="1" i="1" smtClean="0">
                              <a:solidFill>
                                <a:schemeClr val="tx2"/>
                              </a:solidFill>
                              <a:latin typeface="Cambria Math" panose="02040503050406030204" pitchFamily="18" charset="0"/>
                              <a:ea typeface="Cambria Math" panose="02040503050406030204" pitchFamily="18" charset="0"/>
                            </a:rPr>
                            <m:t>+</m:t>
                          </m:r>
                          <m:func>
                            <m:funcPr>
                              <m:ctrlPr>
                                <a:rPr lang="sl-SI" b="1" i="1" smtClean="0">
                                  <a:solidFill>
                                    <a:schemeClr val="tx2"/>
                                  </a:solidFill>
                                  <a:latin typeface="Cambria Math" panose="02040503050406030204" pitchFamily="18" charset="0"/>
                                  <a:ea typeface="Cambria Math" panose="02040503050406030204" pitchFamily="18" charset="0"/>
                                </a:rPr>
                              </m:ctrlPr>
                            </m:funcPr>
                            <m:fName>
                              <m:r>
                                <m:rPr>
                                  <m:sty m:val="p"/>
                                </m:rPr>
                                <a:rPr lang="sl-SI" b="0" i="0" smtClean="0">
                                  <a:solidFill>
                                    <a:schemeClr val="tx2"/>
                                  </a:solidFill>
                                  <a:latin typeface="Cambria Math" panose="02040503050406030204" pitchFamily="18" charset="0"/>
                                  <a:ea typeface="Cambria Math" panose="02040503050406030204" pitchFamily="18" charset="0"/>
                                </a:rPr>
                                <m:t>sin</m:t>
                              </m:r>
                            </m:fName>
                            <m:e>
                              <m:r>
                                <a:rPr lang="sl-SI" b="0" i="1" smtClean="0">
                                  <a:solidFill>
                                    <a:schemeClr val="tx2"/>
                                  </a:solidFill>
                                  <a:latin typeface="Cambria Math" panose="02040503050406030204" pitchFamily="18" charset="0"/>
                                  <a:ea typeface="Cambria Math" panose="02040503050406030204" pitchFamily="18" charset="0"/>
                                </a:rPr>
                                <m:t>𝜷</m:t>
                              </m:r>
                            </m:e>
                          </m:func>
                        </m:e>
                      </m:d>
                      <m:r>
                        <a:rPr lang="sl-SI" b="1" i="1" smtClean="0">
                          <a:solidFill>
                            <a:schemeClr val="tx2"/>
                          </a:solidFill>
                          <a:latin typeface="Cambria Math" panose="02040503050406030204" pitchFamily="18" charset="0"/>
                          <a:ea typeface="Cambria Math" panose="02040503050406030204" pitchFamily="18" charset="0"/>
                        </a:rPr>
                        <m:t>=</m:t>
                      </m:r>
                      <m:sSub>
                        <m:sSubPr>
                          <m:ctrlPr>
                            <a:rPr lang="sl-SI" b="1" i="1" smtClean="0">
                              <a:solidFill>
                                <a:schemeClr val="tx2"/>
                              </a:solidFill>
                              <a:latin typeface="Cambria Math" panose="02040503050406030204" pitchFamily="18" charset="0"/>
                              <a:ea typeface="Cambria Math" panose="02040503050406030204" pitchFamily="18" charset="0"/>
                            </a:rPr>
                          </m:ctrlPr>
                        </m:sSubPr>
                        <m:e>
                          <m:r>
                            <a:rPr lang="sl-SI" b="1" i="1" smtClean="0">
                              <a:solidFill>
                                <a:schemeClr val="tx2"/>
                              </a:solidFill>
                              <a:latin typeface="Cambria Math" panose="02040503050406030204" pitchFamily="18" charset="0"/>
                              <a:ea typeface="Cambria Math" panose="02040503050406030204" pitchFamily="18" charset="0"/>
                            </a:rPr>
                            <m:t>𝑭</m:t>
                          </m:r>
                        </m:e>
                        <m:sub>
                          <m:r>
                            <a:rPr lang="sl-SI" b="1" i="1" smtClean="0">
                              <a:solidFill>
                                <a:schemeClr val="tx2"/>
                              </a:solidFill>
                              <a:latin typeface="Cambria Math" panose="02040503050406030204" pitchFamily="18" charset="0"/>
                              <a:ea typeface="Cambria Math" panose="02040503050406030204" pitchFamily="18" charset="0"/>
                            </a:rPr>
                            <m:t>𝒈</m:t>
                          </m:r>
                        </m:sub>
                      </m:sSub>
                    </m:oMath>
                  </m:oMathPara>
                </a14:m>
                <a:endParaRPr lang="sl-SI" b="1" i="1" dirty="0">
                  <a:solidFill>
                    <a:schemeClr val="tx2"/>
                  </a:solidFill>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sl-SI" b="1" i="1" smtClean="0">
                              <a:solidFill>
                                <a:schemeClr val="tx2"/>
                              </a:solidFill>
                              <a:latin typeface="Cambria Math" panose="02040503050406030204" pitchFamily="18" charset="0"/>
                              <a:ea typeface="Cambria Math" panose="02040503050406030204" pitchFamily="18" charset="0"/>
                            </a:rPr>
                          </m:ctrlPr>
                        </m:sSubPr>
                        <m:e>
                          <m:r>
                            <a:rPr lang="sl-SI" b="1" i="1" smtClean="0">
                              <a:solidFill>
                                <a:schemeClr val="tx2"/>
                              </a:solidFill>
                              <a:latin typeface="Cambria Math" panose="02040503050406030204" pitchFamily="18" charset="0"/>
                              <a:ea typeface="Cambria Math" panose="02040503050406030204" pitchFamily="18" charset="0"/>
                            </a:rPr>
                            <m:t>𝑭</m:t>
                          </m:r>
                        </m:e>
                        <m:sub>
                          <m:r>
                            <a:rPr lang="sl-SI" b="1" i="1" smtClean="0">
                              <a:solidFill>
                                <a:schemeClr val="tx2"/>
                              </a:solidFill>
                              <a:latin typeface="Cambria Math" panose="02040503050406030204" pitchFamily="18" charset="0"/>
                              <a:ea typeface="Cambria Math" panose="02040503050406030204" pitchFamily="18" charset="0"/>
                            </a:rPr>
                            <m:t>𝑪𝑩</m:t>
                          </m:r>
                        </m:sub>
                      </m:sSub>
                      <m:r>
                        <a:rPr lang="sl-SI" b="1" i="1" smtClean="0">
                          <a:solidFill>
                            <a:schemeClr val="tx2"/>
                          </a:solidFill>
                          <a:latin typeface="Cambria Math" panose="02040503050406030204" pitchFamily="18" charset="0"/>
                          <a:ea typeface="Cambria Math" panose="02040503050406030204" pitchFamily="18" charset="0"/>
                        </a:rPr>
                        <m:t>=</m:t>
                      </m:r>
                      <m:f>
                        <m:fPr>
                          <m:ctrlPr>
                            <a:rPr lang="sl-SI" b="1" i="1" smtClean="0">
                              <a:solidFill>
                                <a:schemeClr val="tx2"/>
                              </a:solidFill>
                              <a:latin typeface="Cambria Math" panose="02040503050406030204" pitchFamily="18" charset="0"/>
                              <a:ea typeface="Cambria Math" panose="02040503050406030204" pitchFamily="18" charset="0"/>
                            </a:rPr>
                          </m:ctrlPr>
                        </m:fPr>
                        <m:num>
                          <m:sSub>
                            <m:sSubPr>
                              <m:ctrlPr>
                                <a:rPr lang="sl-SI" b="1" i="1" smtClean="0">
                                  <a:solidFill>
                                    <a:schemeClr val="tx2"/>
                                  </a:solidFill>
                                  <a:latin typeface="Cambria Math" panose="02040503050406030204" pitchFamily="18" charset="0"/>
                                  <a:ea typeface="Cambria Math" panose="02040503050406030204" pitchFamily="18" charset="0"/>
                                </a:rPr>
                              </m:ctrlPr>
                            </m:sSubPr>
                            <m:e>
                              <m:r>
                                <a:rPr lang="sl-SI" b="1" i="1" smtClean="0">
                                  <a:solidFill>
                                    <a:schemeClr val="tx2"/>
                                  </a:solidFill>
                                  <a:latin typeface="Cambria Math" panose="02040503050406030204" pitchFamily="18" charset="0"/>
                                  <a:ea typeface="Cambria Math" panose="02040503050406030204" pitchFamily="18" charset="0"/>
                                </a:rPr>
                                <m:t>𝑭</m:t>
                              </m:r>
                            </m:e>
                            <m:sub>
                              <m:r>
                                <a:rPr lang="sl-SI" b="1" i="1" smtClean="0">
                                  <a:solidFill>
                                    <a:schemeClr val="tx2"/>
                                  </a:solidFill>
                                  <a:latin typeface="Cambria Math" panose="02040503050406030204" pitchFamily="18" charset="0"/>
                                  <a:ea typeface="Cambria Math" panose="02040503050406030204" pitchFamily="18" charset="0"/>
                                </a:rPr>
                                <m:t>𝒈</m:t>
                              </m:r>
                            </m:sub>
                          </m:sSub>
                        </m:num>
                        <m:den>
                          <m:r>
                            <a:rPr lang="sl-SI" b="1" i="1" smtClean="0">
                              <a:solidFill>
                                <a:schemeClr val="tx2"/>
                              </a:solidFill>
                              <a:latin typeface="Cambria Math" panose="02040503050406030204" pitchFamily="18" charset="0"/>
                              <a:ea typeface="Cambria Math" panose="02040503050406030204" pitchFamily="18" charset="0"/>
                            </a:rPr>
                            <m:t>𝟏</m:t>
                          </m:r>
                          <m:r>
                            <a:rPr lang="sl-SI" b="1" i="1" smtClean="0">
                              <a:solidFill>
                                <a:schemeClr val="tx2"/>
                              </a:solidFill>
                              <a:latin typeface="Cambria Math" panose="02040503050406030204" pitchFamily="18" charset="0"/>
                              <a:ea typeface="Cambria Math" panose="02040503050406030204" pitchFamily="18" charset="0"/>
                            </a:rPr>
                            <m:t>,</m:t>
                          </m:r>
                          <m:r>
                            <a:rPr lang="sl-SI" b="1" i="1" smtClean="0">
                              <a:solidFill>
                                <a:schemeClr val="tx2"/>
                              </a:solidFill>
                              <a:latin typeface="Cambria Math" panose="02040503050406030204" pitchFamily="18" charset="0"/>
                              <a:ea typeface="Cambria Math" panose="02040503050406030204" pitchFamily="18" charset="0"/>
                            </a:rPr>
                            <m:t>𝟏𝟕𝟗</m:t>
                          </m:r>
                          <m:r>
                            <a:rPr lang="sl-SI" b="1" i="1" smtClean="0">
                              <a:solidFill>
                                <a:schemeClr val="tx2"/>
                              </a:solidFill>
                              <a:latin typeface="Cambria Math" panose="02040503050406030204" pitchFamily="18" charset="0"/>
                              <a:ea typeface="Cambria Math" panose="02040503050406030204" pitchFamily="18" charset="0"/>
                            </a:rPr>
                            <m:t>∙</m:t>
                          </m:r>
                          <m:func>
                            <m:funcPr>
                              <m:ctrlPr>
                                <a:rPr lang="sl-SI" b="1" i="1" smtClean="0">
                                  <a:solidFill>
                                    <a:schemeClr val="tx2"/>
                                  </a:solidFill>
                                  <a:latin typeface="Cambria Math" panose="02040503050406030204" pitchFamily="18" charset="0"/>
                                  <a:ea typeface="Cambria Math" panose="02040503050406030204" pitchFamily="18" charset="0"/>
                                </a:rPr>
                              </m:ctrlPr>
                            </m:funcPr>
                            <m:fName>
                              <m:r>
                                <m:rPr>
                                  <m:sty m:val="p"/>
                                </m:rPr>
                                <a:rPr lang="sl-SI" b="0" i="0" smtClean="0">
                                  <a:solidFill>
                                    <a:schemeClr val="tx2"/>
                                  </a:solidFill>
                                  <a:latin typeface="Cambria Math" panose="02040503050406030204" pitchFamily="18" charset="0"/>
                                  <a:ea typeface="Cambria Math" panose="02040503050406030204" pitchFamily="18" charset="0"/>
                                </a:rPr>
                                <m:t>sin</m:t>
                              </m:r>
                            </m:fName>
                            <m:e>
                              <m:r>
                                <a:rPr lang="sl-SI" b="0" i="1" smtClean="0">
                                  <a:solidFill>
                                    <a:schemeClr val="tx2"/>
                                  </a:solidFill>
                                  <a:latin typeface="Cambria Math" panose="02040503050406030204" pitchFamily="18" charset="0"/>
                                  <a:ea typeface="Cambria Math" panose="02040503050406030204" pitchFamily="18" charset="0"/>
                                </a:rPr>
                                <m:t>𝜶</m:t>
                              </m:r>
                            </m:e>
                          </m:func>
                          <m:r>
                            <a:rPr lang="sl-SI" b="1" i="1" smtClean="0">
                              <a:solidFill>
                                <a:schemeClr val="tx2"/>
                              </a:solidFill>
                              <a:latin typeface="Cambria Math" panose="02040503050406030204" pitchFamily="18" charset="0"/>
                              <a:ea typeface="Cambria Math" panose="02040503050406030204" pitchFamily="18" charset="0"/>
                            </a:rPr>
                            <m:t>+</m:t>
                          </m:r>
                          <m:func>
                            <m:funcPr>
                              <m:ctrlPr>
                                <a:rPr lang="sl-SI" b="1" i="1" smtClean="0">
                                  <a:solidFill>
                                    <a:schemeClr val="tx2"/>
                                  </a:solidFill>
                                  <a:latin typeface="Cambria Math" panose="02040503050406030204" pitchFamily="18" charset="0"/>
                                  <a:ea typeface="Cambria Math" panose="02040503050406030204" pitchFamily="18" charset="0"/>
                                </a:rPr>
                              </m:ctrlPr>
                            </m:funcPr>
                            <m:fName>
                              <m:r>
                                <m:rPr>
                                  <m:sty m:val="p"/>
                                </m:rPr>
                                <a:rPr lang="sl-SI" b="0" i="0" smtClean="0">
                                  <a:solidFill>
                                    <a:schemeClr val="tx2"/>
                                  </a:solidFill>
                                  <a:latin typeface="Cambria Math" panose="02040503050406030204" pitchFamily="18" charset="0"/>
                                  <a:ea typeface="Cambria Math" panose="02040503050406030204" pitchFamily="18" charset="0"/>
                                </a:rPr>
                                <m:t>sin</m:t>
                              </m:r>
                            </m:fName>
                            <m:e>
                              <m:r>
                                <a:rPr lang="sl-SI" b="0" i="1" smtClean="0">
                                  <a:solidFill>
                                    <a:schemeClr val="tx2"/>
                                  </a:solidFill>
                                  <a:latin typeface="Cambria Math" panose="02040503050406030204" pitchFamily="18" charset="0"/>
                                  <a:ea typeface="Cambria Math" panose="02040503050406030204" pitchFamily="18" charset="0"/>
                                </a:rPr>
                                <m:t>𝜷</m:t>
                              </m:r>
                            </m:e>
                          </m:func>
                        </m:den>
                      </m:f>
                    </m:oMath>
                  </m:oMathPara>
                </a14:m>
                <a:endParaRPr lang="sl-SI" sz="1800" b="1" i="1" dirty="0">
                  <a:solidFill>
                    <a:schemeClr val="accent1"/>
                  </a:solidFill>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sl-SI" b="1" i="1" smtClean="0">
                              <a:solidFill>
                                <a:schemeClr val="tx2"/>
                              </a:solidFill>
                              <a:latin typeface="Cambria Math" panose="02040503050406030204" pitchFamily="18" charset="0"/>
                              <a:ea typeface="Cambria Math" panose="02040503050406030204" pitchFamily="18" charset="0"/>
                            </a:rPr>
                          </m:ctrlPr>
                        </m:sSubPr>
                        <m:e>
                          <m:r>
                            <a:rPr lang="sl-SI" b="1" i="1" smtClean="0">
                              <a:solidFill>
                                <a:schemeClr val="tx2"/>
                              </a:solidFill>
                              <a:latin typeface="Cambria Math" panose="02040503050406030204" pitchFamily="18" charset="0"/>
                              <a:ea typeface="Cambria Math" panose="02040503050406030204" pitchFamily="18" charset="0"/>
                            </a:rPr>
                            <m:t>𝑭</m:t>
                          </m:r>
                        </m:e>
                        <m:sub>
                          <m:r>
                            <a:rPr lang="sl-SI" b="1" i="1" smtClean="0">
                              <a:solidFill>
                                <a:schemeClr val="tx2"/>
                              </a:solidFill>
                              <a:latin typeface="Cambria Math" panose="02040503050406030204" pitchFamily="18" charset="0"/>
                              <a:ea typeface="Cambria Math" panose="02040503050406030204" pitchFamily="18" charset="0"/>
                            </a:rPr>
                            <m:t>𝑪𝑩</m:t>
                          </m:r>
                        </m:sub>
                      </m:sSub>
                      <m:r>
                        <a:rPr lang="sl-SI" b="1" i="1" smtClean="0">
                          <a:solidFill>
                            <a:schemeClr val="tx2"/>
                          </a:solidFill>
                          <a:latin typeface="Cambria Math" panose="02040503050406030204" pitchFamily="18" charset="0"/>
                          <a:ea typeface="Cambria Math" panose="02040503050406030204" pitchFamily="18" charset="0"/>
                        </a:rPr>
                        <m:t>=</m:t>
                      </m:r>
                      <m:f>
                        <m:fPr>
                          <m:ctrlPr>
                            <a:rPr lang="sl-SI" b="1" i="1" smtClean="0">
                              <a:solidFill>
                                <a:schemeClr val="tx2"/>
                              </a:solidFill>
                              <a:latin typeface="Cambria Math" panose="02040503050406030204" pitchFamily="18" charset="0"/>
                              <a:ea typeface="Cambria Math" panose="02040503050406030204" pitchFamily="18" charset="0"/>
                            </a:rPr>
                          </m:ctrlPr>
                        </m:fPr>
                        <m:num>
                          <m:r>
                            <a:rPr lang="sl-SI" b="1" i="1" smtClean="0">
                              <a:solidFill>
                                <a:schemeClr val="tx2"/>
                              </a:solidFill>
                              <a:latin typeface="Cambria Math" panose="02040503050406030204" pitchFamily="18" charset="0"/>
                              <a:ea typeface="Cambria Math" panose="02040503050406030204" pitchFamily="18" charset="0"/>
                            </a:rPr>
                            <m:t>𝟑𝟗𝟐𝟒</m:t>
                          </m:r>
                        </m:num>
                        <m:den>
                          <m:r>
                            <a:rPr lang="sl-SI" b="1" i="1" smtClean="0">
                              <a:solidFill>
                                <a:schemeClr val="tx2"/>
                              </a:solidFill>
                              <a:latin typeface="Cambria Math" panose="02040503050406030204" pitchFamily="18" charset="0"/>
                              <a:ea typeface="Cambria Math" panose="02040503050406030204" pitchFamily="18" charset="0"/>
                            </a:rPr>
                            <m:t>𝟏</m:t>
                          </m:r>
                          <m:r>
                            <a:rPr lang="sl-SI" b="1" i="1" smtClean="0">
                              <a:solidFill>
                                <a:schemeClr val="tx2"/>
                              </a:solidFill>
                              <a:latin typeface="Cambria Math" panose="02040503050406030204" pitchFamily="18" charset="0"/>
                              <a:ea typeface="Cambria Math" panose="02040503050406030204" pitchFamily="18" charset="0"/>
                            </a:rPr>
                            <m:t>,</m:t>
                          </m:r>
                          <m:r>
                            <a:rPr lang="sl-SI" b="1" i="1" smtClean="0">
                              <a:solidFill>
                                <a:schemeClr val="tx2"/>
                              </a:solidFill>
                              <a:latin typeface="Cambria Math" panose="02040503050406030204" pitchFamily="18" charset="0"/>
                              <a:ea typeface="Cambria Math" panose="02040503050406030204" pitchFamily="18" charset="0"/>
                            </a:rPr>
                            <m:t>𝟏𝟕𝟗</m:t>
                          </m:r>
                          <m:r>
                            <a:rPr lang="sl-SI" b="1" i="1" smtClean="0">
                              <a:solidFill>
                                <a:schemeClr val="tx2"/>
                              </a:solidFill>
                              <a:latin typeface="Cambria Math" panose="02040503050406030204" pitchFamily="18" charset="0"/>
                              <a:ea typeface="Cambria Math" panose="02040503050406030204" pitchFamily="18" charset="0"/>
                            </a:rPr>
                            <m:t>∙</m:t>
                          </m:r>
                          <m:func>
                            <m:funcPr>
                              <m:ctrlPr>
                                <a:rPr lang="sl-SI" b="1" i="1" smtClean="0">
                                  <a:solidFill>
                                    <a:schemeClr val="tx2"/>
                                  </a:solidFill>
                                  <a:latin typeface="Cambria Math" panose="02040503050406030204" pitchFamily="18" charset="0"/>
                                  <a:ea typeface="Cambria Math" panose="02040503050406030204" pitchFamily="18" charset="0"/>
                                </a:rPr>
                              </m:ctrlPr>
                            </m:funcPr>
                            <m:fName>
                              <m:r>
                                <m:rPr>
                                  <m:sty m:val="p"/>
                                </m:rPr>
                                <a:rPr lang="sl-SI" b="0" i="0" smtClean="0">
                                  <a:solidFill>
                                    <a:schemeClr val="tx2"/>
                                  </a:solidFill>
                                  <a:latin typeface="Cambria Math" panose="02040503050406030204" pitchFamily="18" charset="0"/>
                                  <a:ea typeface="Cambria Math" panose="02040503050406030204" pitchFamily="18" charset="0"/>
                                </a:rPr>
                                <m:t>sin</m:t>
                              </m:r>
                            </m:fName>
                            <m:e>
                              <m:r>
                                <a:rPr lang="sl-SI" b="1" i="1" smtClean="0">
                                  <a:solidFill>
                                    <a:schemeClr val="tx2"/>
                                  </a:solidFill>
                                  <a:latin typeface="Cambria Math" panose="02040503050406030204" pitchFamily="18" charset="0"/>
                                  <a:ea typeface="Cambria Math" panose="02040503050406030204" pitchFamily="18" charset="0"/>
                                </a:rPr>
                                <m:t>𝟑𝟑</m:t>
                              </m:r>
                              <m:r>
                                <a:rPr lang="sl-SI" b="1" i="1" smtClean="0">
                                  <a:solidFill>
                                    <a:schemeClr val="tx2"/>
                                  </a:solidFill>
                                  <a:latin typeface="Cambria Math" panose="02040503050406030204" pitchFamily="18" charset="0"/>
                                  <a:ea typeface="Cambria Math" panose="02040503050406030204" pitchFamily="18" charset="0"/>
                                </a:rPr>
                                <m:t>,</m:t>
                              </m:r>
                              <m:r>
                                <a:rPr lang="sl-SI" b="1" i="1" smtClean="0">
                                  <a:solidFill>
                                    <a:schemeClr val="tx2"/>
                                  </a:solidFill>
                                  <a:latin typeface="Cambria Math" panose="02040503050406030204" pitchFamily="18" charset="0"/>
                                  <a:ea typeface="Cambria Math" panose="02040503050406030204" pitchFamily="18" charset="0"/>
                                </a:rPr>
                                <m:t>𝟔𝟗</m:t>
                              </m:r>
                              <m:r>
                                <a:rPr lang="sl-SI" b="1" i="1" smtClean="0">
                                  <a:solidFill>
                                    <a:schemeClr val="tx2"/>
                                  </a:solidFill>
                                  <a:latin typeface="Cambria Math" panose="02040503050406030204" pitchFamily="18" charset="0"/>
                                  <a:ea typeface="Cambria Math" panose="02040503050406030204" pitchFamily="18" charset="0"/>
                                </a:rPr>
                                <m:t>°</m:t>
                              </m:r>
                            </m:e>
                          </m:func>
                          <m:r>
                            <a:rPr lang="sl-SI" b="1" i="1" smtClean="0">
                              <a:solidFill>
                                <a:schemeClr val="tx2"/>
                              </a:solidFill>
                              <a:latin typeface="Cambria Math" panose="02040503050406030204" pitchFamily="18" charset="0"/>
                              <a:ea typeface="Cambria Math" panose="02040503050406030204" pitchFamily="18" charset="0"/>
                            </a:rPr>
                            <m:t>+</m:t>
                          </m:r>
                          <m:func>
                            <m:funcPr>
                              <m:ctrlPr>
                                <a:rPr lang="sl-SI" b="1" i="1" smtClean="0">
                                  <a:solidFill>
                                    <a:schemeClr val="tx2"/>
                                  </a:solidFill>
                                  <a:latin typeface="Cambria Math" panose="02040503050406030204" pitchFamily="18" charset="0"/>
                                  <a:ea typeface="Cambria Math" panose="02040503050406030204" pitchFamily="18" charset="0"/>
                                </a:rPr>
                              </m:ctrlPr>
                            </m:funcPr>
                            <m:fName>
                              <m:r>
                                <m:rPr>
                                  <m:sty m:val="p"/>
                                </m:rPr>
                                <a:rPr lang="sl-SI" b="0" i="0" smtClean="0">
                                  <a:solidFill>
                                    <a:schemeClr val="tx2"/>
                                  </a:solidFill>
                                  <a:latin typeface="Cambria Math" panose="02040503050406030204" pitchFamily="18" charset="0"/>
                                  <a:ea typeface="Cambria Math" panose="02040503050406030204" pitchFamily="18" charset="0"/>
                                </a:rPr>
                                <m:t>sin</m:t>
                              </m:r>
                            </m:fName>
                            <m:e>
                              <m:r>
                                <a:rPr lang="sl-SI" b="1" i="1" smtClean="0">
                                  <a:solidFill>
                                    <a:schemeClr val="tx2"/>
                                  </a:solidFill>
                                  <a:latin typeface="Cambria Math" panose="02040503050406030204" pitchFamily="18" charset="0"/>
                                  <a:ea typeface="Cambria Math" panose="02040503050406030204" pitchFamily="18" charset="0"/>
                                </a:rPr>
                                <m:t>𝟏𝟏</m:t>
                              </m:r>
                              <m:r>
                                <a:rPr lang="sl-SI" b="1" i="1" smtClean="0">
                                  <a:solidFill>
                                    <a:schemeClr val="tx2"/>
                                  </a:solidFill>
                                  <a:latin typeface="Cambria Math" panose="02040503050406030204" pitchFamily="18" charset="0"/>
                                  <a:ea typeface="Cambria Math" panose="02040503050406030204" pitchFamily="18" charset="0"/>
                                </a:rPr>
                                <m:t>,</m:t>
                              </m:r>
                              <m:r>
                                <a:rPr lang="sl-SI" b="1" i="1" smtClean="0">
                                  <a:solidFill>
                                    <a:schemeClr val="tx2"/>
                                  </a:solidFill>
                                  <a:latin typeface="Cambria Math" panose="02040503050406030204" pitchFamily="18" charset="0"/>
                                  <a:ea typeface="Cambria Math" panose="02040503050406030204" pitchFamily="18" charset="0"/>
                                </a:rPr>
                                <m:t>𝟑𝟏</m:t>
                              </m:r>
                              <m:r>
                                <a:rPr lang="sl-SI" b="1" i="1" smtClean="0">
                                  <a:solidFill>
                                    <a:schemeClr val="tx2"/>
                                  </a:solidFill>
                                  <a:latin typeface="Cambria Math" panose="02040503050406030204" pitchFamily="18" charset="0"/>
                                  <a:ea typeface="Cambria Math" panose="02040503050406030204" pitchFamily="18" charset="0"/>
                                </a:rPr>
                                <m:t>°</m:t>
                              </m:r>
                            </m:e>
                          </m:func>
                        </m:den>
                      </m:f>
                    </m:oMath>
                  </m:oMathPara>
                </a14:m>
                <a:endParaRPr lang="sl-SI" sz="1800" b="1" i="1" dirty="0">
                  <a:solidFill>
                    <a:schemeClr val="accent1"/>
                  </a:solidFill>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sl-SI" b="1" i="1" smtClean="0">
                              <a:solidFill>
                                <a:schemeClr val="tx2"/>
                              </a:solidFill>
                              <a:latin typeface="Cambria Math" panose="02040503050406030204" pitchFamily="18" charset="0"/>
                              <a:ea typeface="Cambria Math" panose="02040503050406030204" pitchFamily="18" charset="0"/>
                            </a:rPr>
                          </m:ctrlPr>
                        </m:sSubPr>
                        <m:e>
                          <m:r>
                            <a:rPr lang="sl-SI" b="1" i="1" smtClean="0">
                              <a:solidFill>
                                <a:schemeClr val="tx2"/>
                              </a:solidFill>
                              <a:latin typeface="Cambria Math" panose="02040503050406030204" pitchFamily="18" charset="0"/>
                              <a:ea typeface="Cambria Math" panose="02040503050406030204" pitchFamily="18" charset="0"/>
                            </a:rPr>
                            <m:t>𝑭</m:t>
                          </m:r>
                        </m:e>
                        <m:sub>
                          <m:r>
                            <a:rPr lang="sl-SI" b="1" i="1" smtClean="0">
                              <a:solidFill>
                                <a:schemeClr val="tx2"/>
                              </a:solidFill>
                              <a:latin typeface="Cambria Math" panose="02040503050406030204" pitchFamily="18" charset="0"/>
                              <a:ea typeface="Cambria Math" panose="02040503050406030204" pitchFamily="18" charset="0"/>
                            </a:rPr>
                            <m:t>𝑪𝑩</m:t>
                          </m:r>
                        </m:sub>
                      </m:sSub>
                      <m:r>
                        <a:rPr lang="sl-SI" b="1" i="1" smtClean="0">
                          <a:solidFill>
                            <a:schemeClr val="tx2"/>
                          </a:solidFill>
                          <a:latin typeface="Cambria Math" panose="02040503050406030204" pitchFamily="18" charset="0"/>
                          <a:ea typeface="Cambria Math" panose="02040503050406030204" pitchFamily="18" charset="0"/>
                        </a:rPr>
                        <m:t>=</m:t>
                      </m:r>
                      <m:r>
                        <a:rPr lang="sl-SI" b="1" i="1" smtClean="0">
                          <a:solidFill>
                            <a:schemeClr val="tx2"/>
                          </a:solidFill>
                          <a:latin typeface="Cambria Math" panose="02040503050406030204" pitchFamily="18" charset="0"/>
                          <a:ea typeface="Cambria Math" panose="02040503050406030204" pitchFamily="18" charset="0"/>
                        </a:rPr>
                        <m:t>𝟒𝟔𝟏𝟔</m:t>
                      </m:r>
                      <m:r>
                        <a:rPr lang="sl-SI" b="1" i="1" smtClean="0">
                          <a:solidFill>
                            <a:schemeClr val="tx2"/>
                          </a:solidFill>
                          <a:latin typeface="Cambria Math" panose="02040503050406030204" pitchFamily="18" charset="0"/>
                          <a:ea typeface="Cambria Math" panose="02040503050406030204" pitchFamily="18" charset="0"/>
                        </a:rPr>
                        <m:t>𝑵</m:t>
                      </m:r>
                    </m:oMath>
                  </m:oMathPara>
                </a14:m>
                <a:endParaRPr lang="sl-SI" sz="1800" b="1" i="1" dirty="0">
                  <a:solidFill>
                    <a:schemeClr val="accent1"/>
                  </a:solidFill>
                  <a:ea typeface="Cambria Math" panose="02040503050406030204" pitchFamily="18" charset="0"/>
                </a:endParaRPr>
              </a:p>
              <a:p>
                <a:pPr marL="0" indent="0">
                  <a:buNone/>
                </a:pPr>
                <a:r>
                  <a:rPr lang="sl-SI" b="1" dirty="0">
                    <a:solidFill>
                      <a:schemeClr val="tx2"/>
                    </a:solidFill>
                    <a:ea typeface="Cambria Math" panose="02040503050406030204" pitchFamily="18" charset="0"/>
                  </a:rPr>
                  <a:t>Iz enačbe 1) sledi:</a:t>
                </a:r>
              </a:p>
              <a:p>
                <a:pPr marL="0" indent="0">
                  <a:buNone/>
                </a:pPr>
                <a14:m>
                  <m:oMathPara xmlns:m="http://schemas.openxmlformats.org/officeDocument/2006/math">
                    <m:oMathParaPr>
                      <m:jc m:val="centerGroup"/>
                    </m:oMathParaPr>
                    <m:oMath xmlns:m="http://schemas.openxmlformats.org/officeDocument/2006/math">
                      <m:sSub>
                        <m:sSubPr>
                          <m:ctrlPr>
                            <a:rPr lang="sl-SI" b="1" i="1" smtClean="0">
                              <a:solidFill>
                                <a:schemeClr val="tx2"/>
                              </a:solidFill>
                              <a:latin typeface="Cambria Math" panose="02040503050406030204" pitchFamily="18" charset="0"/>
                              <a:ea typeface="Cambria Math" panose="02040503050406030204" pitchFamily="18" charset="0"/>
                            </a:rPr>
                          </m:ctrlPr>
                        </m:sSubPr>
                        <m:e>
                          <m:r>
                            <a:rPr lang="sl-SI" b="1" i="1" smtClean="0">
                              <a:solidFill>
                                <a:schemeClr val="tx2"/>
                              </a:solidFill>
                              <a:latin typeface="Cambria Math" panose="02040503050406030204" pitchFamily="18" charset="0"/>
                              <a:ea typeface="Cambria Math" panose="02040503050406030204" pitchFamily="18" charset="0"/>
                            </a:rPr>
                            <m:t>𝑭</m:t>
                          </m:r>
                        </m:e>
                        <m:sub>
                          <m:r>
                            <a:rPr lang="sl-SI" b="1" i="1" smtClean="0">
                              <a:solidFill>
                                <a:schemeClr val="tx2"/>
                              </a:solidFill>
                              <a:latin typeface="Cambria Math" panose="02040503050406030204" pitchFamily="18" charset="0"/>
                              <a:ea typeface="Cambria Math" panose="02040503050406030204" pitchFamily="18" charset="0"/>
                            </a:rPr>
                            <m:t>𝑪𝑨</m:t>
                          </m:r>
                        </m:sub>
                      </m:sSub>
                      <m:r>
                        <a:rPr lang="sl-SI" b="1" i="1" smtClean="0">
                          <a:solidFill>
                            <a:schemeClr val="tx2"/>
                          </a:solidFill>
                          <a:latin typeface="Cambria Math" panose="02040503050406030204" pitchFamily="18" charset="0"/>
                          <a:ea typeface="Cambria Math" panose="02040503050406030204" pitchFamily="18" charset="0"/>
                        </a:rPr>
                        <m:t>=</m:t>
                      </m:r>
                      <m:r>
                        <a:rPr lang="sl-SI" b="1" i="1" smtClean="0">
                          <a:solidFill>
                            <a:schemeClr val="tx2"/>
                          </a:solidFill>
                          <a:latin typeface="Cambria Math" panose="02040503050406030204" pitchFamily="18" charset="0"/>
                          <a:ea typeface="Cambria Math" panose="02040503050406030204" pitchFamily="18" charset="0"/>
                        </a:rPr>
                        <m:t>𝟏</m:t>
                      </m:r>
                      <m:r>
                        <a:rPr lang="sl-SI" b="1" i="1" smtClean="0">
                          <a:solidFill>
                            <a:schemeClr val="tx2"/>
                          </a:solidFill>
                          <a:latin typeface="Cambria Math" panose="02040503050406030204" pitchFamily="18" charset="0"/>
                          <a:ea typeface="Cambria Math" panose="02040503050406030204" pitchFamily="18" charset="0"/>
                        </a:rPr>
                        <m:t>,</m:t>
                      </m:r>
                      <m:r>
                        <a:rPr lang="sl-SI" b="1" i="1" smtClean="0">
                          <a:solidFill>
                            <a:schemeClr val="tx2"/>
                          </a:solidFill>
                          <a:latin typeface="Cambria Math" panose="02040503050406030204" pitchFamily="18" charset="0"/>
                          <a:ea typeface="Cambria Math" panose="02040503050406030204" pitchFamily="18" charset="0"/>
                        </a:rPr>
                        <m:t>𝟏𝟕𝟗</m:t>
                      </m:r>
                      <m:r>
                        <a:rPr lang="sl-SI" b="1" i="1" smtClean="0">
                          <a:solidFill>
                            <a:schemeClr val="tx2"/>
                          </a:solidFill>
                          <a:latin typeface="Cambria Math" panose="02040503050406030204" pitchFamily="18" charset="0"/>
                          <a:ea typeface="Cambria Math" panose="02040503050406030204" pitchFamily="18" charset="0"/>
                        </a:rPr>
                        <m:t>∙</m:t>
                      </m:r>
                      <m:r>
                        <a:rPr lang="sl-SI" b="1" i="1" smtClean="0">
                          <a:solidFill>
                            <a:schemeClr val="tx2"/>
                          </a:solidFill>
                          <a:latin typeface="Cambria Math" panose="02040503050406030204" pitchFamily="18" charset="0"/>
                          <a:ea typeface="Cambria Math" panose="02040503050406030204" pitchFamily="18" charset="0"/>
                        </a:rPr>
                        <m:t>𝟒𝟔𝟏𝟔</m:t>
                      </m:r>
                    </m:oMath>
                  </m:oMathPara>
                </a14:m>
                <a:endParaRPr lang="sl-SI" b="1" dirty="0">
                  <a:solidFill>
                    <a:schemeClr val="tx2"/>
                  </a:solidFill>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sl-SI" b="1" i="1" smtClean="0">
                              <a:solidFill>
                                <a:schemeClr val="tx2"/>
                              </a:solidFill>
                              <a:latin typeface="Cambria Math" panose="02040503050406030204" pitchFamily="18" charset="0"/>
                              <a:ea typeface="Cambria Math" panose="02040503050406030204" pitchFamily="18" charset="0"/>
                            </a:rPr>
                          </m:ctrlPr>
                        </m:sSubPr>
                        <m:e>
                          <m:r>
                            <a:rPr lang="sl-SI" b="1" i="1" smtClean="0">
                              <a:solidFill>
                                <a:schemeClr val="tx2"/>
                              </a:solidFill>
                              <a:latin typeface="Cambria Math" panose="02040503050406030204" pitchFamily="18" charset="0"/>
                              <a:ea typeface="Cambria Math" panose="02040503050406030204" pitchFamily="18" charset="0"/>
                            </a:rPr>
                            <m:t>𝑭</m:t>
                          </m:r>
                        </m:e>
                        <m:sub>
                          <m:r>
                            <a:rPr lang="sl-SI" b="1" i="1" smtClean="0">
                              <a:solidFill>
                                <a:schemeClr val="tx2"/>
                              </a:solidFill>
                              <a:latin typeface="Cambria Math" panose="02040503050406030204" pitchFamily="18" charset="0"/>
                              <a:ea typeface="Cambria Math" panose="02040503050406030204" pitchFamily="18" charset="0"/>
                            </a:rPr>
                            <m:t>𝑪𝑨</m:t>
                          </m:r>
                        </m:sub>
                      </m:sSub>
                      <m:r>
                        <a:rPr lang="sl-SI" b="1" i="1" smtClean="0">
                          <a:solidFill>
                            <a:schemeClr val="tx2"/>
                          </a:solidFill>
                          <a:latin typeface="Cambria Math" panose="02040503050406030204" pitchFamily="18" charset="0"/>
                          <a:ea typeface="Cambria Math" panose="02040503050406030204" pitchFamily="18" charset="0"/>
                        </a:rPr>
                        <m:t>=</m:t>
                      </m:r>
                      <m:r>
                        <a:rPr lang="sl-SI" b="1" i="1" smtClean="0">
                          <a:solidFill>
                            <a:schemeClr val="tx2"/>
                          </a:solidFill>
                          <a:latin typeface="Cambria Math" panose="02040503050406030204" pitchFamily="18" charset="0"/>
                          <a:ea typeface="Cambria Math" panose="02040503050406030204" pitchFamily="18" charset="0"/>
                        </a:rPr>
                        <m:t>𝟓𝟒𝟒𝟐</m:t>
                      </m:r>
                      <m:r>
                        <a:rPr lang="sl-SI" b="1" i="1" smtClean="0">
                          <a:solidFill>
                            <a:schemeClr val="tx2"/>
                          </a:solidFill>
                          <a:latin typeface="Cambria Math" panose="02040503050406030204" pitchFamily="18" charset="0"/>
                          <a:ea typeface="Cambria Math" panose="02040503050406030204" pitchFamily="18" charset="0"/>
                        </a:rPr>
                        <m:t>𝑵</m:t>
                      </m:r>
                    </m:oMath>
                  </m:oMathPara>
                </a14:m>
                <a:endParaRPr lang="sl-SI" b="1" dirty="0">
                  <a:solidFill>
                    <a:schemeClr val="tx2"/>
                  </a:solidFill>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p>
              <a:p>
                <a:pPr marL="0" indent="0">
                  <a:buNone/>
                </a:pPr>
                <a:endParaRPr lang="sl-SI" b="1" dirty="0"/>
              </a:p>
              <a:p>
                <a:pPr marL="0" indent="0">
                  <a:buNone/>
                </a:pPr>
                <a:endParaRPr lang="sl-SI" b="1" dirty="0"/>
              </a:p>
            </p:txBody>
          </p:sp>
        </mc:Choice>
        <mc:Fallback xmlns="">
          <p:sp>
            <p:nvSpPr>
              <p:cNvPr id="3" name="Označba mesta vsebine 2"/>
              <p:cNvSpPr>
                <a:spLocks noGrp="1" noRot="1" noChangeAspect="1" noMove="1" noResize="1" noEditPoints="1" noAdjustHandles="1" noChangeArrowheads="1" noChangeShapeType="1" noTextEdit="1"/>
              </p:cNvSpPr>
              <p:nvPr>
                <p:ph idx="1"/>
              </p:nvPr>
            </p:nvSpPr>
            <p:spPr>
              <a:xfrm>
                <a:off x="815248" y="308472"/>
                <a:ext cx="10080434" cy="6367750"/>
              </a:xfrm>
              <a:blipFill rotWithShape="0">
                <a:blip r:embed="rId2"/>
                <a:stretch>
                  <a:fillRect l="-665" t="-862"/>
                </a:stretch>
              </a:blipFill>
            </p:spPr>
            <p:txBody>
              <a:bodyPr/>
              <a:lstStyle/>
              <a:p>
                <a:r>
                  <a:rPr lang="sl-SI">
                    <a:noFill/>
                  </a:rPr>
                  <a:t> </a:t>
                </a:r>
              </a:p>
            </p:txBody>
          </p:sp>
        </mc:Fallback>
      </mc:AlternateContent>
      <p:sp>
        <p:nvSpPr>
          <p:cNvPr id="6" name="Označba mesta številke diapozitiva 5"/>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3947714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Označba mesta vsebine 2"/>
              <p:cNvSpPr>
                <a:spLocks noGrp="1"/>
              </p:cNvSpPr>
              <p:nvPr>
                <p:ph idx="1"/>
              </p:nvPr>
            </p:nvSpPr>
            <p:spPr>
              <a:xfrm>
                <a:off x="815248" y="176270"/>
                <a:ext cx="10080434" cy="6499952"/>
              </a:xfrm>
            </p:spPr>
            <p:txBody>
              <a:bodyPr>
                <a:normAutofit/>
              </a:bodyPr>
              <a:lstStyle/>
              <a:p>
                <a:pPr marL="0" indent="0">
                  <a:buNone/>
                </a:pPr>
                <a:r>
                  <a:rPr lang="sl-SI" b="1" dirty="0">
                    <a:ea typeface="Cambria Math" panose="02040503050406030204" pitchFamily="18" charset="0"/>
                  </a:rPr>
                  <a:t>Komponente sile v podpori A izračunamo iz sile </a:t>
                </a:r>
                <a14:m>
                  <m:oMath xmlns:m="http://schemas.openxmlformats.org/officeDocument/2006/math">
                    <m:sSub>
                      <m:sSubPr>
                        <m:ctrlPr>
                          <a:rPr lang="sl-SI" b="1" i="1">
                            <a:solidFill>
                              <a:schemeClr val="tx2"/>
                            </a:solidFill>
                            <a:latin typeface="Cambria Math" panose="02040503050406030204" pitchFamily="18" charset="0"/>
                            <a:ea typeface="Cambria Math" panose="02040503050406030204" pitchFamily="18" charset="0"/>
                          </a:rPr>
                        </m:ctrlPr>
                      </m:sSubPr>
                      <m:e>
                        <m:r>
                          <a:rPr lang="sl-SI" b="1" i="1">
                            <a:solidFill>
                              <a:schemeClr val="tx2"/>
                            </a:solidFill>
                            <a:latin typeface="Cambria Math" panose="02040503050406030204" pitchFamily="18" charset="0"/>
                            <a:ea typeface="Cambria Math" panose="02040503050406030204" pitchFamily="18" charset="0"/>
                          </a:rPr>
                          <m:t>𝑭</m:t>
                        </m:r>
                      </m:e>
                      <m:sub>
                        <m:r>
                          <a:rPr lang="sl-SI" b="1" i="1">
                            <a:solidFill>
                              <a:schemeClr val="tx2"/>
                            </a:solidFill>
                            <a:latin typeface="Cambria Math" panose="02040503050406030204" pitchFamily="18" charset="0"/>
                            <a:ea typeface="Cambria Math" panose="02040503050406030204" pitchFamily="18" charset="0"/>
                          </a:rPr>
                          <m:t>𝑪𝑨</m:t>
                        </m:r>
                      </m:sub>
                    </m:sSub>
                  </m:oMath>
                </a14:m>
                <a:r>
                  <a:rPr lang="sl-SI" b="1" dirty="0">
                    <a:ea typeface="Cambria Math" panose="02040503050406030204" pitchFamily="18" charset="0"/>
                  </a:rPr>
                  <a:t> in komponente sile v podpori B iz sile </a:t>
                </a:r>
                <a14:m>
                  <m:oMath xmlns:m="http://schemas.openxmlformats.org/officeDocument/2006/math">
                    <m:sSub>
                      <m:sSubPr>
                        <m:ctrlPr>
                          <a:rPr lang="sl-SI" b="1" i="1">
                            <a:solidFill>
                              <a:schemeClr val="tx2"/>
                            </a:solidFill>
                            <a:latin typeface="Cambria Math" panose="02040503050406030204" pitchFamily="18" charset="0"/>
                            <a:ea typeface="Cambria Math" panose="02040503050406030204" pitchFamily="18" charset="0"/>
                          </a:rPr>
                        </m:ctrlPr>
                      </m:sSubPr>
                      <m:e>
                        <m:r>
                          <a:rPr lang="sl-SI" b="1" i="1">
                            <a:solidFill>
                              <a:schemeClr val="tx2"/>
                            </a:solidFill>
                            <a:latin typeface="Cambria Math" panose="02040503050406030204" pitchFamily="18" charset="0"/>
                            <a:ea typeface="Cambria Math" panose="02040503050406030204" pitchFamily="18" charset="0"/>
                          </a:rPr>
                          <m:t>𝑭</m:t>
                        </m:r>
                      </m:e>
                      <m:sub>
                        <m:r>
                          <a:rPr lang="sl-SI" b="1" i="1">
                            <a:solidFill>
                              <a:schemeClr val="tx2"/>
                            </a:solidFill>
                            <a:latin typeface="Cambria Math" panose="02040503050406030204" pitchFamily="18" charset="0"/>
                            <a:ea typeface="Cambria Math" panose="02040503050406030204" pitchFamily="18" charset="0"/>
                          </a:rPr>
                          <m:t>𝑪</m:t>
                        </m:r>
                        <m:r>
                          <a:rPr lang="sl-SI" b="1" i="1" smtClean="0">
                            <a:solidFill>
                              <a:schemeClr val="tx2"/>
                            </a:solidFill>
                            <a:latin typeface="Cambria Math" panose="02040503050406030204" pitchFamily="18" charset="0"/>
                            <a:ea typeface="Cambria Math" panose="02040503050406030204" pitchFamily="18" charset="0"/>
                          </a:rPr>
                          <m:t>𝑩</m:t>
                        </m:r>
                      </m:sub>
                    </m:sSub>
                  </m:oMath>
                </a14:m>
                <a:r>
                  <a:rPr lang="sl-SI" b="1" dirty="0">
                    <a:ea typeface="Cambria Math" panose="02040503050406030204" pitchFamily="18" charset="0"/>
                  </a:rPr>
                  <a:t>.</a:t>
                </a:r>
              </a:p>
              <a:p>
                <a:pPr marL="0" indent="0">
                  <a:buNone/>
                </a:pPr>
                <a:r>
                  <a:rPr lang="sl-SI" b="1" dirty="0">
                    <a:ea typeface="Cambria Math" panose="02040503050406030204" pitchFamily="18" charset="0"/>
                  </a:rPr>
                  <a:t> </a:t>
                </a: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457200" indent="-457200">
                  <a:buAutoNum type="arabicParenR"/>
                </a:pPr>
                <a14:m>
                  <m:oMath xmlns:m="http://schemas.openxmlformats.org/officeDocument/2006/math">
                    <m:nary>
                      <m:naryPr>
                        <m:chr m:val="∑"/>
                        <m:subHide m:val="on"/>
                        <m:supHide m:val="on"/>
                        <m:ctrlPr>
                          <a:rPr lang="sl-SI" b="1" i="1" smtClean="0">
                            <a:solidFill>
                              <a:schemeClr val="tx2"/>
                            </a:solidFill>
                            <a:latin typeface="Cambria Math" panose="02040503050406030204" pitchFamily="18" charset="0"/>
                            <a:ea typeface="Cambria Math" panose="02040503050406030204" pitchFamily="18" charset="0"/>
                          </a:rPr>
                        </m:ctrlPr>
                      </m:naryPr>
                      <m:sub/>
                      <m:sup/>
                      <m:e>
                        <m:sSub>
                          <m:sSubPr>
                            <m:ctrlPr>
                              <a:rPr lang="sl-SI" b="1" i="1" smtClean="0">
                                <a:solidFill>
                                  <a:schemeClr val="tx2"/>
                                </a:solidFill>
                                <a:latin typeface="Cambria Math" panose="02040503050406030204" pitchFamily="18" charset="0"/>
                                <a:ea typeface="Cambria Math" panose="02040503050406030204" pitchFamily="18" charset="0"/>
                              </a:rPr>
                            </m:ctrlPr>
                          </m:sSubPr>
                          <m:e>
                            <m:r>
                              <a:rPr lang="sl-SI" b="1" i="1" smtClean="0">
                                <a:solidFill>
                                  <a:schemeClr val="tx2"/>
                                </a:solidFill>
                                <a:latin typeface="Cambria Math" panose="02040503050406030204" pitchFamily="18" charset="0"/>
                                <a:ea typeface="Cambria Math" panose="02040503050406030204" pitchFamily="18" charset="0"/>
                              </a:rPr>
                              <m:t>𝑭</m:t>
                            </m:r>
                          </m:e>
                          <m:sub>
                            <m:r>
                              <a:rPr lang="sl-SI" b="1" i="1" smtClean="0">
                                <a:solidFill>
                                  <a:schemeClr val="tx2"/>
                                </a:solidFill>
                                <a:latin typeface="Cambria Math" panose="02040503050406030204" pitchFamily="18" charset="0"/>
                                <a:ea typeface="Cambria Math" panose="02040503050406030204" pitchFamily="18" charset="0"/>
                              </a:rPr>
                              <m:t>𝒊𝒙</m:t>
                            </m:r>
                          </m:sub>
                        </m:sSub>
                      </m:e>
                    </m:nary>
                    <m:r>
                      <a:rPr lang="sl-SI" b="1" i="1" smtClean="0">
                        <a:solidFill>
                          <a:schemeClr val="tx2"/>
                        </a:solidFill>
                        <a:latin typeface="Cambria Math" panose="02040503050406030204" pitchFamily="18" charset="0"/>
                        <a:ea typeface="Cambria Math" panose="02040503050406030204" pitchFamily="18" charset="0"/>
                      </a:rPr>
                      <m:t>=</m:t>
                    </m:r>
                    <m:r>
                      <a:rPr lang="sl-SI" b="1" i="1" smtClean="0">
                        <a:solidFill>
                          <a:schemeClr val="tx2"/>
                        </a:solidFill>
                        <a:latin typeface="Cambria Math" panose="02040503050406030204" pitchFamily="18" charset="0"/>
                        <a:ea typeface="Cambria Math" panose="02040503050406030204" pitchFamily="18" charset="0"/>
                      </a:rPr>
                      <m:t>𝟎</m:t>
                    </m:r>
                    <m:r>
                      <a:rPr lang="sl-SI" b="1" i="1" smtClean="0">
                        <a:solidFill>
                          <a:schemeClr val="tx2"/>
                        </a:solidFill>
                        <a:latin typeface="Cambria Math" panose="02040503050406030204" pitchFamily="18" charset="0"/>
                        <a:ea typeface="Cambria Math" panose="02040503050406030204" pitchFamily="18" charset="0"/>
                      </a:rPr>
                      <m:t>→</m:t>
                    </m:r>
                    <m:sSub>
                      <m:sSubPr>
                        <m:ctrlPr>
                          <a:rPr lang="sl-SI" b="1" i="1" smtClean="0">
                            <a:solidFill>
                              <a:schemeClr val="tx2"/>
                            </a:solidFill>
                            <a:latin typeface="Cambria Math" panose="02040503050406030204" pitchFamily="18" charset="0"/>
                            <a:ea typeface="Cambria Math" panose="02040503050406030204" pitchFamily="18" charset="0"/>
                          </a:rPr>
                        </m:ctrlPr>
                      </m:sSubPr>
                      <m:e>
                        <m:r>
                          <a:rPr lang="sl-SI" b="1" i="1" smtClean="0">
                            <a:solidFill>
                              <a:schemeClr val="tx2"/>
                            </a:solidFill>
                            <a:latin typeface="Cambria Math" panose="02040503050406030204" pitchFamily="18" charset="0"/>
                            <a:ea typeface="Cambria Math" panose="02040503050406030204" pitchFamily="18" charset="0"/>
                          </a:rPr>
                          <m:t>−</m:t>
                        </m:r>
                        <m:r>
                          <a:rPr lang="sl-SI" b="1" i="1" smtClean="0">
                            <a:solidFill>
                              <a:schemeClr val="tx2"/>
                            </a:solidFill>
                            <a:latin typeface="Cambria Math" panose="02040503050406030204" pitchFamily="18" charset="0"/>
                            <a:ea typeface="Cambria Math" panose="02040503050406030204" pitchFamily="18" charset="0"/>
                          </a:rPr>
                          <m:t>𝑭</m:t>
                        </m:r>
                      </m:e>
                      <m:sub>
                        <m:r>
                          <a:rPr lang="sl-SI" b="1" i="1" smtClean="0">
                            <a:solidFill>
                              <a:schemeClr val="tx2"/>
                            </a:solidFill>
                            <a:latin typeface="Cambria Math" panose="02040503050406030204" pitchFamily="18" charset="0"/>
                            <a:ea typeface="Cambria Math" panose="02040503050406030204" pitchFamily="18" charset="0"/>
                          </a:rPr>
                          <m:t>𝑨𝑿</m:t>
                        </m:r>
                      </m:sub>
                    </m:sSub>
                    <m:r>
                      <a:rPr lang="sl-SI" b="1" i="1" smtClean="0">
                        <a:solidFill>
                          <a:schemeClr val="tx2"/>
                        </a:solidFill>
                        <a:latin typeface="Cambria Math" panose="02040503050406030204" pitchFamily="18" charset="0"/>
                        <a:ea typeface="Cambria Math" panose="02040503050406030204" pitchFamily="18" charset="0"/>
                      </a:rPr>
                      <m:t>+</m:t>
                    </m:r>
                    <m:sSub>
                      <m:sSubPr>
                        <m:ctrlPr>
                          <a:rPr lang="sl-SI" b="1" i="1" smtClean="0">
                            <a:solidFill>
                              <a:schemeClr val="tx2"/>
                            </a:solidFill>
                            <a:latin typeface="Cambria Math" panose="02040503050406030204" pitchFamily="18" charset="0"/>
                            <a:ea typeface="Cambria Math" panose="02040503050406030204" pitchFamily="18" charset="0"/>
                          </a:rPr>
                        </m:ctrlPr>
                      </m:sSubPr>
                      <m:e>
                        <m:r>
                          <a:rPr lang="sl-SI" b="1" i="1" smtClean="0">
                            <a:solidFill>
                              <a:schemeClr val="tx2"/>
                            </a:solidFill>
                            <a:latin typeface="Cambria Math" panose="02040503050406030204" pitchFamily="18" charset="0"/>
                            <a:ea typeface="Cambria Math" panose="02040503050406030204" pitchFamily="18" charset="0"/>
                          </a:rPr>
                          <m:t>𝑭</m:t>
                        </m:r>
                      </m:e>
                      <m:sub>
                        <m:r>
                          <a:rPr lang="sl-SI" b="1" i="1" smtClean="0">
                            <a:solidFill>
                              <a:schemeClr val="tx2"/>
                            </a:solidFill>
                            <a:latin typeface="Cambria Math" panose="02040503050406030204" pitchFamily="18" charset="0"/>
                            <a:ea typeface="Cambria Math" panose="02040503050406030204" pitchFamily="18" charset="0"/>
                          </a:rPr>
                          <m:t>𝑪𝑨</m:t>
                        </m:r>
                      </m:sub>
                    </m:sSub>
                    <m:r>
                      <a:rPr lang="sl-SI" b="1" i="1" smtClean="0">
                        <a:solidFill>
                          <a:schemeClr val="tx2"/>
                        </a:solidFill>
                        <a:latin typeface="Cambria Math" panose="02040503050406030204" pitchFamily="18" charset="0"/>
                        <a:ea typeface="Cambria Math" panose="02040503050406030204" pitchFamily="18" charset="0"/>
                      </a:rPr>
                      <m:t>∙</m:t>
                    </m:r>
                    <m:func>
                      <m:funcPr>
                        <m:ctrlPr>
                          <a:rPr lang="sl-SI" b="1" i="1" smtClean="0">
                            <a:solidFill>
                              <a:schemeClr val="tx2"/>
                            </a:solidFill>
                            <a:latin typeface="Cambria Math" panose="02040503050406030204" pitchFamily="18" charset="0"/>
                            <a:ea typeface="Cambria Math" panose="02040503050406030204" pitchFamily="18" charset="0"/>
                          </a:rPr>
                        </m:ctrlPr>
                      </m:funcPr>
                      <m:fName>
                        <m:r>
                          <m:rPr>
                            <m:sty m:val="p"/>
                          </m:rPr>
                          <a:rPr lang="sl-SI" b="0" i="0" smtClean="0">
                            <a:solidFill>
                              <a:schemeClr val="tx2"/>
                            </a:solidFill>
                            <a:latin typeface="Cambria Math" panose="02040503050406030204" pitchFamily="18" charset="0"/>
                            <a:ea typeface="Cambria Math" panose="02040503050406030204" pitchFamily="18" charset="0"/>
                          </a:rPr>
                          <m:t>cos</m:t>
                        </m:r>
                      </m:fName>
                      <m:e>
                        <m:r>
                          <a:rPr lang="sl-SI" b="0" i="1" smtClean="0">
                            <a:solidFill>
                              <a:schemeClr val="tx2"/>
                            </a:solidFill>
                            <a:latin typeface="Cambria Math" panose="02040503050406030204" pitchFamily="18" charset="0"/>
                            <a:ea typeface="Cambria Math" panose="02040503050406030204" pitchFamily="18" charset="0"/>
                          </a:rPr>
                          <m:t>𝜶</m:t>
                        </m:r>
                      </m:e>
                    </m:func>
                    <m:r>
                      <a:rPr lang="sl-SI" b="1" i="1" smtClean="0">
                        <a:solidFill>
                          <a:schemeClr val="tx2"/>
                        </a:solidFill>
                        <a:latin typeface="Cambria Math" panose="02040503050406030204" pitchFamily="18" charset="0"/>
                        <a:ea typeface="Cambria Math" panose="02040503050406030204" pitchFamily="18" charset="0"/>
                      </a:rPr>
                      <m:t>=</m:t>
                    </m:r>
                    <m:r>
                      <a:rPr lang="sl-SI" b="1" i="1" smtClean="0">
                        <a:solidFill>
                          <a:schemeClr val="tx2"/>
                        </a:solidFill>
                        <a:latin typeface="Cambria Math" panose="02040503050406030204" pitchFamily="18" charset="0"/>
                        <a:ea typeface="Cambria Math" panose="02040503050406030204" pitchFamily="18" charset="0"/>
                      </a:rPr>
                      <m:t>𝟎</m:t>
                    </m:r>
                    <m:r>
                      <a:rPr lang="sl-SI" b="1" i="1" smtClean="0">
                        <a:solidFill>
                          <a:schemeClr val="tx2"/>
                        </a:solidFill>
                        <a:latin typeface="Cambria Math" panose="02040503050406030204" pitchFamily="18" charset="0"/>
                        <a:ea typeface="Cambria Math" panose="02040503050406030204" pitchFamily="18" charset="0"/>
                      </a:rPr>
                      <m:t> </m:t>
                    </m:r>
                  </m:oMath>
                </a14:m>
                <a:endParaRPr lang="sl-SI" b="1" i="1" dirty="0">
                  <a:solidFill>
                    <a:schemeClr val="tx2"/>
                  </a:solidFill>
                  <a:latin typeface="Cambria Math" panose="02040503050406030204" pitchFamily="18" charset="0"/>
                  <a:ea typeface="Cambria Math" panose="02040503050406030204" pitchFamily="18" charset="0"/>
                </a:endParaRPr>
              </a:p>
              <a:p>
                <a:pPr marL="0" indent="0">
                  <a:buNone/>
                </a:pPr>
                <a:r>
                  <a:rPr lang="sl-SI" b="1" dirty="0">
                    <a:solidFill>
                      <a:schemeClr val="tx2"/>
                    </a:solidFill>
                    <a:ea typeface="Cambria Math" panose="02040503050406030204" pitchFamily="18" charset="0"/>
                  </a:rPr>
                  <a:t>                        </a:t>
                </a:r>
                <a14:m>
                  <m:oMath xmlns:m="http://schemas.openxmlformats.org/officeDocument/2006/math">
                    <m:sSub>
                      <m:sSubPr>
                        <m:ctrlPr>
                          <a:rPr lang="sl-SI" b="1" i="1" smtClean="0">
                            <a:solidFill>
                              <a:schemeClr val="tx2"/>
                            </a:solidFill>
                            <a:latin typeface="Cambria Math" panose="02040503050406030204" pitchFamily="18" charset="0"/>
                            <a:ea typeface="Cambria Math" panose="02040503050406030204" pitchFamily="18" charset="0"/>
                          </a:rPr>
                        </m:ctrlPr>
                      </m:sSubPr>
                      <m:e>
                        <m:r>
                          <a:rPr lang="sl-SI" b="1" i="1" smtClean="0">
                            <a:solidFill>
                              <a:schemeClr val="tx2"/>
                            </a:solidFill>
                            <a:latin typeface="Cambria Math" panose="02040503050406030204" pitchFamily="18" charset="0"/>
                            <a:ea typeface="Cambria Math" panose="02040503050406030204" pitchFamily="18" charset="0"/>
                          </a:rPr>
                          <m:t>𝑭</m:t>
                        </m:r>
                      </m:e>
                      <m:sub>
                        <m:r>
                          <a:rPr lang="sl-SI" b="1" i="1" smtClean="0">
                            <a:solidFill>
                              <a:schemeClr val="tx2"/>
                            </a:solidFill>
                            <a:latin typeface="Cambria Math" panose="02040503050406030204" pitchFamily="18" charset="0"/>
                            <a:ea typeface="Cambria Math" panose="02040503050406030204" pitchFamily="18" charset="0"/>
                          </a:rPr>
                          <m:t>𝑨𝑿</m:t>
                        </m:r>
                      </m:sub>
                    </m:sSub>
                    <m:r>
                      <a:rPr lang="sl-SI" b="1" i="1" smtClean="0">
                        <a:solidFill>
                          <a:schemeClr val="tx2"/>
                        </a:solidFill>
                        <a:latin typeface="Cambria Math" panose="02040503050406030204" pitchFamily="18" charset="0"/>
                        <a:ea typeface="Cambria Math" panose="02040503050406030204" pitchFamily="18" charset="0"/>
                      </a:rPr>
                      <m:t>=</m:t>
                    </m:r>
                    <m:sSub>
                      <m:sSubPr>
                        <m:ctrlPr>
                          <a:rPr lang="sl-SI" b="1" i="1" smtClean="0">
                            <a:solidFill>
                              <a:schemeClr val="tx2"/>
                            </a:solidFill>
                            <a:latin typeface="Cambria Math" panose="02040503050406030204" pitchFamily="18" charset="0"/>
                            <a:ea typeface="Cambria Math" panose="02040503050406030204" pitchFamily="18" charset="0"/>
                          </a:rPr>
                        </m:ctrlPr>
                      </m:sSubPr>
                      <m:e>
                        <m:r>
                          <a:rPr lang="sl-SI" b="1" i="1" smtClean="0">
                            <a:solidFill>
                              <a:schemeClr val="tx2"/>
                            </a:solidFill>
                            <a:latin typeface="Cambria Math" panose="02040503050406030204" pitchFamily="18" charset="0"/>
                            <a:ea typeface="Cambria Math" panose="02040503050406030204" pitchFamily="18" charset="0"/>
                          </a:rPr>
                          <m:t>𝑭</m:t>
                        </m:r>
                      </m:e>
                      <m:sub>
                        <m:r>
                          <a:rPr lang="sl-SI" b="1" i="1" smtClean="0">
                            <a:solidFill>
                              <a:schemeClr val="tx2"/>
                            </a:solidFill>
                            <a:latin typeface="Cambria Math" panose="02040503050406030204" pitchFamily="18" charset="0"/>
                            <a:ea typeface="Cambria Math" panose="02040503050406030204" pitchFamily="18" charset="0"/>
                          </a:rPr>
                          <m:t>𝑪𝑨</m:t>
                        </m:r>
                      </m:sub>
                    </m:sSub>
                    <m:r>
                      <a:rPr lang="sl-SI" b="1" i="1" smtClean="0">
                        <a:solidFill>
                          <a:schemeClr val="tx2"/>
                        </a:solidFill>
                        <a:latin typeface="Cambria Math" panose="02040503050406030204" pitchFamily="18" charset="0"/>
                        <a:ea typeface="Cambria Math" panose="02040503050406030204" pitchFamily="18" charset="0"/>
                      </a:rPr>
                      <m:t>∙</m:t>
                    </m:r>
                    <m:func>
                      <m:funcPr>
                        <m:ctrlPr>
                          <a:rPr lang="sl-SI" b="1" i="1" smtClean="0">
                            <a:solidFill>
                              <a:schemeClr val="tx2"/>
                            </a:solidFill>
                            <a:latin typeface="Cambria Math" panose="02040503050406030204" pitchFamily="18" charset="0"/>
                            <a:ea typeface="Cambria Math" panose="02040503050406030204" pitchFamily="18" charset="0"/>
                          </a:rPr>
                        </m:ctrlPr>
                      </m:funcPr>
                      <m:fName>
                        <m:r>
                          <m:rPr>
                            <m:sty m:val="p"/>
                          </m:rPr>
                          <a:rPr lang="sl-SI" b="0" i="0" smtClean="0">
                            <a:solidFill>
                              <a:schemeClr val="tx2"/>
                            </a:solidFill>
                            <a:latin typeface="Cambria Math" panose="02040503050406030204" pitchFamily="18" charset="0"/>
                            <a:ea typeface="Cambria Math" panose="02040503050406030204" pitchFamily="18" charset="0"/>
                          </a:rPr>
                          <m:t>cos</m:t>
                        </m:r>
                      </m:fName>
                      <m:e>
                        <m:r>
                          <a:rPr lang="sl-SI" b="0" i="1" smtClean="0">
                            <a:solidFill>
                              <a:schemeClr val="tx2"/>
                            </a:solidFill>
                            <a:latin typeface="Cambria Math" panose="02040503050406030204" pitchFamily="18" charset="0"/>
                            <a:ea typeface="Cambria Math" panose="02040503050406030204" pitchFamily="18" charset="0"/>
                          </a:rPr>
                          <m:t>𝜶</m:t>
                        </m:r>
                      </m:e>
                    </m:func>
                  </m:oMath>
                </a14:m>
                <a:endParaRPr lang="sl-SI" b="1" dirty="0">
                  <a:solidFill>
                    <a:schemeClr val="tx2"/>
                  </a:solidFill>
                  <a:ea typeface="Cambria Math" panose="02040503050406030204" pitchFamily="18" charset="0"/>
                </a:endParaRPr>
              </a:p>
              <a:p>
                <a:pPr marL="0" indent="0">
                  <a:buNone/>
                </a:pPr>
                <a:r>
                  <a:rPr lang="sl-SI" sz="1800" b="1" dirty="0">
                    <a:solidFill>
                      <a:schemeClr val="tx2"/>
                    </a:solidFill>
                    <a:ea typeface="Cambria Math" panose="02040503050406030204" pitchFamily="18" charset="0"/>
                  </a:rPr>
                  <a:t>                            </a:t>
                </a:r>
                <a14:m>
                  <m:oMath xmlns:m="http://schemas.openxmlformats.org/officeDocument/2006/math">
                    <m:sSub>
                      <m:sSubPr>
                        <m:ctrlPr>
                          <a:rPr lang="sl-SI" sz="1800" b="1" i="1">
                            <a:solidFill>
                              <a:schemeClr val="tx2"/>
                            </a:solidFill>
                            <a:latin typeface="Cambria Math" panose="02040503050406030204" pitchFamily="18" charset="0"/>
                            <a:ea typeface="Cambria Math" panose="02040503050406030204" pitchFamily="18" charset="0"/>
                          </a:rPr>
                        </m:ctrlPr>
                      </m:sSubPr>
                      <m:e>
                        <m:r>
                          <a:rPr lang="sl-SI" sz="1800" b="1" i="1" smtClean="0">
                            <a:solidFill>
                              <a:schemeClr val="tx2"/>
                            </a:solidFill>
                            <a:latin typeface="Cambria Math" panose="02040503050406030204" pitchFamily="18" charset="0"/>
                            <a:ea typeface="Cambria Math" panose="02040503050406030204" pitchFamily="18" charset="0"/>
                          </a:rPr>
                          <m:t>𝑭</m:t>
                        </m:r>
                      </m:e>
                      <m:sub>
                        <m:r>
                          <a:rPr lang="sl-SI" sz="1800" b="1" i="1" smtClean="0">
                            <a:solidFill>
                              <a:schemeClr val="tx2"/>
                            </a:solidFill>
                            <a:latin typeface="Cambria Math" panose="02040503050406030204" pitchFamily="18" charset="0"/>
                            <a:ea typeface="Cambria Math" panose="02040503050406030204" pitchFamily="18" charset="0"/>
                          </a:rPr>
                          <m:t>𝑨𝑿</m:t>
                        </m:r>
                      </m:sub>
                    </m:sSub>
                    <m:r>
                      <a:rPr lang="sl-SI" sz="1800" b="1" i="1">
                        <a:solidFill>
                          <a:schemeClr val="tx2"/>
                        </a:solidFill>
                        <a:latin typeface="Cambria Math" panose="02040503050406030204" pitchFamily="18" charset="0"/>
                        <a:ea typeface="Cambria Math" panose="02040503050406030204" pitchFamily="18" charset="0"/>
                      </a:rPr>
                      <m:t>=</m:t>
                    </m:r>
                    <m:r>
                      <a:rPr lang="sl-SI" sz="1800" b="1" i="1" smtClean="0">
                        <a:solidFill>
                          <a:schemeClr val="tx2"/>
                        </a:solidFill>
                        <a:latin typeface="Cambria Math" panose="02040503050406030204" pitchFamily="18" charset="0"/>
                        <a:ea typeface="Cambria Math" panose="02040503050406030204" pitchFamily="18" charset="0"/>
                      </a:rPr>
                      <m:t>𝟓𝟒𝟒𝟐</m:t>
                    </m:r>
                    <m:r>
                      <a:rPr lang="sl-SI" sz="1800" b="1" i="1">
                        <a:solidFill>
                          <a:schemeClr val="tx2"/>
                        </a:solidFill>
                        <a:latin typeface="Cambria Math" panose="02040503050406030204" pitchFamily="18" charset="0"/>
                        <a:ea typeface="Cambria Math" panose="02040503050406030204" pitchFamily="18" charset="0"/>
                      </a:rPr>
                      <m:t>∙</m:t>
                    </m:r>
                    <m:func>
                      <m:funcPr>
                        <m:ctrlPr>
                          <a:rPr lang="sl-SI" sz="1800" b="1" i="1">
                            <a:solidFill>
                              <a:schemeClr val="tx2"/>
                            </a:solidFill>
                            <a:latin typeface="Cambria Math" panose="02040503050406030204" pitchFamily="18" charset="0"/>
                            <a:ea typeface="Cambria Math" panose="02040503050406030204" pitchFamily="18" charset="0"/>
                          </a:rPr>
                        </m:ctrlPr>
                      </m:funcPr>
                      <m:fName>
                        <m:r>
                          <m:rPr>
                            <m:sty m:val="p"/>
                          </m:rPr>
                          <a:rPr lang="sl-SI" sz="1800">
                            <a:solidFill>
                              <a:schemeClr val="tx2"/>
                            </a:solidFill>
                            <a:latin typeface="Cambria Math" panose="02040503050406030204" pitchFamily="18" charset="0"/>
                            <a:ea typeface="Cambria Math" panose="02040503050406030204" pitchFamily="18" charset="0"/>
                          </a:rPr>
                          <m:t>cos</m:t>
                        </m:r>
                      </m:fName>
                      <m:e>
                        <m:r>
                          <a:rPr lang="sl-SI" sz="1800" b="1" i="1" smtClean="0">
                            <a:solidFill>
                              <a:schemeClr val="tx2"/>
                            </a:solidFill>
                            <a:latin typeface="Cambria Math" panose="02040503050406030204" pitchFamily="18" charset="0"/>
                            <a:ea typeface="Cambria Math" panose="02040503050406030204" pitchFamily="18" charset="0"/>
                          </a:rPr>
                          <m:t>𝟑𝟑</m:t>
                        </m:r>
                        <m:r>
                          <a:rPr lang="sl-SI" sz="1800" b="1" i="1" smtClean="0">
                            <a:solidFill>
                              <a:schemeClr val="tx2"/>
                            </a:solidFill>
                            <a:latin typeface="Cambria Math" panose="02040503050406030204" pitchFamily="18" charset="0"/>
                            <a:ea typeface="Cambria Math" panose="02040503050406030204" pitchFamily="18" charset="0"/>
                          </a:rPr>
                          <m:t>,</m:t>
                        </m:r>
                        <m:r>
                          <a:rPr lang="sl-SI" sz="1800" b="1" i="1" smtClean="0">
                            <a:solidFill>
                              <a:schemeClr val="tx2"/>
                            </a:solidFill>
                            <a:latin typeface="Cambria Math" panose="02040503050406030204" pitchFamily="18" charset="0"/>
                            <a:ea typeface="Cambria Math" panose="02040503050406030204" pitchFamily="18" charset="0"/>
                          </a:rPr>
                          <m:t>𝟔𝟗</m:t>
                        </m:r>
                        <m:r>
                          <a:rPr lang="sl-SI" sz="1800" b="1" i="1" smtClean="0">
                            <a:solidFill>
                              <a:schemeClr val="tx2"/>
                            </a:solidFill>
                            <a:latin typeface="Cambria Math" panose="02040503050406030204" pitchFamily="18" charset="0"/>
                            <a:ea typeface="Cambria Math" panose="02040503050406030204" pitchFamily="18" charset="0"/>
                          </a:rPr>
                          <m:t>°</m:t>
                        </m:r>
                      </m:e>
                    </m:func>
                  </m:oMath>
                </a14:m>
                <a:endParaRPr lang="sl-SI" sz="1800" b="1" dirty="0">
                  <a:solidFill>
                    <a:schemeClr val="accent1"/>
                  </a:solidFill>
                  <a:ea typeface="Cambria Math" panose="02040503050406030204" pitchFamily="18" charset="0"/>
                </a:endParaRPr>
              </a:p>
              <a:p>
                <a:pPr marL="0" indent="0">
                  <a:buNone/>
                </a:pPr>
                <a:r>
                  <a:rPr lang="sl-SI" sz="1800" b="1" dirty="0">
                    <a:solidFill>
                      <a:schemeClr val="tx2"/>
                    </a:solidFill>
                    <a:ea typeface="Cambria Math" panose="02040503050406030204" pitchFamily="18" charset="0"/>
                  </a:rPr>
                  <a:t>                            </a:t>
                </a:r>
                <a14:m>
                  <m:oMath xmlns:m="http://schemas.openxmlformats.org/officeDocument/2006/math">
                    <m:sSub>
                      <m:sSubPr>
                        <m:ctrlPr>
                          <a:rPr lang="sl-SI" sz="1800" b="1" i="1">
                            <a:solidFill>
                              <a:schemeClr val="tx2"/>
                            </a:solidFill>
                            <a:latin typeface="Cambria Math" panose="02040503050406030204" pitchFamily="18" charset="0"/>
                            <a:ea typeface="Cambria Math" panose="02040503050406030204" pitchFamily="18" charset="0"/>
                          </a:rPr>
                        </m:ctrlPr>
                      </m:sSubPr>
                      <m:e>
                        <m:r>
                          <a:rPr lang="sl-SI" sz="1800" b="1" i="1" smtClean="0">
                            <a:solidFill>
                              <a:schemeClr val="tx2"/>
                            </a:solidFill>
                            <a:latin typeface="Cambria Math" panose="02040503050406030204" pitchFamily="18" charset="0"/>
                            <a:ea typeface="Cambria Math" panose="02040503050406030204" pitchFamily="18" charset="0"/>
                          </a:rPr>
                          <m:t>𝑭</m:t>
                        </m:r>
                      </m:e>
                      <m:sub>
                        <m:r>
                          <a:rPr lang="sl-SI" sz="1800" b="1" i="1" smtClean="0">
                            <a:solidFill>
                              <a:schemeClr val="tx2"/>
                            </a:solidFill>
                            <a:latin typeface="Cambria Math" panose="02040503050406030204" pitchFamily="18" charset="0"/>
                            <a:ea typeface="Cambria Math" panose="02040503050406030204" pitchFamily="18" charset="0"/>
                          </a:rPr>
                          <m:t>𝑨𝑿</m:t>
                        </m:r>
                      </m:sub>
                    </m:sSub>
                    <m:r>
                      <a:rPr lang="sl-SI" sz="1800" b="1" i="1">
                        <a:solidFill>
                          <a:schemeClr val="tx2"/>
                        </a:solidFill>
                        <a:latin typeface="Cambria Math" panose="02040503050406030204" pitchFamily="18" charset="0"/>
                        <a:ea typeface="Cambria Math" panose="02040503050406030204" pitchFamily="18" charset="0"/>
                      </a:rPr>
                      <m:t>=</m:t>
                    </m:r>
                    <m:r>
                      <a:rPr lang="sl-SI" sz="1800" b="1" i="1" smtClean="0">
                        <a:solidFill>
                          <a:schemeClr val="tx2"/>
                        </a:solidFill>
                        <a:latin typeface="Cambria Math" panose="02040503050406030204" pitchFamily="18" charset="0"/>
                        <a:ea typeface="Cambria Math" panose="02040503050406030204" pitchFamily="18" charset="0"/>
                      </a:rPr>
                      <m:t>𝟒𝟓𝟐𝟖</m:t>
                    </m:r>
                  </m:oMath>
                </a14:m>
                <a:r>
                  <a:rPr lang="sl-SI" sz="1800" b="1" dirty="0">
                    <a:solidFill>
                      <a:schemeClr val="tx2"/>
                    </a:solidFill>
                    <a:ea typeface="Cambria Math" panose="02040503050406030204" pitchFamily="18" charset="0"/>
                  </a:rPr>
                  <a:t>N</a:t>
                </a:r>
              </a:p>
              <a:p>
                <a:pPr marL="0" indent="0">
                  <a:buNone/>
                </a:pPr>
                <a:r>
                  <a:rPr lang="sl-SI" sz="1600" b="1" i="1" dirty="0">
                    <a:solidFill>
                      <a:schemeClr val="accent1"/>
                    </a:solidFill>
                    <a:ea typeface="Cambria Math" panose="02040503050406030204" pitchFamily="18" charset="0"/>
                  </a:rPr>
                  <a:t>2) </a:t>
                </a:r>
                <a14:m>
                  <m:oMath xmlns:m="http://schemas.openxmlformats.org/officeDocument/2006/math">
                    <m:nary>
                      <m:naryPr>
                        <m:chr m:val="∑"/>
                        <m:subHide m:val="on"/>
                        <m:supHide m:val="on"/>
                        <m:ctrlPr>
                          <a:rPr lang="sl-SI" sz="1800" b="1" i="1">
                            <a:solidFill>
                              <a:schemeClr val="tx2"/>
                            </a:solidFill>
                            <a:latin typeface="Cambria Math" panose="02040503050406030204" pitchFamily="18" charset="0"/>
                            <a:ea typeface="Cambria Math" panose="02040503050406030204" pitchFamily="18" charset="0"/>
                          </a:rPr>
                        </m:ctrlPr>
                      </m:naryPr>
                      <m:sub/>
                      <m:sup/>
                      <m:e>
                        <m:sSub>
                          <m:sSubPr>
                            <m:ctrlPr>
                              <a:rPr lang="sl-SI" sz="1800" b="1" i="1">
                                <a:solidFill>
                                  <a:schemeClr val="tx2"/>
                                </a:solidFill>
                                <a:latin typeface="Cambria Math" panose="02040503050406030204" pitchFamily="18" charset="0"/>
                                <a:ea typeface="Cambria Math" panose="02040503050406030204" pitchFamily="18" charset="0"/>
                              </a:rPr>
                            </m:ctrlPr>
                          </m:sSubPr>
                          <m:e>
                            <m:r>
                              <a:rPr lang="sl-SI" sz="1800" b="1" i="1">
                                <a:solidFill>
                                  <a:schemeClr val="tx2"/>
                                </a:solidFill>
                                <a:latin typeface="Cambria Math" panose="02040503050406030204" pitchFamily="18" charset="0"/>
                                <a:ea typeface="Cambria Math" panose="02040503050406030204" pitchFamily="18" charset="0"/>
                              </a:rPr>
                              <m:t>𝑭</m:t>
                            </m:r>
                          </m:e>
                          <m:sub>
                            <m:r>
                              <a:rPr lang="sl-SI" sz="1800" b="1" i="1" smtClean="0">
                                <a:solidFill>
                                  <a:schemeClr val="tx2"/>
                                </a:solidFill>
                                <a:latin typeface="Cambria Math" panose="02040503050406030204" pitchFamily="18" charset="0"/>
                                <a:ea typeface="Cambria Math" panose="02040503050406030204" pitchFamily="18" charset="0"/>
                              </a:rPr>
                              <m:t>𝒊𝒚</m:t>
                            </m:r>
                          </m:sub>
                        </m:sSub>
                      </m:e>
                    </m:nary>
                    <m:r>
                      <a:rPr lang="sl-SI" sz="1800" b="1" i="1">
                        <a:solidFill>
                          <a:schemeClr val="tx2"/>
                        </a:solidFill>
                        <a:latin typeface="Cambria Math" panose="02040503050406030204" pitchFamily="18" charset="0"/>
                        <a:ea typeface="Cambria Math" panose="02040503050406030204" pitchFamily="18" charset="0"/>
                      </a:rPr>
                      <m:t>=</m:t>
                    </m:r>
                    <m:r>
                      <a:rPr lang="sl-SI" sz="1800" b="1" i="1">
                        <a:solidFill>
                          <a:schemeClr val="tx2"/>
                        </a:solidFill>
                        <a:latin typeface="Cambria Math" panose="02040503050406030204" pitchFamily="18" charset="0"/>
                        <a:ea typeface="Cambria Math" panose="02040503050406030204" pitchFamily="18" charset="0"/>
                      </a:rPr>
                      <m:t>𝟎</m:t>
                    </m:r>
                    <m:r>
                      <a:rPr lang="sl-SI" sz="1800" b="1" i="1">
                        <a:solidFill>
                          <a:schemeClr val="tx2"/>
                        </a:solidFill>
                        <a:latin typeface="Cambria Math" panose="02040503050406030204" pitchFamily="18" charset="0"/>
                        <a:ea typeface="Cambria Math" panose="02040503050406030204" pitchFamily="18" charset="0"/>
                      </a:rPr>
                      <m:t>→</m:t>
                    </m:r>
                    <m:sSub>
                      <m:sSubPr>
                        <m:ctrlPr>
                          <a:rPr lang="sl-SI" sz="1800" b="1" i="1">
                            <a:solidFill>
                              <a:schemeClr val="tx2"/>
                            </a:solidFill>
                            <a:latin typeface="Cambria Math" panose="02040503050406030204" pitchFamily="18" charset="0"/>
                            <a:ea typeface="Cambria Math" panose="02040503050406030204" pitchFamily="18" charset="0"/>
                          </a:rPr>
                        </m:ctrlPr>
                      </m:sSubPr>
                      <m:e>
                        <m:r>
                          <a:rPr lang="sl-SI" sz="1800" b="1" i="1">
                            <a:solidFill>
                              <a:schemeClr val="tx2"/>
                            </a:solidFill>
                            <a:latin typeface="Cambria Math" panose="02040503050406030204" pitchFamily="18" charset="0"/>
                            <a:ea typeface="Cambria Math" panose="02040503050406030204" pitchFamily="18" charset="0"/>
                          </a:rPr>
                          <m:t>𝑭</m:t>
                        </m:r>
                      </m:e>
                      <m:sub>
                        <m:r>
                          <a:rPr lang="sl-SI" sz="1800" b="1" i="1">
                            <a:solidFill>
                              <a:schemeClr val="tx2"/>
                            </a:solidFill>
                            <a:latin typeface="Cambria Math" panose="02040503050406030204" pitchFamily="18" charset="0"/>
                            <a:ea typeface="Cambria Math" panose="02040503050406030204" pitchFamily="18" charset="0"/>
                          </a:rPr>
                          <m:t>𝑨</m:t>
                        </m:r>
                        <m:r>
                          <a:rPr lang="sl-SI" sz="1800" b="1" i="1" smtClean="0">
                            <a:solidFill>
                              <a:schemeClr val="tx2"/>
                            </a:solidFill>
                            <a:latin typeface="Cambria Math" panose="02040503050406030204" pitchFamily="18" charset="0"/>
                            <a:ea typeface="Cambria Math" panose="02040503050406030204" pitchFamily="18" charset="0"/>
                          </a:rPr>
                          <m:t>𝒀</m:t>
                        </m:r>
                      </m:sub>
                    </m:sSub>
                    <m:r>
                      <a:rPr lang="sl-SI" sz="1800" b="1" i="1" smtClean="0">
                        <a:solidFill>
                          <a:schemeClr val="tx2"/>
                        </a:solidFill>
                        <a:latin typeface="Cambria Math" panose="02040503050406030204" pitchFamily="18" charset="0"/>
                        <a:ea typeface="Cambria Math" panose="02040503050406030204" pitchFamily="18" charset="0"/>
                      </a:rPr>
                      <m:t>−</m:t>
                    </m:r>
                    <m:sSub>
                      <m:sSubPr>
                        <m:ctrlPr>
                          <a:rPr lang="sl-SI" sz="1800" b="1" i="1">
                            <a:solidFill>
                              <a:schemeClr val="tx2"/>
                            </a:solidFill>
                            <a:latin typeface="Cambria Math" panose="02040503050406030204" pitchFamily="18" charset="0"/>
                            <a:ea typeface="Cambria Math" panose="02040503050406030204" pitchFamily="18" charset="0"/>
                          </a:rPr>
                        </m:ctrlPr>
                      </m:sSubPr>
                      <m:e>
                        <m:r>
                          <a:rPr lang="sl-SI" sz="1800" b="1" i="1">
                            <a:solidFill>
                              <a:schemeClr val="tx2"/>
                            </a:solidFill>
                            <a:latin typeface="Cambria Math" panose="02040503050406030204" pitchFamily="18" charset="0"/>
                            <a:ea typeface="Cambria Math" panose="02040503050406030204" pitchFamily="18" charset="0"/>
                          </a:rPr>
                          <m:t>𝑭</m:t>
                        </m:r>
                      </m:e>
                      <m:sub>
                        <m:r>
                          <a:rPr lang="sl-SI" sz="1800" b="1" i="1">
                            <a:solidFill>
                              <a:schemeClr val="tx2"/>
                            </a:solidFill>
                            <a:latin typeface="Cambria Math" panose="02040503050406030204" pitchFamily="18" charset="0"/>
                            <a:ea typeface="Cambria Math" panose="02040503050406030204" pitchFamily="18" charset="0"/>
                          </a:rPr>
                          <m:t>𝑪𝑨</m:t>
                        </m:r>
                      </m:sub>
                    </m:sSub>
                    <m:r>
                      <a:rPr lang="sl-SI" sz="1800" b="1" i="1">
                        <a:solidFill>
                          <a:schemeClr val="tx2"/>
                        </a:solidFill>
                        <a:latin typeface="Cambria Math" panose="02040503050406030204" pitchFamily="18" charset="0"/>
                        <a:ea typeface="Cambria Math" panose="02040503050406030204" pitchFamily="18" charset="0"/>
                      </a:rPr>
                      <m:t>∙</m:t>
                    </m:r>
                    <m:func>
                      <m:funcPr>
                        <m:ctrlPr>
                          <a:rPr lang="sl-SI" sz="1800" b="1" i="1" smtClean="0">
                            <a:solidFill>
                              <a:schemeClr val="tx2"/>
                            </a:solidFill>
                            <a:latin typeface="Cambria Math" panose="02040503050406030204" pitchFamily="18" charset="0"/>
                            <a:ea typeface="Cambria Math" panose="02040503050406030204" pitchFamily="18" charset="0"/>
                          </a:rPr>
                        </m:ctrlPr>
                      </m:funcPr>
                      <m:fName>
                        <m:r>
                          <m:rPr>
                            <m:sty m:val="p"/>
                          </m:rPr>
                          <a:rPr lang="sl-SI" sz="1800" b="0" i="0" smtClean="0">
                            <a:solidFill>
                              <a:schemeClr val="tx2"/>
                            </a:solidFill>
                            <a:latin typeface="Cambria Math" panose="02040503050406030204" pitchFamily="18" charset="0"/>
                            <a:ea typeface="Cambria Math" panose="02040503050406030204" pitchFamily="18" charset="0"/>
                          </a:rPr>
                          <m:t>sin</m:t>
                        </m:r>
                      </m:fName>
                      <m:e>
                        <m:r>
                          <a:rPr lang="sl-SI" sz="1800" b="0" i="1" smtClean="0">
                            <a:solidFill>
                              <a:schemeClr val="tx2"/>
                            </a:solidFill>
                            <a:latin typeface="Cambria Math" panose="02040503050406030204" pitchFamily="18" charset="0"/>
                            <a:ea typeface="Cambria Math" panose="02040503050406030204" pitchFamily="18" charset="0"/>
                          </a:rPr>
                          <m:t>𝜶</m:t>
                        </m:r>
                      </m:e>
                    </m:func>
                    <m:r>
                      <a:rPr lang="sl-SI" sz="1800" b="1" i="1">
                        <a:solidFill>
                          <a:schemeClr val="tx2"/>
                        </a:solidFill>
                        <a:latin typeface="Cambria Math" panose="02040503050406030204" pitchFamily="18" charset="0"/>
                        <a:ea typeface="Cambria Math" panose="02040503050406030204" pitchFamily="18" charset="0"/>
                      </a:rPr>
                      <m:t>=</m:t>
                    </m:r>
                    <m:r>
                      <a:rPr lang="sl-SI" sz="1800" b="1" i="1">
                        <a:solidFill>
                          <a:schemeClr val="tx2"/>
                        </a:solidFill>
                        <a:latin typeface="Cambria Math" panose="02040503050406030204" pitchFamily="18" charset="0"/>
                        <a:ea typeface="Cambria Math" panose="02040503050406030204" pitchFamily="18" charset="0"/>
                      </a:rPr>
                      <m:t>𝟎</m:t>
                    </m:r>
                    <m:r>
                      <a:rPr lang="sl-SI" sz="1800" b="1" i="1">
                        <a:solidFill>
                          <a:schemeClr val="tx2"/>
                        </a:solidFill>
                        <a:latin typeface="Cambria Math" panose="02040503050406030204" pitchFamily="18" charset="0"/>
                        <a:ea typeface="Cambria Math" panose="02040503050406030204" pitchFamily="18" charset="0"/>
                      </a:rPr>
                      <m:t> </m:t>
                    </m:r>
                  </m:oMath>
                </a14:m>
                <a:endParaRPr lang="sl-SI" sz="1800" b="1" i="1" dirty="0">
                  <a:solidFill>
                    <a:schemeClr val="tx2"/>
                  </a:solidFill>
                  <a:latin typeface="Cambria Math" panose="02040503050406030204" pitchFamily="18" charset="0"/>
                  <a:ea typeface="Cambria Math" panose="02040503050406030204" pitchFamily="18" charset="0"/>
                </a:endParaRPr>
              </a:p>
              <a:p>
                <a:pPr marL="0" indent="0">
                  <a:buNone/>
                </a:pPr>
                <a:r>
                  <a:rPr lang="sl-SI" sz="1800" b="1" dirty="0">
                    <a:solidFill>
                      <a:schemeClr val="tx2"/>
                    </a:solidFill>
                    <a:ea typeface="Cambria Math" panose="02040503050406030204" pitchFamily="18" charset="0"/>
                  </a:rPr>
                  <a:t>                        </a:t>
                </a:r>
                <a14:m>
                  <m:oMath xmlns:m="http://schemas.openxmlformats.org/officeDocument/2006/math">
                    <m:sSub>
                      <m:sSubPr>
                        <m:ctrlPr>
                          <a:rPr lang="sl-SI" sz="1800" b="1" i="1">
                            <a:solidFill>
                              <a:schemeClr val="tx2"/>
                            </a:solidFill>
                            <a:latin typeface="Cambria Math" panose="02040503050406030204" pitchFamily="18" charset="0"/>
                            <a:ea typeface="Cambria Math" panose="02040503050406030204" pitchFamily="18" charset="0"/>
                          </a:rPr>
                        </m:ctrlPr>
                      </m:sSubPr>
                      <m:e>
                        <m:r>
                          <a:rPr lang="sl-SI" sz="1800" b="1" i="1">
                            <a:solidFill>
                              <a:schemeClr val="tx2"/>
                            </a:solidFill>
                            <a:latin typeface="Cambria Math" panose="02040503050406030204" pitchFamily="18" charset="0"/>
                            <a:ea typeface="Cambria Math" panose="02040503050406030204" pitchFamily="18" charset="0"/>
                          </a:rPr>
                          <m:t>𝑭</m:t>
                        </m:r>
                      </m:e>
                      <m:sub>
                        <m:r>
                          <a:rPr lang="sl-SI" sz="1800" b="1" i="1">
                            <a:solidFill>
                              <a:schemeClr val="tx2"/>
                            </a:solidFill>
                            <a:latin typeface="Cambria Math" panose="02040503050406030204" pitchFamily="18" charset="0"/>
                            <a:ea typeface="Cambria Math" panose="02040503050406030204" pitchFamily="18" charset="0"/>
                          </a:rPr>
                          <m:t>𝑨</m:t>
                        </m:r>
                        <m:r>
                          <a:rPr lang="sl-SI" sz="1800" b="1" i="1" smtClean="0">
                            <a:solidFill>
                              <a:schemeClr val="tx2"/>
                            </a:solidFill>
                            <a:latin typeface="Cambria Math" panose="02040503050406030204" pitchFamily="18" charset="0"/>
                            <a:ea typeface="Cambria Math" panose="02040503050406030204" pitchFamily="18" charset="0"/>
                          </a:rPr>
                          <m:t>𝒀</m:t>
                        </m:r>
                      </m:sub>
                    </m:sSub>
                    <m:r>
                      <a:rPr lang="sl-SI" sz="1800" b="1" i="1">
                        <a:solidFill>
                          <a:schemeClr val="tx2"/>
                        </a:solidFill>
                        <a:latin typeface="Cambria Math" panose="02040503050406030204" pitchFamily="18" charset="0"/>
                        <a:ea typeface="Cambria Math" panose="02040503050406030204" pitchFamily="18" charset="0"/>
                      </a:rPr>
                      <m:t>=</m:t>
                    </m:r>
                    <m:sSub>
                      <m:sSubPr>
                        <m:ctrlPr>
                          <a:rPr lang="sl-SI" sz="1800" b="1" i="1">
                            <a:solidFill>
                              <a:schemeClr val="tx2"/>
                            </a:solidFill>
                            <a:latin typeface="Cambria Math" panose="02040503050406030204" pitchFamily="18" charset="0"/>
                            <a:ea typeface="Cambria Math" panose="02040503050406030204" pitchFamily="18" charset="0"/>
                          </a:rPr>
                        </m:ctrlPr>
                      </m:sSubPr>
                      <m:e>
                        <m:r>
                          <a:rPr lang="sl-SI" sz="1800" b="1" i="1">
                            <a:solidFill>
                              <a:schemeClr val="tx2"/>
                            </a:solidFill>
                            <a:latin typeface="Cambria Math" panose="02040503050406030204" pitchFamily="18" charset="0"/>
                            <a:ea typeface="Cambria Math" panose="02040503050406030204" pitchFamily="18" charset="0"/>
                          </a:rPr>
                          <m:t>𝑭</m:t>
                        </m:r>
                      </m:e>
                      <m:sub>
                        <m:r>
                          <a:rPr lang="sl-SI" sz="1800" b="1" i="1">
                            <a:solidFill>
                              <a:schemeClr val="tx2"/>
                            </a:solidFill>
                            <a:latin typeface="Cambria Math" panose="02040503050406030204" pitchFamily="18" charset="0"/>
                            <a:ea typeface="Cambria Math" panose="02040503050406030204" pitchFamily="18" charset="0"/>
                          </a:rPr>
                          <m:t>𝑪𝑨</m:t>
                        </m:r>
                      </m:sub>
                    </m:sSub>
                    <m:r>
                      <a:rPr lang="sl-SI" sz="1800" b="1" i="1">
                        <a:solidFill>
                          <a:schemeClr val="tx2"/>
                        </a:solidFill>
                        <a:latin typeface="Cambria Math" panose="02040503050406030204" pitchFamily="18" charset="0"/>
                        <a:ea typeface="Cambria Math" panose="02040503050406030204" pitchFamily="18" charset="0"/>
                      </a:rPr>
                      <m:t>∙</m:t>
                    </m:r>
                    <m:func>
                      <m:funcPr>
                        <m:ctrlPr>
                          <a:rPr lang="sl-SI" sz="1800" b="1" i="1" smtClean="0">
                            <a:solidFill>
                              <a:schemeClr val="tx2"/>
                            </a:solidFill>
                            <a:latin typeface="Cambria Math" panose="02040503050406030204" pitchFamily="18" charset="0"/>
                            <a:ea typeface="Cambria Math" panose="02040503050406030204" pitchFamily="18" charset="0"/>
                          </a:rPr>
                        </m:ctrlPr>
                      </m:funcPr>
                      <m:fName>
                        <m:r>
                          <m:rPr>
                            <m:sty m:val="p"/>
                          </m:rPr>
                          <a:rPr lang="sl-SI" sz="1800" b="0" i="0" smtClean="0">
                            <a:solidFill>
                              <a:schemeClr val="tx2"/>
                            </a:solidFill>
                            <a:latin typeface="Cambria Math" panose="02040503050406030204" pitchFamily="18" charset="0"/>
                            <a:ea typeface="Cambria Math" panose="02040503050406030204" pitchFamily="18" charset="0"/>
                          </a:rPr>
                          <m:t>sin</m:t>
                        </m:r>
                      </m:fName>
                      <m:e>
                        <m:r>
                          <a:rPr lang="sl-SI" sz="1800" b="0" i="1" smtClean="0">
                            <a:solidFill>
                              <a:schemeClr val="tx2"/>
                            </a:solidFill>
                            <a:latin typeface="Cambria Math" panose="02040503050406030204" pitchFamily="18" charset="0"/>
                            <a:ea typeface="Cambria Math" panose="02040503050406030204" pitchFamily="18" charset="0"/>
                          </a:rPr>
                          <m:t>𝜶</m:t>
                        </m:r>
                      </m:e>
                    </m:func>
                  </m:oMath>
                </a14:m>
                <a:endParaRPr lang="sl-SI" sz="1800" b="1" dirty="0">
                  <a:solidFill>
                    <a:schemeClr val="tx2"/>
                  </a:solidFill>
                  <a:ea typeface="Cambria Math" panose="02040503050406030204" pitchFamily="18" charset="0"/>
                </a:endParaRPr>
              </a:p>
              <a:p>
                <a:pPr marL="0" indent="0">
                  <a:buNone/>
                </a:pPr>
                <a:r>
                  <a:rPr lang="sl-SI" sz="1800" b="1" dirty="0">
                    <a:solidFill>
                      <a:schemeClr val="tx2"/>
                    </a:solidFill>
                    <a:ea typeface="Cambria Math" panose="02040503050406030204" pitchFamily="18" charset="0"/>
                  </a:rPr>
                  <a:t>                            </a:t>
                </a:r>
                <a14:m>
                  <m:oMath xmlns:m="http://schemas.openxmlformats.org/officeDocument/2006/math">
                    <m:sSub>
                      <m:sSubPr>
                        <m:ctrlPr>
                          <a:rPr lang="sl-SI" sz="1800" b="1" i="1">
                            <a:solidFill>
                              <a:schemeClr val="tx2"/>
                            </a:solidFill>
                            <a:latin typeface="Cambria Math" panose="02040503050406030204" pitchFamily="18" charset="0"/>
                            <a:ea typeface="Cambria Math" panose="02040503050406030204" pitchFamily="18" charset="0"/>
                          </a:rPr>
                        </m:ctrlPr>
                      </m:sSubPr>
                      <m:e>
                        <m:r>
                          <a:rPr lang="sl-SI" sz="1800" b="1" i="1">
                            <a:solidFill>
                              <a:schemeClr val="tx2"/>
                            </a:solidFill>
                            <a:latin typeface="Cambria Math" panose="02040503050406030204" pitchFamily="18" charset="0"/>
                            <a:ea typeface="Cambria Math" panose="02040503050406030204" pitchFamily="18" charset="0"/>
                          </a:rPr>
                          <m:t>𝑭</m:t>
                        </m:r>
                      </m:e>
                      <m:sub>
                        <m:r>
                          <a:rPr lang="sl-SI" sz="1800" b="1" i="1">
                            <a:solidFill>
                              <a:schemeClr val="tx2"/>
                            </a:solidFill>
                            <a:latin typeface="Cambria Math" panose="02040503050406030204" pitchFamily="18" charset="0"/>
                            <a:ea typeface="Cambria Math" panose="02040503050406030204" pitchFamily="18" charset="0"/>
                          </a:rPr>
                          <m:t>𝑨</m:t>
                        </m:r>
                        <m:r>
                          <a:rPr lang="sl-SI" sz="1800" b="1" i="1" smtClean="0">
                            <a:solidFill>
                              <a:schemeClr val="tx2"/>
                            </a:solidFill>
                            <a:latin typeface="Cambria Math" panose="02040503050406030204" pitchFamily="18" charset="0"/>
                            <a:ea typeface="Cambria Math" panose="02040503050406030204" pitchFamily="18" charset="0"/>
                          </a:rPr>
                          <m:t>𝒀</m:t>
                        </m:r>
                      </m:sub>
                    </m:sSub>
                    <m:r>
                      <a:rPr lang="sl-SI" sz="1800" b="1" i="1">
                        <a:solidFill>
                          <a:schemeClr val="tx2"/>
                        </a:solidFill>
                        <a:latin typeface="Cambria Math" panose="02040503050406030204" pitchFamily="18" charset="0"/>
                        <a:ea typeface="Cambria Math" panose="02040503050406030204" pitchFamily="18" charset="0"/>
                      </a:rPr>
                      <m:t>=</m:t>
                    </m:r>
                    <m:r>
                      <a:rPr lang="sl-SI" sz="1800" b="1" i="1">
                        <a:solidFill>
                          <a:schemeClr val="tx2"/>
                        </a:solidFill>
                        <a:latin typeface="Cambria Math" panose="02040503050406030204" pitchFamily="18" charset="0"/>
                        <a:ea typeface="Cambria Math" panose="02040503050406030204" pitchFamily="18" charset="0"/>
                      </a:rPr>
                      <m:t>𝟓𝟒𝟒𝟐</m:t>
                    </m:r>
                    <m:r>
                      <a:rPr lang="sl-SI" sz="1800" b="1" i="1">
                        <a:solidFill>
                          <a:schemeClr val="tx2"/>
                        </a:solidFill>
                        <a:latin typeface="Cambria Math" panose="02040503050406030204" pitchFamily="18" charset="0"/>
                        <a:ea typeface="Cambria Math" panose="02040503050406030204" pitchFamily="18" charset="0"/>
                      </a:rPr>
                      <m:t>∙</m:t>
                    </m:r>
                    <m:func>
                      <m:funcPr>
                        <m:ctrlPr>
                          <a:rPr lang="sl-SI" sz="1800" b="1" i="1">
                            <a:solidFill>
                              <a:schemeClr val="tx2"/>
                            </a:solidFill>
                            <a:latin typeface="Cambria Math" panose="02040503050406030204" pitchFamily="18" charset="0"/>
                            <a:ea typeface="Cambria Math" panose="02040503050406030204" pitchFamily="18" charset="0"/>
                          </a:rPr>
                        </m:ctrlPr>
                      </m:funcPr>
                      <m:fName>
                        <m:r>
                          <m:rPr>
                            <m:sty m:val="p"/>
                          </m:rPr>
                          <a:rPr lang="sl-SI" sz="1800" b="0" i="0" smtClean="0">
                            <a:solidFill>
                              <a:schemeClr val="tx2"/>
                            </a:solidFill>
                            <a:latin typeface="Cambria Math" panose="02040503050406030204" pitchFamily="18" charset="0"/>
                            <a:ea typeface="Cambria Math" panose="02040503050406030204" pitchFamily="18" charset="0"/>
                          </a:rPr>
                          <m:t>sin</m:t>
                        </m:r>
                      </m:fName>
                      <m:e>
                        <m:r>
                          <a:rPr lang="sl-SI" sz="1800" b="1" i="1">
                            <a:solidFill>
                              <a:schemeClr val="tx2"/>
                            </a:solidFill>
                            <a:latin typeface="Cambria Math" panose="02040503050406030204" pitchFamily="18" charset="0"/>
                            <a:ea typeface="Cambria Math" panose="02040503050406030204" pitchFamily="18" charset="0"/>
                          </a:rPr>
                          <m:t>𝟑𝟑</m:t>
                        </m:r>
                        <m:r>
                          <a:rPr lang="sl-SI" sz="1800" b="1" i="1">
                            <a:solidFill>
                              <a:schemeClr val="tx2"/>
                            </a:solidFill>
                            <a:latin typeface="Cambria Math" panose="02040503050406030204" pitchFamily="18" charset="0"/>
                            <a:ea typeface="Cambria Math" panose="02040503050406030204" pitchFamily="18" charset="0"/>
                          </a:rPr>
                          <m:t>,</m:t>
                        </m:r>
                        <m:r>
                          <a:rPr lang="sl-SI" sz="1800" b="1" i="1">
                            <a:solidFill>
                              <a:schemeClr val="tx2"/>
                            </a:solidFill>
                            <a:latin typeface="Cambria Math" panose="02040503050406030204" pitchFamily="18" charset="0"/>
                            <a:ea typeface="Cambria Math" panose="02040503050406030204" pitchFamily="18" charset="0"/>
                          </a:rPr>
                          <m:t>𝟔𝟗</m:t>
                        </m:r>
                        <m:r>
                          <a:rPr lang="sl-SI" sz="1800" b="1" i="1">
                            <a:solidFill>
                              <a:schemeClr val="tx2"/>
                            </a:solidFill>
                            <a:latin typeface="Cambria Math" panose="02040503050406030204" pitchFamily="18" charset="0"/>
                            <a:ea typeface="Cambria Math" panose="02040503050406030204" pitchFamily="18" charset="0"/>
                          </a:rPr>
                          <m:t>°</m:t>
                        </m:r>
                      </m:e>
                    </m:func>
                  </m:oMath>
                </a14:m>
                <a:endParaRPr lang="sl-SI" sz="1800" b="1" dirty="0">
                  <a:solidFill>
                    <a:schemeClr val="accent1"/>
                  </a:solidFill>
                  <a:ea typeface="Cambria Math" panose="02040503050406030204" pitchFamily="18" charset="0"/>
                </a:endParaRPr>
              </a:p>
              <a:p>
                <a:pPr marL="0" indent="0">
                  <a:buNone/>
                </a:pPr>
                <a:r>
                  <a:rPr lang="sl-SI" sz="1800" b="1" dirty="0">
                    <a:solidFill>
                      <a:schemeClr val="tx2"/>
                    </a:solidFill>
                    <a:ea typeface="Cambria Math" panose="02040503050406030204" pitchFamily="18" charset="0"/>
                  </a:rPr>
                  <a:t>                            </a:t>
                </a:r>
                <a14:m>
                  <m:oMath xmlns:m="http://schemas.openxmlformats.org/officeDocument/2006/math">
                    <m:sSub>
                      <m:sSubPr>
                        <m:ctrlPr>
                          <a:rPr lang="sl-SI" sz="1800" b="1" i="1">
                            <a:solidFill>
                              <a:schemeClr val="tx2"/>
                            </a:solidFill>
                            <a:latin typeface="Cambria Math" panose="02040503050406030204" pitchFamily="18" charset="0"/>
                            <a:ea typeface="Cambria Math" panose="02040503050406030204" pitchFamily="18" charset="0"/>
                          </a:rPr>
                        </m:ctrlPr>
                      </m:sSubPr>
                      <m:e>
                        <m:r>
                          <a:rPr lang="sl-SI" sz="1800" b="1" i="1">
                            <a:solidFill>
                              <a:schemeClr val="tx2"/>
                            </a:solidFill>
                            <a:latin typeface="Cambria Math" panose="02040503050406030204" pitchFamily="18" charset="0"/>
                            <a:ea typeface="Cambria Math" panose="02040503050406030204" pitchFamily="18" charset="0"/>
                          </a:rPr>
                          <m:t>𝑭</m:t>
                        </m:r>
                      </m:e>
                      <m:sub>
                        <m:r>
                          <a:rPr lang="sl-SI" sz="1800" b="1" i="1">
                            <a:solidFill>
                              <a:schemeClr val="tx2"/>
                            </a:solidFill>
                            <a:latin typeface="Cambria Math" panose="02040503050406030204" pitchFamily="18" charset="0"/>
                            <a:ea typeface="Cambria Math" panose="02040503050406030204" pitchFamily="18" charset="0"/>
                          </a:rPr>
                          <m:t>𝑨</m:t>
                        </m:r>
                        <m:r>
                          <a:rPr lang="sl-SI" sz="1800" b="1" i="1" smtClean="0">
                            <a:solidFill>
                              <a:schemeClr val="tx2"/>
                            </a:solidFill>
                            <a:latin typeface="Cambria Math" panose="02040503050406030204" pitchFamily="18" charset="0"/>
                            <a:ea typeface="Cambria Math" panose="02040503050406030204" pitchFamily="18" charset="0"/>
                          </a:rPr>
                          <m:t>𝒀</m:t>
                        </m:r>
                      </m:sub>
                    </m:sSub>
                    <m:r>
                      <a:rPr lang="sl-SI" sz="1800" b="1" i="1">
                        <a:solidFill>
                          <a:schemeClr val="tx2"/>
                        </a:solidFill>
                        <a:latin typeface="Cambria Math" panose="02040503050406030204" pitchFamily="18" charset="0"/>
                        <a:ea typeface="Cambria Math" panose="02040503050406030204" pitchFamily="18" charset="0"/>
                      </a:rPr>
                      <m:t>=</m:t>
                    </m:r>
                    <m:r>
                      <a:rPr lang="sl-SI" sz="1800" b="1" i="1" smtClean="0">
                        <a:solidFill>
                          <a:schemeClr val="tx2"/>
                        </a:solidFill>
                        <a:latin typeface="Cambria Math" panose="02040503050406030204" pitchFamily="18" charset="0"/>
                        <a:ea typeface="Cambria Math" panose="02040503050406030204" pitchFamily="18" charset="0"/>
                      </a:rPr>
                      <m:t>𝟑𝟎𝟏𝟗</m:t>
                    </m:r>
                  </m:oMath>
                </a14:m>
                <a:r>
                  <a:rPr lang="sl-SI" sz="1800" b="1" dirty="0">
                    <a:solidFill>
                      <a:schemeClr val="tx2"/>
                    </a:solidFill>
                    <a:ea typeface="Cambria Math" panose="02040503050406030204" pitchFamily="18" charset="0"/>
                  </a:rPr>
                  <a:t>N</a:t>
                </a:r>
              </a:p>
              <a:p>
                <a:pPr marL="0" indent="0">
                  <a:buNone/>
                </a:pPr>
                <a:endParaRPr lang="sl-SI" sz="1600" b="1" i="1" dirty="0">
                  <a:solidFill>
                    <a:schemeClr val="accent1"/>
                  </a:solidFill>
                  <a:ea typeface="Cambria Math" panose="02040503050406030204" pitchFamily="18" charset="0"/>
                </a:endParaRPr>
              </a:p>
              <a:p>
                <a:pPr marL="0" indent="0">
                  <a:buNone/>
                </a:pPr>
                <a:endParaRPr lang="sl-SI" sz="1800" b="1" dirty="0">
                  <a:solidFill>
                    <a:schemeClr val="accent1"/>
                  </a:solidFill>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p>
              <a:p>
                <a:pPr marL="0" indent="0">
                  <a:buNone/>
                </a:pPr>
                <a:endParaRPr lang="sl-SI" b="1" dirty="0"/>
              </a:p>
              <a:p>
                <a:pPr marL="0" indent="0">
                  <a:buNone/>
                </a:pPr>
                <a:endParaRPr lang="sl-SI" b="1" dirty="0"/>
              </a:p>
            </p:txBody>
          </p:sp>
        </mc:Choice>
        <mc:Fallback xmlns="">
          <p:sp>
            <p:nvSpPr>
              <p:cNvPr id="3" name="Označba mesta vsebine 2"/>
              <p:cNvSpPr>
                <a:spLocks noGrp="1" noRot="1" noChangeAspect="1" noMove="1" noResize="1" noEditPoints="1" noAdjustHandles="1" noChangeArrowheads="1" noChangeShapeType="1" noTextEdit="1"/>
              </p:cNvSpPr>
              <p:nvPr>
                <p:ph idx="1"/>
              </p:nvPr>
            </p:nvSpPr>
            <p:spPr>
              <a:xfrm>
                <a:off x="815248" y="176270"/>
                <a:ext cx="10080434" cy="6499952"/>
              </a:xfrm>
              <a:blipFill>
                <a:blip r:embed="rId2"/>
                <a:stretch>
                  <a:fillRect l="-786" t="-844" b="-469"/>
                </a:stretch>
              </a:blipFill>
            </p:spPr>
            <p:txBody>
              <a:bodyPr/>
              <a:lstStyle/>
              <a:p>
                <a:r>
                  <a:rPr lang="sl-SI">
                    <a:noFill/>
                  </a:rPr>
                  <a:t> </a:t>
                </a:r>
              </a:p>
            </p:txBody>
          </p:sp>
        </mc:Fallback>
      </mc:AlternateContent>
      <p:sp>
        <p:nvSpPr>
          <p:cNvPr id="6" name="Označba mesta številke diapozitiva 5"/>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pic>
        <p:nvPicPr>
          <p:cNvPr id="2" name="Slika 1"/>
          <p:cNvPicPr>
            <a:picLocks noChangeAspect="1"/>
          </p:cNvPicPr>
          <p:nvPr/>
        </p:nvPicPr>
        <p:blipFill>
          <a:blip r:embed="rId3"/>
          <a:stretch>
            <a:fillRect/>
          </a:stretch>
        </p:blipFill>
        <p:spPr>
          <a:xfrm>
            <a:off x="3770867" y="581885"/>
            <a:ext cx="3500265" cy="2284071"/>
          </a:xfrm>
          <a:prstGeom prst="rect">
            <a:avLst/>
          </a:prstGeom>
        </p:spPr>
      </p:pic>
    </p:spTree>
    <p:extLst>
      <p:ext uri="{BB962C8B-B14F-4D97-AF65-F5344CB8AC3E}">
        <p14:creationId xmlns:p14="http://schemas.microsoft.com/office/powerpoint/2010/main" val="1443325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Označba mesta vsebine 2"/>
              <p:cNvSpPr>
                <a:spLocks noGrp="1"/>
              </p:cNvSpPr>
              <p:nvPr>
                <p:ph idx="1"/>
              </p:nvPr>
            </p:nvSpPr>
            <p:spPr>
              <a:xfrm>
                <a:off x="815248" y="176270"/>
                <a:ext cx="10080434" cy="6499952"/>
              </a:xfrm>
            </p:spPr>
            <p:txBody>
              <a:bodyPr>
                <a:normAutofit lnSpcReduction="10000"/>
              </a:bodyPr>
              <a:lstStyle/>
              <a:p>
                <a:pPr marL="0" indent="0">
                  <a:buNone/>
                </a:pPr>
                <a:endParaRPr lang="sl-SI" b="1" i="1" dirty="0">
                  <a:solidFill>
                    <a:schemeClr val="tx2"/>
                  </a:solidFill>
                  <a:latin typeface="Cambria Math" panose="02040503050406030204" pitchFamily="18" charset="0"/>
                  <a:ea typeface="Cambria Math" panose="02040503050406030204" pitchFamily="18" charset="0"/>
                </a:endParaRPr>
              </a:p>
              <a:p>
                <a:pPr marL="0" indent="0">
                  <a:buNone/>
                </a:pPr>
                <a:endParaRPr lang="sl-SI" b="1" i="1" dirty="0">
                  <a:solidFill>
                    <a:schemeClr val="tx2"/>
                  </a:solidFill>
                  <a:latin typeface="Cambria Math" panose="02040503050406030204" pitchFamily="18" charset="0"/>
                  <a:ea typeface="Cambria Math" panose="02040503050406030204" pitchFamily="18" charset="0"/>
                </a:endParaRPr>
              </a:p>
              <a:p>
                <a:pPr marL="0" indent="0">
                  <a:buNone/>
                </a:pPr>
                <a:endParaRPr lang="sl-SI" b="1" i="1" dirty="0">
                  <a:solidFill>
                    <a:schemeClr val="tx2"/>
                  </a:solidFill>
                  <a:latin typeface="Cambria Math" panose="02040503050406030204" pitchFamily="18" charset="0"/>
                  <a:ea typeface="Cambria Math" panose="02040503050406030204" pitchFamily="18" charset="0"/>
                </a:endParaRPr>
              </a:p>
              <a:p>
                <a:pPr marL="457200" indent="-457200">
                  <a:buAutoNum type="arabicParenR"/>
                </a:pPr>
                <a:endParaRPr lang="sl-SI" b="1" i="1" dirty="0">
                  <a:solidFill>
                    <a:schemeClr val="tx2"/>
                  </a:solidFill>
                  <a:latin typeface="Cambria Math" panose="02040503050406030204" pitchFamily="18" charset="0"/>
                  <a:ea typeface="Cambria Math" panose="02040503050406030204" pitchFamily="18" charset="0"/>
                </a:endParaRPr>
              </a:p>
              <a:p>
                <a:pPr marL="457200" indent="-457200">
                  <a:buAutoNum type="arabicParenR"/>
                </a:pPr>
                <a:endParaRPr lang="sl-SI" b="1" i="1" dirty="0">
                  <a:solidFill>
                    <a:schemeClr val="tx2"/>
                  </a:solidFill>
                  <a:latin typeface="Cambria Math" panose="02040503050406030204" pitchFamily="18" charset="0"/>
                  <a:ea typeface="Cambria Math" panose="02040503050406030204" pitchFamily="18" charset="0"/>
                </a:endParaRPr>
              </a:p>
              <a:p>
                <a:pPr marL="457200" indent="-457200">
                  <a:buAutoNum type="arabicParenR"/>
                </a:pPr>
                <a:endParaRPr lang="sl-SI" b="1" i="1" dirty="0">
                  <a:solidFill>
                    <a:schemeClr val="tx2"/>
                  </a:solidFill>
                  <a:latin typeface="Cambria Math" panose="02040503050406030204" pitchFamily="18" charset="0"/>
                  <a:ea typeface="Cambria Math" panose="02040503050406030204" pitchFamily="18" charset="0"/>
                </a:endParaRPr>
              </a:p>
              <a:p>
                <a:pPr marL="457200" indent="-457200">
                  <a:buAutoNum type="arabicParenR"/>
                </a:pPr>
                <a14:m>
                  <m:oMath xmlns:m="http://schemas.openxmlformats.org/officeDocument/2006/math">
                    <m:nary>
                      <m:naryPr>
                        <m:chr m:val="∑"/>
                        <m:subHide m:val="on"/>
                        <m:supHide m:val="on"/>
                        <m:ctrlPr>
                          <a:rPr lang="sl-SI" b="1" i="1">
                            <a:solidFill>
                              <a:schemeClr val="tx2"/>
                            </a:solidFill>
                            <a:latin typeface="Cambria Math" panose="02040503050406030204" pitchFamily="18" charset="0"/>
                            <a:ea typeface="Cambria Math" panose="02040503050406030204" pitchFamily="18" charset="0"/>
                          </a:rPr>
                        </m:ctrlPr>
                      </m:naryPr>
                      <m:sub/>
                      <m:sup/>
                      <m:e>
                        <m:sSub>
                          <m:sSubPr>
                            <m:ctrlPr>
                              <a:rPr lang="sl-SI" b="1" i="1">
                                <a:solidFill>
                                  <a:schemeClr val="tx2"/>
                                </a:solidFill>
                                <a:latin typeface="Cambria Math" panose="02040503050406030204" pitchFamily="18" charset="0"/>
                                <a:ea typeface="Cambria Math" panose="02040503050406030204" pitchFamily="18" charset="0"/>
                              </a:rPr>
                            </m:ctrlPr>
                          </m:sSubPr>
                          <m:e>
                            <m:r>
                              <a:rPr lang="sl-SI" b="1" i="1">
                                <a:solidFill>
                                  <a:schemeClr val="tx2"/>
                                </a:solidFill>
                                <a:latin typeface="Cambria Math" panose="02040503050406030204" pitchFamily="18" charset="0"/>
                                <a:ea typeface="Cambria Math" panose="02040503050406030204" pitchFamily="18" charset="0"/>
                              </a:rPr>
                              <m:t>𝑭</m:t>
                            </m:r>
                          </m:e>
                          <m:sub>
                            <m:r>
                              <a:rPr lang="sl-SI" b="1" i="1">
                                <a:solidFill>
                                  <a:schemeClr val="tx2"/>
                                </a:solidFill>
                                <a:latin typeface="Cambria Math" panose="02040503050406030204" pitchFamily="18" charset="0"/>
                                <a:ea typeface="Cambria Math" panose="02040503050406030204" pitchFamily="18" charset="0"/>
                              </a:rPr>
                              <m:t>𝒊𝒙</m:t>
                            </m:r>
                          </m:sub>
                        </m:sSub>
                      </m:e>
                    </m:nary>
                    <m:r>
                      <a:rPr lang="sl-SI" b="1" i="1">
                        <a:solidFill>
                          <a:schemeClr val="tx2"/>
                        </a:solidFill>
                        <a:latin typeface="Cambria Math" panose="02040503050406030204" pitchFamily="18" charset="0"/>
                        <a:ea typeface="Cambria Math" panose="02040503050406030204" pitchFamily="18" charset="0"/>
                      </a:rPr>
                      <m:t>=</m:t>
                    </m:r>
                    <m:r>
                      <a:rPr lang="sl-SI" b="1" i="1">
                        <a:solidFill>
                          <a:schemeClr val="tx2"/>
                        </a:solidFill>
                        <a:latin typeface="Cambria Math" panose="02040503050406030204" pitchFamily="18" charset="0"/>
                        <a:ea typeface="Cambria Math" panose="02040503050406030204" pitchFamily="18" charset="0"/>
                      </a:rPr>
                      <m:t>𝟎</m:t>
                    </m:r>
                    <m:r>
                      <a:rPr lang="sl-SI" b="1" i="1">
                        <a:solidFill>
                          <a:schemeClr val="tx2"/>
                        </a:solidFill>
                        <a:latin typeface="Cambria Math" panose="02040503050406030204" pitchFamily="18" charset="0"/>
                        <a:ea typeface="Cambria Math" panose="02040503050406030204" pitchFamily="18" charset="0"/>
                      </a:rPr>
                      <m:t>→</m:t>
                    </m:r>
                    <m:sSub>
                      <m:sSubPr>
                        <m:ctrlPr>
                          <a:rPr lang="sl-SI" b="1" i="1">
                            <a:solidFill>
                              <a:schemeClr val="tx2"/>
                            </a:solidFill>
                            <a:latin typeface="Cambria Math" panose="02040503050406030204" pitchFamily="18" charset="0"/>
                            <a:ea typeface="Cambria Math" panose="02040503050406030204" pitchFamily="18" charset="0"/>
                          </a:rPr>
                        </m:ctrlPr>
                      </m:sSubPr>
                      <m:e>
                        <m:r>
                          <a:rPr lang="sl-SI" b="1" i="1">
                            <a:solidFill>
                              <a:schemeClr val="tx2"/>
                            </a:solidFill>
                            <a:latin typeface="Cambria Math" panose="02040503050406030204" pitchFamily="18" charset="0"/>
                            <a:ea typeface="Cambria Math" panose="02040503050406030204" pitchFamily="18" charset="0"/>
                          </a:rPr>
                          <m:t>𝑭</m:t>
                        </m:r>
                      </m:e>
                      <m:sub>
                        <m:r>
                          <a:rPr lang="sl-SI" b="1" i="1" smtClean="0">
                            <a:solidFill>
                              <a:schemeClr val="tx2"/>
                            </a:solidFill>
                            <a:latin typeface="Cambria Math" panose="02040503050406030204" pitchFamily="18" charset="0"/>
                            <a:ea typeface="Cambria Math" panose="02040503050406030204" pitchFamily="18" charset="0"/>
                          </a:rPr>
                          <m:t>𝑩</m:t>
                        </m:r>
                        <m:r>
                          <a:rPr lang="sl-SI" b="1" i="1">
                            <a:solidFill>
                              <a:schemeClr val="tx2"/>
                            </a:solidFill>
                            <a:latin typeface="Cambria Math" panose="02040503050406030204" pitchFamily="18" charset="0"/>
                            <a:ea typeface="Cambria Math" panose="02040503050406030204" pitchFamily="18" charset="0"/>
                          </a:rPr>
                          <m:t>𝑿</m:t>
                        </m:r>
                      </m:sub>
                    </m:sSub>
                    <m:r>
                      <a:rPr lang="sl-SI" b="1" i="1" smtClean="0">
                        <a:solidFill>
                          <a:schemeClr val="tx2"/>
                        </a:solidFill>
                        <a:latin typeface="Cambria Math" panose="02040503050406030204" pitchFamily="18" charset="0"/>
                        <a:ea typeface="Cambria Math" panose="02040503050406030204" pitchFamily="18" charset="0"/>
                      </a:rPr>
                      <m:t>−</m:t>
                    </m:r>
                    <m:sSub>
                      <m:sSubPr>
                        <m:ctrlPr>
                          <a:rPr lang="sl-SI" b="1" i="1">
                            <a:solidFill>
                              <a:schemeClr val="tx2"/>
                            </a:solidFill>
                            <a:latin typeface="Cambria Math" panose="02040503050406030204" pitchFamily="18" charset="0"/>
                            <a:ea typeface="Cambria Math" panose="02040503050406030204" pitchFamily="18" charset="0"/>
                          </a:rPr>
                        </m:ctrlPr>
                      </m:sSubPr>
                      <m:e>
                        <m:r>
                          <a:rPr lang="sl-SI" b="1" i="1">
                            <a:solidFill>
                              <a:schemeClr val="tx2"/>
                            </a:solidFill>
                            <a:latin typeface="Cambria Math" panose="02040503050406030204" pitchFamily="18" charset="0"/>
                            <a:ea typeface="Cambria Math" panose="02040503050406030204" pitchFamily="18" charset="0"/>
                          </a:rPr>
                          <m:t>𝑭</m:t>
                        </m:r>
                      </m:e>
                      <m:sub>
                        <m:r>
                          <a:rPr lang="sl-SI" b="1" i="1">
                            <a:solidFill>
                              <a:schemeClr val="tx2"/>
                            </a:solidFill>
                            <a:latin typeface="Cambria Math" panose="02040503050406030204" pitchFamily="18" charset="0"/>
                            <a:ea typeface="Cambria Math" panose="02040503050406030204" pitchFamily="18" charset="0"/>
                          </a:rPr>
                          <m:t>𝑪</m:t>
                        </m:r>
                        <m:r>
                          <a:rPr lang="sl-SI" b="1" i="1" smtClean="0">
                            <a:solidFill>
                              <a:schemeClr val="tx2"/>
                            </a:solidFill>
                            <a:latin typeface="Cambria Math" panose="02040503050406030204" pitchFamily="18" charset="0"/>
                            <a:ea typeface="Cambria Math" panose="02040503050406030204" pitchFamily="18" charset="0"/>
                          </a:rPr>
                          <m:t>𝑩</m:t>
                        </m:r>
                      </m:sub>
                    </m:sSub>
                    <m:r>
                      <a:rPr lang="sl-SI" b="1" i="1">
                        <a:solidFill>
                          <a:schemeClr val="tx2"/>
                        </a:solidFill>
                        <a:latin typeface="Cambria Math" panose="02040503050406030204" pitchFamily="18" charset="0"/>
                        <a:ea typeface="Cambria Math" panose="02040503050406030204" pitchFamily="18" charset="0"/>
                      </a:rPr>
                      <m:t>∙</m:t>
                    </m:r>
                    <m:func>
                      <m:funcPr>
                        <m:ctrlPr>
                          <a:rPr lang="sl-SI" b="1" i="1">
                            <a:solidFill>
                              <a:schemeClr val="tx2"/>
                            </a:solidFill>
                            <a:latin typeface="Cambria Math" panose="02040503050406030204" pitchFamily="18" charset="0"/>
                            <a:ea typeface="Cambria Math" panose="02040503050406030204" pitchFamily="18" charset="0"/>
                          </a:rPr>
                        </m:ctrlPr>
                      </m:funcPr>
                      <m:fName>
                        <m:r>
                          <m:rPr>
                            <m:sty m:val="p"/>
                          </m:rPr>
                          <a:rPr lang="sl-SI">
                            <a:solidFill>
                              <a:schemeClr val="tx2"/>
                            </a:solidFill>
                            <a:latin typeface="Cambria Math" panose="02040503050406030204" pitchFamily="18" charset="0"/>
                            <a:ea typeface="Cambria Math" panose="02040503050406030204" pitchFamily="18" charset="0"/>
                          </a:rPr>
                          <m:t>cos</m:t>
                        </m:r>
                      </m:fName>
                      <m:e>
                        <m:r>
                          <a:rPr lang="sl-SI" i="1" smtClean="0">
                            <a:solidFill>
                              <a:schemeClr val="tx2"/>
                            </a:solidFill>
                            <a:latin typeface="Cambria Math" panose="02040503050406030204" pitchFamily="18" charset="0"/>
                            <a:ea typeface="Cambria Math" panose="02040503050406030204" pitchFamily="18" charset="0"/>
                          </a:rPr>
                          <m:t>𝜷</m:t>
                        </m:r>
                      </m:e>
                    </m:func>
                    <m:r>
                      <a:rPr lang="sl-SI" b="1" i="1">
                        <a:solidFill>
                          <a:schemeClr val="tx2"/>
                        </a:solidFill>
                        <a:latin typeface="Cambria Math" panose="02040503050406030204" pitchFamily="18" charset="0"/>
                        <a:ea typeface="Cambria Math" panose="02040503050406030204" pitchFamily="18" charset="0"/>
                      </a:rPr>
                      <m:t>=</m:t>
                    </m:r>
                    <m:r>
                      <a:rPr lang="sl-SI" b="1" i="1">
                        <a:solidFill>
                          <a:schemeClr val="tx2"/>
                        </a:solidFill>
                        <a:latin typeface="Cambria Math" panose="02040503050406030204" pitchFamily="18" charset="0"/>
                        <a:ea typeface="Cambria Math" panose="02040503050406030204" pitchFamily="18" charset="0"/>
                      </a:rPr>
                      <m:t>𝟎</m:t>
                    </m:r>
                    <m:r>
                      <a:rPr lang="sl-SI" b="1" i="1">
                        <a:solidFill>
                          <a:schemeClr val="tx2"/>
                        </a:solidFill>
                        <a:latin typeface="Cambria Math" panose="02040503050406030204" pitchFamily="18" charset="0"/>
                        <a:ea typeface="Cambria Math" panose="02040503050406030204" pitchFamily="18" charset="0"/>
                      </a:rPr>
                      <m:t> </m:t>
                    </m:r>
                  </m:oMath>
                </a14:m>
                <a:endParaRPr lang="sl-SI" b="1" i="1" dirty="0">
                  <a:solidFill>
                    <a:schemeClr val="tx2"/>
                  </a:solidFill>
                  <a:latin typeface="Cambria Math" panose="02040503050406030204" pitchFamily="18" charset="0"/>
                  <a:ea typeface="Cambria Math" panose="02040503050406030204" pitchFamily="18" charset="0"/>
                </a:endParaRPr>
              </a:p>
              <a:p>
                <a:pPr marL="0" indent="0">
                  <a:buNone/>
                </a:pPr>
                <a:r>
                  <a:rPr lang="sl-SI" b="1" dirty="0">
                    <a:solidFill>
                      <a:schemeClr val="tx2"/>
                    </a:solidFill>
                    <a:ea typeface="Cambria Math" panose="02040503050406030204" pitchFamily="18" charset="0"/>
                  </a:rPr>
                  <a:t>                        </a:t>
                </a:r>
                <a14:m>
                  <m:oMath xmlns:m="http://schemas.openxmlformats.org/officeDocument/2006/math">
                    <m:sSub>
                      <m:sSubPr>
                        <m:ctrlPr>
                          <a:rPr lang="sl-SI" b="1" i="1">
                            <a:solidFill>
                              <a:schemeClr val="tx2"/>
                            </a:solidFill>
                            <a:latin typeface="Cambria Math" panose="02040503050406030204" pitchFamily="18" charset="0"/>
                            <a:ea typeface="Cambria Math" panose="02040503050406030204" pitchFamily="18" charset="0"/>
                          </a:rPr>
                        </m:ctrlPr>
                      </m:sSubPr>
                      <m:e>
                        <m:r>
                          <a:rPr lang="sl-SI" b="1" i="1">
                            <a:solidFill>
                              <a:schemeClr val="tx2"/>
                            </a:solidFill>
                            <a:latin typeface="Cambria Math" panose="02040503050406030204" pitchFamily="18" charset="0"/>
                            <a:ea typeface="Cambria Math" panose="02040503050406030204" pitchFamily="18" charset="0"/>
                          </a:rPr>
                          <m:t>𝑭</m:t>
                        </m:r>
                      </m:e>
                      <m:sub>
                        <m:r>
                          <a:rPr lang="sl-SI" b="1" i="1" smtClean="0">
                            <a:solidFill>
                              <a:schemeClr val="tx2"/>
                            </a:solidFill>
                            <a:latin typeface="Cambria Math" panose="02040503050406030204" pitchFamily="18" charset="0"/>
                            <a:ea typeface="Cambria Math" panose="02040503050406030204" pitchFamily="18" charset="0"/>
                          </a:rPr>
                          <m:t>𝑩</m:t>
                        </m:r>
                        <m:r>
                          <a:rPr lang="sl-SI" b="1" i="1">
                            <a:solidFill>
                              <a:schemeClr val="tx2"/>
                            </a:solidFill>
                            <a:latin typeface="Cambria Math" panose="02040503050406030204" pitchFamily="18" charset="0"/>
                            <a:ea typeface="Cambria Math" panose="02040503050406030204" pitchFamily="18" charset="0"/>
                          </a:rPr>
                          <m:t>𝑿</m:t>
                        </m:r>
                      </m:sub>
                    </m:sSub>
                    <m:r>
                      <a:rPr lang="sl-SI" b="1" i="1">
                        <a:solidFill>
                          <a:schemeClr val="tx2"/>
                        </a:solidFill>
                        <a:latin typeface="Cambria Math" panose="02040503050406030204" pitchFamily="18" charset="0"/>
                        <a:ea typeface="Cambria Math" panose="02040503050406030204" pitchFamily="18" charset="0"/>
                      </a:rPr>
                      <m:t>=</m:t>
                    </m:r>
                    <m:sSub>
                      <m:sSubPr>
                        <m:ctrlPr>
                          <a:rPr lang="sl-SI" b="1" i="1">
                            <a:solidFill>
                              <a:schemeClr val="tx2"/>
                            </a:solidFill>
                            <a:latin typeface="Cambria Math" panose="02040503050406030204" pitchFamily="18" charset="0"/>
                            <a:ea typeface="Cambria Math" panose="02040503050406030204" pitchFamily="18" charset="0"/>
                          </a:rPr>
                        </m:ctrlPr>
                      </m:sSubPr>
                      <m:e>
                        <m:r>
                          <a:rPr lang="sl-SI" b="1" i="1">
                            <a:solidFill>
                              <a:schemeClr val="tx2"/>
                            </a:solidFill>
                            <a:latin typeface="Cambria Math" panose="02040503050406030204" pitchFamily="18" charset="0"/>
                            <a:ea typeface="Cambria Math" panose="02040503050406030204" pitchFamily="18" charset="0"/>
                          </a:rPr>
                          <m:t>𝑭</m:t>
                        </m:r>
                      </m:e>
                      <m:sub>
                        <m:r>
                          <a:rPr lang="sl-SI" b="1" i="1">
                            <a:solidFill>
                              <a:schemeClr val="tx2"/>
                            </a:solidFill>
                            <a:latin typeface="Cambria Math" panose="02040503050406030204" pitchFamily="18" charset="0"/>
                            <a:ea typeface="Cambria Math" panose="02040503050406030204" pitchFamily="18" charset="0"/>
                          </a:rPr>
                          <m:t>𝑪</m:t>
                        </m:r>
                        <m:r>
                          <a:rPr lang="sl-SI" b="1" i="1" smtClean="0">
                            <a:solidFill>
                              <a:schemeClr val="tx2"/>
                            </a:solidFill>
                            <a:latin typeface="Cambria Math" panose="02040503050406030204" pitchFamily="18" charset="0"/>
                            <a:ea typeface="Cambria Math" panose="02040503050406030204" pitchFamily="18" charset="0"/>
                          </a:rPr>
                          <m:t>𝑩</m:t>
                        </m:r>
                      </m:sub>
                    </m:sSub>
                    <m:r>
                      <a:rPr lang="sl-SI" b="1" i="1">
                        <a:solidFill>
                          <a:schemeClr val="tx2"/>
                        </a:solidFill>
                        <a:latin typeface="Cambria Math" panose="02040503050406030204" pitchFamily="18" charset="0"/>
                        <a:ea typeface="Cambria Math" panose="02040503050406030204" pitchFamily="18" charset="0"/>
                      </a:rPr>
                      <m:t>∙</m:t>
                    </m:r>
                    <m:func>
                      <m:funcPr>
                        <m:ctrlPr>
                          <a:rPr lang="sl-SI" b="1" i="1">
                            <a:solidFill>
                              <a:schemeClr val="tx2"/>
                            </a:solidFill>
                            <a:latin typeface="Cambria Math" panose="02040503050406030204" pitchFamily="18" charset="0"/>
                            <a:ea typeface="Cambria Math" panose="02040503050406030204" pitchFamily="18" charset="0"/>
                          </a:rPr>
                        </m:ctrlPr>
                      </m:funcPr>
                      <m:fName>
                        <m:r>
                          <m:rPr>
                            <m:sty m:val="p"/>
                          </m:rPr>
                          <a:rPr lang="sl-SI">
                            <a:solidFill>
                              <a:schemeClr val="tx2"/>
                            </a:solidFill>
                            <a:latin typeface="Cambria Math" panose="02040503050406030204" pitchFamily="18" charset="0"/>
                            <a:ea typeface="Cambria Math" panose="02040503050406030204" pitchFamily="18" charset="0"/>
                          </a:rPr>
                          <m:t>cos</m:t>
                        </m:r>
                      </m:fName>
                      <m:e>
                        <m:r>
                          <a:rPr lang="sl-SI" i="1" smtClean="0">
                            <a:solidFill>
                              <a:schemeClr val="tx2"/>
                            </a:solidFill>
                            <a:latin typeface="Cambria Math" panose="02040503050406030204" pitchFamily="18" charset="0"/>
                            <a:ea typeface="Cambria Math" panose="02040503050406030204" pitchFamily="18" charset="0"/>
                          </a:rPr>
                          <m:t>𝜷</m:t>
                        </m:r>
                      </m:e>
                    </m:func>
                  </m:oMath>
                </a14:m>
                <a:endParaRPr lang="sl-SI" b="1" dirty="0">
                  <a:solidFill>
                    <a:schemeClr val="tx2"/>
                  </a:solidFill>
                  <a:ea typeface="Cambria Math" panose="02040503050406030204" pitchFamily="18" charset="0"/>
                </a:endParaRPr>
              </a:p>
              <a:p>
                <a:pPr marL="0" indent="0">
                  <a:buNone/>
                </a:pPr>
                <a:r>
                  <a:rPr lang="sl-SI" sz="1800" b="1" dirty="0">
                    <a:solidFill>
                      <a:schemeClr val="tx2"/>
                    </a:solidFill>
                    <a:ea typeface="Cambria Math" panose="02040503050406030204" pitchFamily="18" charset="0"/>
                  </a:rPr>
                  <a:t>                            </a:t>
                </a:r>
                <a14:m>
                  <m:oMath xmlns:m="http://schemas.openxmlformats.org/officeDocument/2006/math">
                    <m:sSub>
                      <m:sSubPr>
                        <m:ctrlPr>
                          <a:rPr lang="sl-SI" sz="1800" b="1" i="1">
                            <a:solidFill>
                              <a:schemeClr val="tx2"/>
                            </a:solidFill>
                            <a:latin typeface="Cambria Math" panose="02040503050406030204" pitchFamily="18" charset="0"/>
                            <a:ea typeface="Cambria Math" panose="02040503050406030204" pitchFamily="18" charset="0"/>
                          </a:rPr>
                        </m:ctrlPr>
                      </m:sSubPr>
                      <m:e>
                        <m:r>
                          <a:rPr lang="sl-SI" sz="1800" b="1" i="1">
                            <a:solidFill>
                              <a:schemeClr val="tx2"/>
                            </a:solidFill>
                            <a:latin typeface="Cambria Math" panose="02040503050406030204" pitchFamily="18" charset="0"/>
                            <a:ea typeface="Cambria Math" panose="02040503050406030204" pitchFamily="18" charset="0"/>
                          </a:rPr>
                          <m:t>𝑭</m:t>
                        </m:r>
                      </m:e>
                      <m:sub>
                        <m:r>
                          <a:rPr lang="sl-SI" sz="1800" b="1" i="1" smtClean="0">
                            <a:solidFill>
                              <a:schemeClr val="tx2"/>
                            </a:solidFill>
                            <a:latin typeface="Cambria Math" panose="02040503050406030204" pitchFamily="18" charset="0"/>
                            <a:ea typeface="Cambria Math" panose="02040503050406030204" pitchFamily="18" charset="0"/>
                          </a:rPr>
                          <m:t>𝑩</m:t>
                        </m:r>
                        <m:r>
                          <a:rPr lang="sl-SI" sz="1800" b="1" i="1">
                            <a:solidFill>
                              <a:schemeClr val="tx2"/>
                            </a:solidFill>
                            <a:latin typeface="Cambria Math" panose="02040503050406030204" pitchFamily="18" charset="0"/>
                            <a:ea typeface="Cambria Math" panose="02040503050406030204" pitchFamily="18" charset="0"/>
                          </a:rPr>
                          <m:t>𝑿</m:t>
                        </m:r>
                      </m:sub>
                    </m:sSub>
                    <m:r>
                      <a:rPr lang="sl-SI" sz="1800" b="1" i="1">
                        <a:solidFill>
                          <a:schemeClr val="tx2"/>
                        </a:solidFill>
                        <a:latin typeface="Cambria Math" panose="02040503050406030204" pitchFamily="18" charset="0"/>
                        <a:ea typeface="Cambria Math" panose="02040503050406030204" pitchFamily="18" charset="0"/>
                      </a:rPr>
                      <m:t>=</m:t>
                    </m:r>
                    <m:r>
                      <a:rPr lang="sl-SI" sz="1800" b="1" i="1" smtClean="0">
                        <a:solidFill>
                          <a:schemeClr val="tx2"/>
                        </a:solidFill>
                        <a:latin typeface="Cambria Math" panose="02040503050406030204" pitchFamily="18" charset="0"/>
                        <a:ea typeface="Cambria Math" panose="02040503050406030204" pitchFamily="18" charset="0"/>
                      </a:rPr>
                      <m:t>𝟒𝟔𝟏𝟔</m:t>
                    </m:r>
                    <m:r>
                      <a:rPr lang="sl-SI" sz="1800" b="1" i="1">
                        <a:solidFill>
                          <a:schemeClr val="tx2"/>
                        </a:solidFill>
                        <a:latin typeface="Cambria Math" panose="02040503050406030204" pitchFamily="18" charset="0"/>
                        <a:ea typeface="Cambria Math" panose="02040503050406030204" pitchFamily="18" charset="0"/>
                      </a:rPr>
                      <m:t>∙</m:t>
                    </m:r>
                    <m:func>
                      <m:funcPr>
                        <m:ctrlPr>
                          <a:rPr lang="sl-SI" sz="1800" b="1" i="1">
                            <a:solidFill>
                              <a:schemeClr val="tx2"/>
                            </a:solidFill>
                            <a:latin typeface="Cambria Math" panose="02040503050406030204" pitchFamily="18" charset="0"/>
                            <a:ea typeface="Cambria Math" panose="02040503050406030204" pitchFamily="18" charset="0"/>
                          </a:rPr>
                        </m:ctrlPr>
                      </m:funcPr>
                      <m:fName>
                        <m:r>
                          <m:rPr>
                            <m:sty m:val="p"/>
                          </m:rPr>
                          <a:rPr lang="sl-SI" sz="1800">
                            <a:solidFill>
                              <a:schemeClr val="tx2"/>
                            </a:solidFill>
                            <a:latin typeface="Cambria Math" panose="02040503050406030204" pitchFamily="18" charset="0"/>
                            <a:ea typeface="Cambria Math" panose="02040503050406030204" pitchFamily="18" charset="0"/>
                          </a:rPr>
                          <m:t>cos</m:t>
                        </m:r>
                      </m:fName>
                      <m:e>
                        <m:r>
                          <a:rPr lang="sl-SI" sz="1800" b="1" i="1" smtClean="0">
                            <a:solidFill>
                              <a:schemeClr val="tx2"/>
                            </a:solidFill>
                            <a:latin typeface="Cambria Math" panose="02040503050406030204" pitchFamily="18" charset="0"/>
                            <a:ea typeface="Cambria Math" panose="02040503050406030204" pitchFamily="18" charset="0"/>
                          </a:rPr>
                          <m:t>𝟏𝟏</m:t>
                        </m:r>
                        <m:r>
                          <a:rPr lang="sl-SI" sz="1800" b="1" i="1">
                            <a:solidFill>
                              <a:schemeClr val="tx2"/>
                            </a:solidFill>
                            <a:latin typeface="Cambria Math" panose="02040503050406030204" pitchFamily="18" charset="0"/>
                            <a:ea typeface="Cambria Math" panose="02040503050406030204" pitchFamily="18" charset="0"/>
                          </a:rPr>
                          <m:t>,</m:t>
                        </m:r>
                        <m:r>
                          <a:rPr lang="sl-SI" sz="1800" b="1" i="1" smtClean="0">
                            <a:solidFill>
                              <a:schemeClr val="tx2"/>
                            </a:solidFill>
                            <a:latin typeface="Cambria Math" panose="02040503050406030204" pitchFamily="18" charset="0"/>
                            <a:ea typeface="Cambria Math" panose="02040503050406030204" pitchFamily="18" charset="0"/>
                          </a:rPr>
                          <m:t>𝟑𝟏</m:t>
                        </m:r>
                        <m:r>
                          <a:rPr lang="sl-SI" sz="1800" b="1" i="1">
                            <a:solidFill>
                              <a:schemeClr val="tx2"/>
                            </a:solidFill>
                            <a:latin typeface="Cambria Math" panose="02040503050406030204" pitchFamily="18" charset="0"/>
                            <a:ea typeface="Cambria Math" panose="02040503050406030204" pitchFamily="18" charset="0"/>
                          </a:rPr>
                          <m:t>°</m:t>
                        </m:r>
                      </m:e>
                    </m:func>
                  </m:oMath>
                </a14:m>
                <a:endParaRPr lang="sl-SI" sz="1800" b="1" dirty="0">
                  <a:solidFill>
                    <a:schemeClr val="accent1"/>
                  </a:solidFill>
                  <a:ea typeface="Cambria Math" panose="02040503050406030204" pitchFamily="18" charset="0"/>
                </a:endParaRPr>
              </a:p>
              <a:p>
                <a:pPr marL="0" indent="0">
                  <a:buNone/>
                </a:pPr>
                <a:r>
                  <a:rPr lang="sl-SI" sz="1800" b="1" dirty="0">
                    <a:solidFill>
                      <a:schemeClr val="tx2"/>
                    </a:solidFill>
                    <a:ea typeface="Cambria Math" panose="02040503050406030204" pitchFamily="18" charset="0"/>
                  </a:rPr>
                  <a:t>                            </a:t>
                </a:r>
                <a14:m>
                  <m:oMath xmlns:m="http://schemas.openxmlformats.org/officeDocument/2006/math">
                    <m:sSub>
                      <m:sSubPr>
                        <m:ctrlPr>
                          <a:rPr lang="sl-SI" sz="1800" b="1" i="1">
                            <a:solidFill>
                              <a:schemeClr val="tx2"/>
                            </a:solidFill>
                            <a:latin typeface="Cambria Math" panose="02040503050406030204" pitchFamily="18" charset="0"/>
                            <a:ea typeface="Cambria Math" panose="02040503050406030204" pitchFamily="18" charset="0"/>
                          </a:rPr>
                        </m:ctrlPr>
                      </m:sSubPr>
                      <m:e>
                        <m:r>
                          <a:rPr lang="sl-SI" sz="1800" b="1" i="1">
                            <a:solidFill>
                              <a:schemeClr val="tx2"/>
                            </a:solidFill>
                            <a:latin typeface="Cambria Math" panose="02040503050406030204" pitchFamily="18" charset="0"/>
                            <a:ea typeface="Cambria Math" panose="02040503050406030204" pitchFamily="18" charset="0"/>
                          </a:rPr>
                          <m:t>𝑭</m:t>
                        </m:r>
                      </m:e>
                      <m:sub>
                        <m:r>
                          <a:rPr lang="sl-SI" sz="1800" b="1" i="1" smtClean="0">
                            <a:solidFill>
                              <a:schemeClr val="tx2"/>
                            </a:solidFill>
                            <a:latin typeface="Cambria Math" panose="02040503050406030204" pitchFamily="18" charset="0"/>
                            <a:ea typeface="Cambria Math" panose="02040503050406030204" pitchFamily="18" charset="0"/>
                          </a:rPr>
                          <m:t>𝑩</m:t>
                        </m:r>
                        <m:r>
                          <a:rPr lang="sl-SI" sz="1800" b="1" i="1">
                            <a:solidFill>
                              <a:schemeClr val="tx2"/>
                            </a:solidFill>
                            <a:latin typeface="Cambria Math" panose="02040503050406030204" pitchFamily="18" charset="0"/>
                            <a:ea typeface="Cambria Math" panose="02040503050406030204" pitchFamily="18" charset="0"/>
                          </a:rPr>
                          <m:t>𝑿</m:t>
                        </m:r>
                      </m:sub>
                    </m:sSub>
                    <m:r>
                      <a:rPr lang="sl-SI" sz="1800" b="1" i="1">
                        <a:solidFill>
                          <a:schemeClr val="tx2"/>
                        </a:solidFill>
                        <a:latin typeface="Cambria Math" panose="02040503050406030204" pitchFamily="18" charset="0"/>
                        <a:ea typeface="Cambria Math" panose="02040503050406030204" pitchFamily="18" charset="0"/>
                      </a:rPr>
                      <m:t>=</m:t>
                    </m:r>
                    <m:r>
                      <a:rPr lang="sl-SI" sz="1800" b="1" i="1">
                        <a:solidFill>
                          <a:schemeClr val="tx2"/>
                        </a:solidFill>
                        <a:latin typeface="Cambria Math" panose="02040503050406030204" pitchFamily="18" charset="0"/>
                        <a:ea typeface="Cambria Math" panose="02040503050406030204" pitchFamily="18" charset="0"/>
                      </a:rPr>
                      <m:t>𝟒𝟓𝟐𝟔</m:t>
                    </m:r>
                  </m:oMath>
                </a14:m>
                <a:r>
                  <a:rPr lang="sl-SI" sz="1800" b="1" dirty="0">
                    <a:solidFill>
                      <a:schemeClr val="tx2"/>
                    </a:solidFill>
                    <a:ea typeface="Cambria Math" panose="02040503050406030204" pitchFamily="18" charset="0"/>
                  </a:rPr>
                  <a:t>N</a:t>
                </a:r>
              </a:p>
              <a:p>
                <a:pPr marL="0" indent="0">
                  <a:buNone/>
                </a:pPr>
                <a:r>
                  <a:rPr lang="sl-SI" sz="1600" b="1" i="1" dirty="0">
                    <a:solidFill>
                      <a:schemeClr val="accent1"/>
                    </a:solidFill>
                    <a:ea typeface="Cambria Math" panose="02040503050406030204" pitchFamily="18" charset="0"/>
                  </a:rPr>
                  <a:t>2) </a:t>
                </a:r>
                <a14:m>
                  <m:oMath xmlns:m="http://schemas.openxmlformats.org/officeDocument/2006/math">
                    <m:nary>
                      <m:naryPr>
                        <m:chr m:val="∑"/>
                        <m:subHide m:val="on"/>
                        <m:supHide m:val="on"/>
                        <m:ctrlPr>
                          <a:rPr lang="sl-SI" sz="1800" b="1" i="1">
                            <a:solidFill>
                              <a:schemeClr val="tx2"/>
                            </a:solidFill>
                            <a:latin typeface="Cambria Math" panose="02040503050406030204" pitchFamily="18" charset="0"/>
                            <a:ea typeface="Cambria Math" panose="02040503050406030204" pitchFamily="18" charset="0"/>
                          </a:rPr>
                        </m:ctrlPr>
                      </m:naryPr>
                      <m:sub/>
                      <m:sup/>
                      <m:e>
                        <m:sSub>
                          <m:sSubPr>
                            <m:ctrlPr>
                              <a:rPr lang="sl-SI" sz="1800" b="1" i="1">
                                <a:solidFill>
                                  <a:schemeClr val="tx2"/>
                                </a:solidFill>
                                <a:latin typeface="Cambria Math" panose="02040503050406030204" pitchFamily="18" charset="0"/>
                                <a:ea typeface="Cambria Math" panose="02040503050406030204" pitchFamily="18" charset="0"/>
                              </a:rPr>
                            </m:ctrlPr>
                          </m:sSubPr>
                          <m:e>
                            <m:r>
                              <a:rPr lang="sl-SI" sz="1800" b="1" i="1">
                                <a:solidFill>
                                  <a:schemeClr val="tx2"/>
                                </a:solidFill>
                                <a:latin typeface="Cambria Math" panose="02040503050406030204" pitchFamily="18" charset="0"/>
                                <a:ea typeface="Cambria Math" panose="02040503050406030204" pitchFamily="18" charset="0"/>
                              </a:rPr>
                              <m:t>𝑭</m:t>
                            </m:r>
                          </m:e>
                          <m:sub>
                            <m:r>
                              <a:rPr lang="sl-SI" sz="1800" b="1" i="1">
                                <a:solidFill>
                                  <a:schemeClr val="tx2"/>
                                </a:solidFill>
                                <a:latin typeface="Cambria Math" panose="02040503050406030204" pitchFamily="18" charset="0"/>
                                <a:ea typeface="Cambria Math" panose="02040503050406030204" pitchFamily="18" charset="0"/>
                              </a:rPr>
                              <m:t>𝒊𝒚</m:t>
                            </m:r>
                          </m:sub>
                        </m:sSub>
                      </m:e>
                    </m:nary>
                    <m:r>
                      <a:rPr lang="sl-SI" sz="1800" b="1" i="1">
                        <a:solidFill>
                          <a:schemeClr val="tx2"/>
                        </a:solidFill>
                        <a:latin typeface="Cambria Math" panose="02040503050406030204" pitchFamily="18" charset="0"/>
                        <a:ea typeface="Cambria Math" panose="02040503050406030204" pitchFamily="18" charset="0"/>
                      </a:rPr>
                      <m:t>=</m:t>
                    </m:r>
                    <m:r>
                      <a:rPr lang="sl-SI" sz="1800" b="1" i="1">
                        <a:solidFill>
                          <a:schemeClr val="tx2"/>
                        </a:solidFill>
                        <a:latin typeface="Cambria Math" panose="02040503050406030204" pitchFamily="18" charset="0"/>
                        <a:ea typeface="Cambria Math" panose="02040503050406030204" pitchFamily="18" charset="0"/>
                      </a:rPr>
                      <m:t>𝟎</m:t>
                    </m:r>
                    <m:r>
                      <a:rPr lang="sl-SI" sz="1800" b="1" i="1">
                        <a:solidFill>
                          <a:schemeClr val="tx2"/>
                        </a:solidFill>
                        <a:latin typeface="Cambria Math" panose="02040503050406030204" pitchFamily="18" charset="0"/>
                        <a:ea typeface="Cambria Math" panose="02040503050406030204" pitchFamily="18" charset="0"/>
                      </a:rPr>
                      <m:t>→</m:t>
                    </m:r>
                    <m:sSub>
                      <m:sSubPr>
                        <m:ctrlPr>
                          <a:rPr lang="sl-SI" sz="1800" b="1" i="1">
                            <a:solidFill>
                              <a:schemeClr val="tx2"/>
                            </a:solidFill>
                            <a:latin typeface="Cambria Math" panose="02040503050406030204" pitchFamily="18" charset="0"/>
                            <a:ea typeface="Cambria Math" panose="02040503050406030204" pitchFamily="18" charset="0"/>
                          </a:rPr>
                        </m:ctrlPr>
                      </m:sSubPr>
                      <m:e>
                        <m:r>
                          <a:rPr lang="sl-SI" sz="1800" b="1" i="1">
                            <a:solidFill>
                              <a:schemeClr val="tx2"/>
                            </a:solidFill>
                            <a:latin typeface="Cambria Math" panose="02040503050406030204" pitchFamily="18" charset="0"/>
                            <a:ea typeface="Cambria Math" panose="02040503050406030204" pitchFamily="18" charset="0"/>
                          </a:rPr>
                          <m:t>𝑭</m:t>
                        </m:r>
                      </m:e>
                      <m:sub>
                        <m:r>
                          <a:rPr lang="sl-SI" sz="1800" b="1" i="1" smtClean="0">
                            <a:solidFill>
                              <a:schemeClr val="tx2"/>
                            </a:solidFill>
                            <a:latin typeface="Cambria Math" panose="02040503050406030204" pitchFamily="18" charset="0"/>
                            <a:ea typeface="Cambria Math" panose="02040503050406030204" pitchFamily="18" charset="0"/>
                          </a:rPr>
                          <m:t>𝑩</m:t>
                        </m:r>
                        <m:r>
                          <a:rPr lang="sl-SI" sz="1800" b="1" i="1">
                            <a:solidFill>
                              <a:schemeClr val="tx2"/>
                            </a:solidFill>
                            <a:latin typeface="Cambria Math" panose="02040503050406030204" pitchFamily="18" charset="0"/>
                            <a:ea typeface="Cambria Math" panose="02040503050406030204" pitchFamily="18" charset="0"/>
                          </a:rPr>
                          <m:t>𝒀</m:t>
                        </m:r>
                      </m:sub>
                    </m:sSub>
                    <m:r>
                      <a:rPr lang="sl-SI" sz="1800" b="1" i="1">
                        <a:solidFill>
                          <a:schemeClr val="tx2"/>
                        </a:solidFill>
                        <a:latin typeface="Cambria Math" panose="02040503050406030204" pitchFamily="18" charset="0"/>
                        <a:ea typeface="Cambria Math" panose="02040503050406030204" pitchFamily="18" charset="0"/>
                      </a:rPr>
                      <m:t>−</m:t>
                    </m:r>
                    <m:sSub>
                      <m:sSubPr>
                        <m:ctrlPr>
                          <a:rPr lang="sl-SI" sz="1800" b="1" i="1">
                            <a:solidFill>
                              <a:schemeClr val="tx2"/>
                            </a:solidFill>
                            <a:latin typeface="Cambria Math" panose="02040503050406030204" pitchFamily="18" charset="0"/>
                            <a:ea typeface="Cambria Math" panose="02040503050406030204" pitchFamily="18" charset="0"/>
                          </a:rPr>
                        </m:ctrlPr>
                      </m:sSubPr>
                      <m:e>
                        <m:r>
                          <a:rPr lang="sl-SI" sz="1800" b="1" i="1">
                            <a:solidFill>
                              <a:schemeClr val="tx2"/>
                            </a:solidFill>
                            <a:latin typeface="Cambria Math" panose="02040503050406030204" pitchFamily="18" charset="0"/>
                            <a:ea typeface="Cambria Math" panose="02040503050406030204" pitchFamily="18" charset="0"/>
                          </a:rPr>
                          <m:t>𝑭</m:t>
                        </m:r>
                      </m:e>
                      <m:sub>
                        <m:r>
                          <a:rPr lang="sl-SI" sz="1800" b="1" i="1">
                            <a:solidFill>
                              <a:schemeClr val="tx2"/>
                            </a:solidFill>
                            <a:latin typeface="Cambria Math" panose="02040503050406030204" pitchFamily="18" charset="0"/>
                            <a:ea typeface="Cambria Math" panose="02040503050406030204" pitchFamily="18" charset="0"/>
                          </a:rPr>
                          <m:t>𝑪</m:t>
                        </m:r>
                        <m:r>
                          <a:rPr lang="sl-SI" sz="1800" b="1" i="1" smtClean="0">
                            <a:solidFill>
                              <a:schemeClr val="tx2"/>
                            </a:solidFill>
                            <a:latin typeface="Cambria Math" panose="02040503050406030204" pitchFamily="18" charset="0"/>
                            <a:ea typeface="Cambria Math" panose="02040503050406030204" pitchFamily="18" charset="0"/>
                          </a:rPr>
                          <m:t>𝑩</m:t>
                        </m:r>
                      </m:sub>
                    </m:sSub>
                    <m:r>
                      <a:rPr lang="sl-SI" sz="1800" b="1" i="1">
                        <a:solidFill>
                          <a:schemeClr val="tx2"/>
                        </a:solidFill>
                        <a:latin typeface="Cambria Math" panose="02040503050406030204" pitchFamily="18" charset="0"/>
                        <a:ea typeface="Cambria Math" panose="02040503050406030204" pitchFamily="18" charset="0"/>
                      </a:rPr>
                      <m:t>∙</m:t>
                    </m:r>
                    <m:func>
                      <m:funcPr>
                        <m:ctrlPr>
                          <a:rPr lang="sl-SI" sz="1800" b="1" i="1">
                            <a:solidFill>
                              <a:schemeClr val="tx2"/>
                            </a:solidFill>
                            <a:latin typeface="Cambria Math" panose="02040503050406030204" pitchFamily="18" charset="0"/>
                            <a:ea typeface="Cambria Math" panose="02040503050406030204" pitchFamily="18" charset="0"/>
                          </a:rPr>
                        </m:ctrlPr>
                      </m:funcPr>
                      <m:fName>
                        <m:r>
                          <m:rPr>
                            <m:sty m:val="p"/>
                          </m:rPr>
                          <a:rPr lang="sl-SI" sz="1800">
                            <a:solidFill>
                              <a:schemeClr val="tx2"/>
                            </a:solidFill>
                            <a:latin typeface="Cambria Math" panose="02040503050406030204" pitchFamily="18" charset="0"/>
                            <a:ea typeface="Cambria Math" panose="02040503050406030204" pitchFamily="18" charset="0"/>
                          </a:rPr>
                          <m:t>sin</m:t>
                        </m:r>
                      </m:fName>
                      <m:e>
                        <m:r>
                          <a:rPr lang="sl-SI" sz="1800" i="1" smtClean="0">
                            <a:solidFill>
                              <a:schemeClr val="tx2"/>
                            </a:solidFill>
                            <a:latin typeface="Cambria Math" panose="02040503050406030204" pitchFamily="18" charset="0"/>
                            <a:ea typeface="Cambria Math" panose="02040503050406030204" pitchFamily="18" charset="0"/>
                          </a:rPr>
                          <m:t>𝜷</m:t>
                        </m:r>
                      </m:e>
                    </m:func>
                    <m:r>
                      <a:rPr lang="sl-SI" sz="1800" b="1" i="1">
                        <a:solidFill>
                          <a:schemeClr val="tx2"/>
                        </a:solidFill>
                        <a:latin typeface="Cambria Math" panose="02040503050406030204" pitchFamily="18" charset="0"/>
                        <a:ea typeface="Cambria Math" panose="02040503050406030204" pitchFamily="18" charset="0"/>
                      </a:rPr>
                      <m:t>=</m:t>
                    </m:r>
                    <m:r>
                      <a:rPr lang="sl-SI" sz="1800" b="1" i="1">
                        <a:solidFill>
                          <a:schemeClr val="tx2"/>
                        </a:solidFill>
                        <a:latin typeface="Cambria Math" panose="02040503050406030204" pitchFamily="18" charset="0"/>
                        <a:ea typeface="Cambria Math" panose="02040503050406030204" pitchFamily="18" charset="0"/>
                      </a:rPr>
                      <m:t>𝟎</m:t>
                    </m:r>
                    <m:r>
                      <a:rPr lang="sl-SI" sz="1800" b="1" i="1">
                        <a:solidFill>
                          <a:schemeClr val="tx2"/>
                        </a:solidFill>
                        <a:latin typeface="Cambria Math" panose="02040503050406030204" pitchFamily="18" charset="0"/>
                        <a:ea typeface="Cambria Math" panose="02040503050406030204" pitchFamily="18" charset="0"/>
                      </a:rPr>
                      <m:t> </m:t>
                    </m:r>
                  </m:oMath>
                </a14:m>
                <a:endParaRPr lang="sl-SI" sz="1800" b="1" i="1" dirty="0">
                  <a:solidFill>
                    <a:schemeClr val="tx2"/>
                  </a:solidFill>
                  <a:latin typeface="Cambria Math" panose="02040503050406030204" pitchFamily="18" charset="0"/>
                  <a:ea typeface="Cambria Math" panose="02040503050406030204" pitchFamily="18" charset="0"/>
                </a:endParaRPr>
              </a:p>
              <a:p>
                <a:pPr marL="0" indent="0">
                  <a:buNone/>
                </a:pPr>
                <a:r>
                  <a:rPr lang="sl-SI" sz="1800" b="1" dirty="0">
                    <a:solidFill>
                      <a:schemeClr val="tx2"/>
                    </a:solidFill>
                    <a:ea typeface="Cambria Math" panose="02040503050406030204" pitchFamily="18" charset="0"/>
                  </a:rPr>
                  <a:t>                        </a:t>
                </a:r>
                <a14:m>
                  <m:oMath xmlns:m="http://schemas.openxmlformats.org/officeDocument/2006/math">
                    <m:sSub>
                      <m:sSubPr>
                        <m:ctrlPr>
                          <a:rPr lang="sl-SI" sz="1800" b="1" i="1">
                            <a:solidFill>
                              <a:schemeClr val="tx2"/>
                            </a:solidFill>
                            <a:latin typeface="Cambria Math" panose="02040503050406030204" pitchFamily="18" charset="0"/>
                            <a:ea typeface="Cambria Math" panose="02040503050406030204" pitchFamily="18" charset="0"/>
                          </a:rPr>
                        </m:ctrlPr>
                      </m:sSubPr>
                      <m:e>
                        <m:r>
                          <a:rPr lang="sl-SI" sz="1800" b="1" i="1">
                            <a:solidFill>
                              <a:schemeClr val="tx2"/>
                            </a:solidFill>
                            <a:latin typeface="Cambria Math" panose="02040503050406030204" pitchFamily="18" charset="0"/>
                            <a:ea typeface="Cambria Math" panose="02040503050406030204" pitchFamily="18" charset="0"/>
                          </a:rPr>
                          <m:t>𝑭</m:t>
                        </m:r>
                      </m:e>
                      <m:sub>
                        <m:r>
                          <a:rPr lang="sl-SI" sz="1800" b="1" i="1" smtClean="0">
                            <a:solidFill>
                              <a:schemeClr val="tx2"/>
                            </a:solidFill>
                            <a:latin typeface="Cambria Math" panose="02040503050406030204" pitchFamily="18" charset="0"/>
                            <a:ea typeface="Cambria Math" panose="02040503050406030204" pitchFamily="18" charset="0"/>
                          </a:rPr>
                          <m:t>𝑩</m:t>
                        </m:r>
                        <m:r>
                          <a:rPr lang="sl-SI" sz="1800" b="1" i="1">
                            <a:solidFill>
                              <a:schemeClr val="tx2"/>
                            </a:solidFill>
                            <a:latin typeface="Cambria Math" panose="02040503050406030204" pitchFamily="18" charset="0"/>
                            <a:ea typeface="Cambria Math" panose="02040503050406030204" pitchFamily="18" charset="0"/>
                          </a:rPr>
                          <m:t>𝒀</m:t>
                        </m:r>
                      </m:sub>
                    </m:sSub>
                    <m:r>
                      <a:rPr lang="sl-SI" sz="1800" b="1" i="1">
                        <a:solidFill>
                          <a:schemeClr val="tx2"/>
                        </a:solidFill>
                        <a:latin typeface="Cambria Math" panose="02040503050406030204" pitchFamily="18" charset="0"/>
                        <a:ea typeface="Cambria Math" panose="02040503050406030204" pitchFamily="18" charset="0"/>
                      </a:rPr>
                      <m:t>=</m:t>
                    </m:r>
                    <m:sSub>
                      <m:sSubPr>
                        <m:ctrlPr>
                          <a:rPr lang="sl-SI" sz="1800" b="1" i="1">
                            <a:solidFill>
                              <a:schemeClr val="tx2"/>
                            </a:solidFill>
                            <a:latin typeface="Cambria Math" panose="02040503050406030204" pitchFamily="18" charset="0"/>
                            <a:ea typeface="Cambria Math" panose="02040503050406030204" pitchFamily="18" charset="0"/>
                          </a:rPr>
                        </m:ctrlPr>
                      </m:sSubPr>
                      <m:e>
                        <m:r>
                          <a:rPr lang="sl-SI" sz="1800" b="1" i="1">
                            <a:solidFill>
                              <a:schemeClr val="tx2"/>
                            </a:solidFill>
                            <a:latin typeface="Cambria Math" panose="02040503050406030204" pitchFamily="18" charset="0"/>
                            <a:ea typeface="Cambria Math" panose="02040503050406030204" pitchFamily="18" charset="0"/>
                          </a:rPr>
                          <m:t>𝑭</m:t>
                        </m:r>
                      </m:e>
                      <m:sub>
                        <m:r>
                          <a:rPr lang="sl-SI" sz="1800" b="1" i="1">
                            <a:solidFill>
                              <a:schemeClr val="tx2"/>
                            </a:solidFill>
                            <a:latin typeface="Cambria Math" panose="02040503050406030204" pitchFamily="18" charset="0"/>
                            <a:ea typeface="Cambria Math" panose="02040503050406030204" pitchFamily="18" charset="0"/>
                          </a:rPr>
                          <m:t>𝑪</m:t>
                        </m:r>
                        <m:r>
                          <a:rPr lang="sl-SI" sz="1800" b="1" i="1" smtClean="0">
                            <a:solidFill>
                              <a:schemeClr val="tx2"/>
                            </a:solidFill>
                            <a:latin typeface="Cambria Math" panose="02040503050406030204" pitchFamily="18" charset="0"/>
                            <a:ea typeface="Cambria Math" panose="02040503050406030204" pitchFamily="18" charset="0"/>
                          </a:rPr>
                          <m:t>𝑩</m:t>
                        </m:r>
                      </m:sub>
                    </m:sSub>
                    <m:r>
                      <a:rPr lang="sl-SI" sz="1800" b="1" i="1">
                        <a:solidFill>
                          <a:schemeClr val="tx2"/>
                        </a:solidFill>
                        <a:latin typeface="Cambria Math" panose="02040503050406030204" pitchFamily="18" charset="0"/>
                        <a:ea typeface="Cambria Math" panose="02040503050406030204" pitchFamily="18" charset="0"/>
                      </a:rPr>
                      <m:t>∙</m:t>
                    </m:r>
                    <m:func>
                      <m:funcPr>
                        <m:ctrlPr>
                          <a:rPr lang="sl-SI" sz="1800" b="1" i="1">
                            <a:solidFill>
                              <a:schemeClr val="tx2"/>
                            </a:solidFill>
                            <a:latin typeface="Cambria Math" panose="02040503050406030204" pitchFamily="18" charset="0"/>
                            <a:ea typeface="Cambria Math" panose="02040503050406030204" pitchFamily="18" charset="0"/>
                          </a:rPr>
                        </m:ctrlPr>
                      </m:funcPr>
                      <m:fName>
                        <m:r>
                          <m:rPr>
                            <m:sty m:val="p"/>
                          </m:rPr>
                          <a:rPr lang="sl-SI" sz="1800">
                            <a:solidFill>
                              <a:schemeClr val="tx2"/>
                            </a:solidFill>
                            <a:latin typeface="Cambria Math" panose="02040503050406030204" pitchFamily="18" charset="0"/>
                            <a:ea typeface="Cambria Math" panose="02040503050406030204" pitchFamily="18" charset="0"/>
                          </a:rPr>
                          <m:t>sin</m:t>
                        </m:r>
                      </m:fName>
                      <m:e>
                        <m:r>
                          <a:rPr lang="sl-SI" sz="1800" i="1" smtClean="0">
                            <a:solidFill>
                              <a:schemeClr val="tx2"/>
                            </a:solidFill>
                            <a:latin typeface="Cambria Math" panose="02040503050406030204" pitchFamily="18" charset="0"/>
                            <a:ea typeface="Cambria Math" panose="02040503050406030204" pitchFamily="18" charset="0"/>
                          </a:rPr>
                          <m:t>𝜷</m:t>
                        </m:r>
                      </m:e>
                    </m:func>
                  </m:oMath>
                </a14:m>
                <a:endParaRPr lang="sl-SI" sz="1800" b="1" dirty="0">
                  <a:solidFill>
                    <a:schemeClr val="tx2"/>
                  </a:solidFill>
                  <a:ea typeface="Cambria Math" panose="02040503050406030204" pitchFamily="18" charset="0"/>
                </a:endParaRPr>
              </a:p>
              <a:p>
                <a:pPr marL="0" indent="0">
                  <a:buNone/>
                </a:pPr>
                <a:r>
                  <a:rPr lang="sl-SI" sz="1800" b="1" dirty="0">
                    <a:solidFill>
                      <a:schemeClr val="tx2"/>
                    </a:solidFill>
                    <a:ea typeface="Cambria Math" panose="02040503050406030204" pitchFamily="18" charset="0"/>
                  </a:rPr>
                  <a:t>                            </a:t>
                </a:r>
                <a14:m>
                  <m:oMath xmlns:m="http://schemas.openxmlformats.org/officeDocument/2006/math">
                    <m:sSub>
                      <m:sSubPr>
                        <m:ctrlPr>
                          <a:rPr lang="sl-SI" sz="1800" b="1" i="1">
                            <a:solidFill>
                              <a:schemeClr val="tx2"/>
                            </a:solidFill>
                            <a:latin typeface="Cambria Math" panose="02040503050406030204" pitchFamily="18" charset="0"/>
                            <a:ea typeface="Cambria Math" panose="02040503050406030204" pitchFamily="18" charset="0"/>
                          </a:rPr>
                        </m:ctrlPr>
                      </m:sSubPr>
                      <m:e>
                        <m:r>
                          <a:rPr lang="sl-SI" sz="1800" b="1" i="1">
                            <a:solidFill>
                              <a:schemeClr val="tx2"/>
                            </a:solidFill>
                            <a:latin typeface="Cambria Math" panose="02040503050406030204" pitchFamily="18" charset="0"/>
                            <a:ea typeface="Cambria Math" panose="02040503050406030204" pitchFamily="18" charset="0"/>
                          </a:rPr>
                          <m:t>𝑭</m:t>
                        </m:r>
                      </m:e>
                      <m:sub>
                        <m:r>
                          <a:rPr lang="sl-SI" sz="1800" b="1" i="1" smtClean="0">
                            <a:solidFill>
                              <a:schemeClr val="tx2"/>
                            </a:solidFill>
                            <a:latin typeface="Cambria Math" panose="02040503050406030204" pitchFamily="18" charset="0"/>
                            <a:ea typeface="Cambria Math" panose="02040503050406030204" pitchFamily="18" charset="0"/>
                          </a:rPr>
                          <m:t>𝑩</m:t>
                        </m:r>
                        <m:r>
                          <a:rPr lang="sl-SI" sz="1800" b="1" i="1">
                            <a:solidFill>
                              <a:schemeClr val="tx2"/>
                            </a:solidFill>
                            <a:latin typeface="Cambria Math" panose="02040503050406030204" pitchFamily="18" charset="0"/>
                            <a:ea typeface="Cambria Math" panose="02040503050406030204" pitchFamily="18" charset="0"/>
                          </a:rPr>
                          <m:t>𝒀</m:t>
                        </m:r>
                      </m:sub>
                    </m:sSub>
                    <m:r>
                      <a:rPr lang="sl-SI" sz="1800" b="1" i="1">
                        <a:solidFill>
                          <a:schemeClr val="tx2"/>
                        </a:solidFill>
                        <a:latin typeface="Cambria Math" panose="02040503050406030204" pitchFamily="18" charset="0"/>
                        <a:ea typeface="Cambria Math" panose="02040503050406030204" pitchFamily="18" charset="0"/>
                      </a:rPr>
                      <m:t>=</m:t>
                    </m:r>
                    <m:r>
                      <a:rPr lang="sl-SI" sz="1800" b="1" i="1" smtClean="0">
                        <a:solidFill>
                          <a:schemeClr val="tx2"/>
                        </a:solidFill>
                        <a:latin typeface="Cambria Math" panose="02040503050406030204" pitchFamily="18" charset="0"/>
                        <a:ea typeface="Cambria Math" panose="02040503050406030204" pitchFamily="18" charset="0"/>
                      </a:rPr>
                      <m:t>𝟒𝟔𝟏𝟔</m:t>
                    </m:r>
                    <m:r>
                      <a:rPr lang="sl-SI" sz="1800" b="1" i="1">
                        <a:solidFill>
                          <a:schemeClr val="tx2"/>
                        </a:solidFill>
                        <a:latin typeface="Cambria Math" panose="02040503050406030204" pitchFamily="18" charset="0"/>
                        <a:ea typeface="Cambria Math" panose="02040503050406030204" pitchFamily="18" charset="0"/>
                      </a:rPr>
                      <m:t>∙</m:t>
                    </m:r>
                    <m:func>
                      <m:funcPr>
                        <m:ctrlPr>
                          <a:rPr lang="sl-SI" sz="1800" b="1" i="1">
                            <a:solidFill>
                              <a:schemeClr val="tx2"/>
                            </a:solidFill>
                            <a:latin typeface="Cambria Math" panose="02040503050406030204" pitchFamily="18" charset="0"/>
                            <a:ea typeface="Cambria Math" panose="02040503050406030204" pitchFamily="18" charset="0"/>
                          </a:rPr>
                        </m:ctrlPr>
                      </m:funcPr>
                      <m:fName>
                        <m:r>
                          <m:rPr>
                            <m:sty m:val="p"/>
                          </m:rPr>
                          <a:rPr lang="sl-SI" sz="1800" b="0" i="0" smtClean="0">
                            <a:solidFill>
                              <a:schemeClr val="tx2"/>
                            </a:solidFill>
                            <a:latin typeface="Cambria Math" panose="02040503050406030204" pitchFamily="18" charset="0"/>
                            <a:ea typeface="Cambria Math" panose="02040503050406030204" pitchFamily="18" charset="0"/>
                          </a:rPr>
                          <m:t>sin</m:t>
                        </m:r>
                      </m:fName>
                      <m:e>
                        <m:r>
                          <a:rPr lang="sl-SI" sz="1800" b="1" i="1" smtClean="0">
                            <a:solidFill>
                              <a:schemeClr val="tx2"/>
                            </a:solidFill>
                            <a:latin typeface="Cambria Math" panose="02040503050406030204" pitchFamily="18" charset="0"/>
                            <a:ea typeface="Cambria Math" panose="02040503050406030204" pitchFamily="18" charset="0"/>
                          </a:rPr>
                          <m:t>𝟏𝟏</m:t>
                        </m:r>
                        <m:r>
                          <a:rPr lang="sl-SI" sz="1800" b="1" i="1" smtClean="0">
                            <a:solidFill>
                              <a:schemeClr val="tx2"/>
                            </a:solidFill>
                            <a:latin typeface="Cambria Math" panose="02040503050406030204" pitchFamily="18" charset="0"/>
                            <a:ea typeface="Cambria Math" panose="02040503050406030204" pitchFamily="18" charset="0"/>
                          </a:rPr>
                          <m:t>,</m:t>
                        </m:r>
                        <m:r>
                          <a:rPr lang="sl-SI" sz="1800" b="1" i="1" smtClean="0">
                            <a:solidFill>
                              <a:schemeClr val="tx2"/>
                            </a:solidFill>
                            <a:latin typeface="Cambria Math" panose="02040503050406030204" pitchFamily="18" charset="0"/>
                            <a:ea typeface="Cambria Math" panose="02040503050406030204" pitchFamily="18" charset="0"/>
                          </a:rPr>
                          <m:t>𝟑𝟏</m:t>
                        </m:r>
                        <m:r>
                          <a:rPr lang="sl-SI" sz="1800" b="1" i="1">
                            <a:solidFill>
                              <a:schemeClr val="tx2"/>
                            </a:solidFill>
                            <a:latin typeface="Cambria Math" panose="02040503050406030204" pitchFamily="18" charset="0"/>
                            <a:ea typeface="Cambria Math" panose="02040503050406030204" pitchFamily="18" charset="0"/>
                          </a:rPr>
                          <m:t>°</m:t>
                        </m:r>
                      </m:e>
                    </m:func>
                  </m:oMath>
                </a14:m>
                <a:endParaRPr lang="sl-SI" sz="1800" b="1" dirty="0">
                  <a:solidFill>
                    <a:schemeClr val="accent1"/>
                  </a:solidFill>
                  <a:ea typeface="Cambria Math" panose="02040503050406030204" pitchFamily="18" charset="0"/>
                </a:endParaRPr>
              </a:p>
              <a:p>
                <a:pPr marL="0" indent="0">
                  <a:buNone/>
                </a:pPr>
                <a:r>
                  <a:rPr lang="sl-SI" sz="1800" b="1" dirty="0">
                    <a:solidFill>
                      <a:schemeClr val="tx2"/>
                    </a:solidFill>
                    <a:ea typeface="Cambria Math" panose="02040503050406030204" pitchFamily="18" charset="0"/>
                  </a:rPr>
                  <a:t>                            </a:t>
                </a:r>
                <a14:m>
                  <m:oMath xmlns:m="http://schemas.openxmlformats.org/officeDocument/2006/math">
                    <m:sSub>
                      <m:sSubPr>
                        <m:ctrlPr>
                          <a:rPr lang="sl-SI" sz="1800" b="1" i="1">
                            <a:solidFill>
                              <a:schemeClr val="tx2"/>
                            </a:solidFill>
                            <a:latin typeface="Cambria Math" panose="02040503050406030204" pitchFamily="18" charset="0"/>
                            <a:ea typeface="Cambria Math" panose="02040503050406030204" pitchFamily="18" charset="0"/>
                          </a:rPr>
                        </m:ctrlPr>
                      </m:sSubPr>
                      <m:e>
                        <m:r>
                          <a:rPr lang="sl-SI" sz="1800" b="1" i="1">
                            <a:solidFill>
                              <a:schemeClr val="tx2"/>
                            </a:solidFill>
                            <a:latin typeface="Cambria Math" panose="02040503050406030204" pitchFamily="18" charset="0"/>
                            <a:ea typeface="Cambria Math" panose="02040503050406030204" pitchFamily="18" charset="0"/>
                          </a:rPr>
                          <m:t>𝑭</m:t>
                        </m:r>
                      </m:e>
                      <m:sub>
                        <m:r>
                          <a:rPr lang="sl-SI" sz="1800" b="1" i="1" smtClean="0">
                            <a:solidFill>
                              <a:schemeClr val="tx2"/>
                            </a:solidFill>
                            <a:latin typeface="Cambria Math" panose="02040503050406030204" pitchFamily="18" charset="0"/>
                            <a:ea typeface="Cambria Math" panose="02040503050406030204" pitchFamily="18" charset="0"/>
                          </a:rPr>
                          <m:t>𝑩𝒀</m:t>
                        </m:r>
                      </m:sub>
                    </m:sSub>
                    <m:r>
                      <a:rPr lang="sl-SI" sz="1800" b="1" i="1">
                        <a:solidFill>
                          <a:schemeClr val="tx2"/>
                        </a:solidFill>
                        <a:latin typeface="Cambria Math" panose="02040503050406030204" pitchFamily="18" charset="0"/>
                        <a:ea typeface="Cambria Math" panose="02040503050406030204" pitchFamily="18" charset="0"/>
                      </a:rPr>
                      <m:t>=</m:t>
                    </m:r>
                    <m:r>
                      <a:rPr lang="sl-SI" sz="1800" b="1" i="1" smtClean="0">
                        <a:solidFill>
                          <a:schemeClr val="tx2"/>
                        </a:solidFill>
                        <a:latin typeface="Cambria Math" panose="02040503050406030204" pitchFamily="18" charset="0"/>
                        <a:ea typeface="Cambria Math" panose="02040503050406030204" pitchFamily="18" charset="0"/>
                      </a:rPr>
                      <m:t>𝟗𝟎𝟓</m:t>
                    </m:r>
                  </m:oMath>
                </a14:m>
                <a:r>
                  <a:rPr lang="sl-SI" sz="1800" b="1" dirty="0">
                    <a:solidFill>
                      <a:schemeClr val="tx2"/>
                    </a:solidFill>
                    <a:ea typeface="Cambria Math" panose="02040503050406030204" pitchFamily="18" charset="0"/>
                  </a:rPr>
                  <a:t>N</a:t>
                </a:r>
              </a:p>
              <a:p>
                <a:pPr marL="0" indent="0">
                  <a:buNone/>
                </a:pPr>
                <a:endParaRPr lang="sl-SI" b="1" dirty="0">
                  <a:ea typeface="Cambria Math" panose="02040503050406030204" pitchFamily="18" charset="0"/>
                </a:endParaRPr>
              </a:p>
              <a:p>
                <a:pPr marL="0" indent="0">
                  <a:buNone/>
                </a:pPr>
                <a:endParaRPr lang="sl-SI" sz="1600" b="1" i="1" dirty="0">
                  <a:solidFill>
                    <a:schemeClr val="accent1"/>
                  </a:solidFill>
                  <a:ea typeface="Cambria Math" panose="02040503050406030204" pitchFamily="18" charset="0"/>
                </a:endParaRPr>
              </a:p>
              <a:p>
                <a:pPr marL="0" indent="0">
                  <a:buNone/>
                </a:pPr>
                <a:endParaRPr lang="sl-SI" sz="1800" b="1" dirty="0">
                  <a:solidFill>
                    <a:schemeClr val="accent1"/>
                  </a:solidFill>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p>
              <a:p>
                <a:pPr marL="0" indent="0">
                  <a:buNone/>
                </a:pPr>
                <a:endParaRPr lang="sl-SI" b="1" dirty="0"/>
              </a:p>
              <a:p>
                <a:pPr marL="0" indent="0">
                  <a:buNone/>
                </a:pPr>
                <a:endParaRPr lang="sl-SI" b="1" dirty="0"/>
              </a:p>
            </p:txBody>
          </p:sp>
        </mc:Choice>
        <mc:Fallback xmlns="">
          <p:sp>
            <p:nvSpPr>
              <p:cNvPr id="3" name="Označba mesta vsebine 2"/>
              <p:cNvSpPr>
                <a:spLocks noGrp="1" noRot="1" noChangeAspect="1" noMove="1" noResize="1" noEditPoints="1" noAdjustHandles="1" noChangeArrowheads="1" noChangeShapeType="1" noTextEdit="1"/>
              </p:cNvSpPr>
              <p:nvPr>
                <p:ph idx="1"/>
              </p:nvPr>
            </p:nvSpPr>
            <p:spPr>
              <a:xfrm>
                <a:off x="815248" y="176270"/>
                <a:ext cx="10080434" cy="6499952"/>
              </a:xfrm>
              <a:blipFill>
                <a:blip r:embed="rId2"/>
                <a:stretch>
                  <a:fillRect l="-786"/>
                </a:stretch>
              </a:blipFill>
            </p:spPr>
            <p:txBody>
              <a:bodyPr/>
              <a:lstStyle/>
              <a:p>
                <a:r>
                  <a:rPr lang="sl-SI">
                    <a:noFill/>
                  </a:rPr>
                  <a:t> </a:t>
                </a:r>
              </a:p>
            </p:txBody>
          </p:sp>
        </mc:Fallback>
      </mc:AlternateContent>
      <p:sp>
        <p:nvSpPr>
          <p:cNvPr id="6" name="Označba mesta številke diapozitiva 5"/>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pic>
        <p:nvPicPr>
          <p:cNvPr id="5" name="Slika 4"/>
          <p:cNvPicPr>
            <a:picLocks noChangeAspect="1"/>
          </p:cNvPicPr>
          <p:nvPr/>
        </p:nvPicPr>
        <p:blipFill>
          <a:blip r:embed="rId3"/>
          <a:stretch>
            <a:fillRect/>
          </a:stretch>
        </p:blipFill>
        <p:spPr>
          <a:xfrm>
            <a:off x="3115593" y="0"/>
            <a:ext cx="5080956" cy="2928277"/>
          </a:xfrm>
          <a:prstGeom prst="rect">
            <a:avLst/>
          </a:prstGeom>
        </p:spPr>
      </p:pic>
      <mc:AlternateContent xmlns:mc="http://schemas.openxmlformats.org/markup-compatibility/2006" xmlns:a14="http://schemas.microsoft.com/office/drawing/2010/main">
        <mc:Choice Requires="a14">
          <p:sp>
            <p:nvSpPr>
              <p:cNvPr id="7" name="PoljeZBesedilom 6"/>
              <p:cNvSpPr txBox="1"/>
              <p:nvPr/>
            </p:nvSpPr>
            <p:spPr>
              <a:xfrm>
                <a:off x="6214638" y="3824481"/>
                <a:ext cx="5078202" cy="977768"/>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900" b="1" i="0" u="none" strike="noStrike" kern="1200" cap="none" spc="0" normalizeH="0" baseline="0" noProof="0" dirty="0">
                    <a:ln>
                      <a:noFill/>
                    </a:ln>
                    <a:solidFill>
                      <a:srgbClr val="696464"/>
                    </a:solidFill>
                    <a:effectLst/>
                    <a:uLnTx/>
                    <a:uFillTx/>
                    <a:latin typeface="Century Schoolbook" panose="02040604050505020304"/>
                    <a:ea typeface="+mn-ea"/>
                    <a:cs typeface="+mn-cs"/>
                  </a:rPr>
                  <a:t>Komponenti reakcij </a:t>
                </a:r>
                <a14:m>
                  <m:oMath xmlns:m="http://schemas.openxmlformats.org/officeDocument/2006/math">
                    <m:sSub>
                      <m:sSubPr>
                        <m:ctrlPr>
                          <a:rPr kumimoji="0" lang="sl-SI" sz="2000" b="1" i="1" u="none" strike="noStrike" kern="1200" cap="none" spc="0" normalizeH="0" baseline="0" noProof="0">
                            <a:ln>
                              <a:noFill/>
                            </a:ln>
                            <a:solidFill>
                              <a:srgbClr val="696464"/>
                            </a:solidFill>
                            <a:effectLst/>
                            <a:uLnTx/>
                            <a:uFillTx/>
                            <a:latin typeface="Cambria Math" panose="02040503050406030204" pitchFamily="18" charset="0"/>
                            <a:ea typeface="Cambria Math" panose="02040503050406030204" pitchFamily="18" charset="0"/>
                            <a:cs typeface="+mn-cs"/>
                          </a:rPr>
                        </m:ctrlPr>
                      </m:sSubPr>
                      <m:e>
                        <m:r>
                          <a:rPr kumimoji="0" lang="sl-SI" sz="2000" b="1" i="1" u="none" strike="noStrike" kern="1200" cap="none" spc="0" normalizeH="0" baseline="0" noProof="0">
                            <a:ln>
                              <a:noFill/>
                            </a:ln>
                            <a:solidFill>
                              <a:srgbClr val="696464"/>
                            </a:solidFill>
                            <a:effectLst/>
                            <a:uLnTx/>
                            <a:uFillTx/>
                            <a:latin typeface="Cambria Math" panose="02040503050406030204" pitchFamily="18" charset="0"/>
                            <a:ea typeface="Cambria Math" panose="02040503050406030204" pitchFamily="18" charset="0"/>
                            <a:cs typeface="+mn-cs"/>
                          </a:rPr>
                          <m:t>𝑭</m:t>
                        </m:r>
                      </m:e>
                      <m:sub>
                        <m:r>
                          <a:rPr kumimoji="0" lang="sl-SI" sz="2000" b="1" i="1" u="none" strike="noStrike" kern="1200" cap="none" spc="0" normalizeH="0" baseline="0" noProof="0" smtClean="0">
                            <a:ln>
                              <a:noFill/>
                            </a:ln>
                            <a:solidFill>
                              <a:srgbClr val="696464"/>
                            </a:solidFill>
                            <a:effectLst/>
                            <a:uLnTx/>
                            <a:uFillTx/>
                            <a:latin typeface="Cambria Math" panose="02040503050406030204" pitchFamily="18" charset="0"/>
                            <a:ea typeface="Cambria Math" panose="02040503050406030204" pitchFamily="18" charset="0"/>
                            <a:cs typeface="+mn-cs"/>
                          </a:rPr>
                          <m:t>𝑨</m:t>
                        </m:r>
                        <m:r>
                          <a:rPr kumimoji="0" lang="sl-SI" sz="2000" b="1" i="1" u="none" strike="noStrike" kern="1200" cap="none" spc="0" normalizeH="0" baseline="0" noProof="0">
                            <a:ln>
                              <a:noFill/>
                            </a:ln>
                            <a:solidFill>
                              <a:srgbClr val="696464"/>
                            </a:solidFill>
                            <a:effectLst/>
                            <a:uLnTx/>
                            <a:uFillTx/>
                            <a:latin typeface="Cambria Math" panose="02040503050406030204" pitchFamily="18" charset="0"/>
                            <a:ea typeface="Cambria Math" panose="02040503050406030204" pitchFamily="18" charset="0"/>
                            <a:cs typeface="+mn-cs"/>
                          </a:rPr>
                          <m:t>𝑿</m:t>
                        </m:r>
                      </m:sub>
                    </m:sSub>
                  </m:oMath>
                </a14:m>
                <a:r>
                  <a:rPr kumimoji="0" lang="sl-SI" sz="1900" b="1" i="0" u="none" strike="noStrike" kern="1200" cap="none" spc="0" normalizeH="0" baseline="0" noProof="0" dirty="0">
                    <a:ln>
                      <a:noFill/>
                    </a:ln>
                    <a:solidFill>
                      <a:srgbClr val="696464"/>
                    </a:solidFill>
                    <a:effectLst/>
                    <a:uLnTx/>
                    <a:uFillTx/>
                    <a:latin typeface="Century Schoolbook" panose="02040604050505020304"/>
                    <a:ea typeface="+mn-ea"/>
                    <a:cs typeface="+mn-cs"/>
                  </a:rPr>
                  <a:t> in </a:t>
                </a:r>
                <a14:m>
                  <m:oMath xmlns:m="http://schemas.openxmlformats.org/officeDocument/2006/math">
                    <m:sSub>
                      <m:sSubPr>
                        <m:ctrlPr>
                          <a:rPr kumimoji="0" lang="sl-SI" sz="2000" b="1" i="1" u="none" strike="noStrike" kern="1200" cap="none" spc="0" normalizeH="0" baseline="0" noProof="0">
                            <a:ln>
                              <a:noFill/>
                            </a:ln>
                            <a:solidFill>
                              <a:srgbClr val="696464"/>
                            </a:solidFill>
                            <a:effectLst/>
                            <a:uLnTx/>
                            <a:uFillTx/>
                            <a:latin typeface="Cambria Math" panose="02040503050406030204" pitchFamily="18" charset="0"/>
                            <a:ea typeface="Cambria Math" panose="02040503050406030204" pitchFamily="18" charset="0"/>
                            <a:cs typeface="+mn-cs"/>
                          </a:rPr>
                        </m:ctrlPr>
                      </m:sSubPr>
                      <m:e>
                        <m:r>
                          <a:rPr kumimoji="0" lang="sl-SI" sz="2000" b="1" i="1" u="none" strike="noStrike" kern="1200" cap="none" spc="0" normalizeH="0" baseline="0" noProof="0">
                            <a:ln>
                              <a:noFill/>
                            </a:ln>
                            <a:solidFill>
                              <a:srgbClr val="696464"/>
                            </a:solidFill>
                            <a:effectLst/>
                            <a:uLnTx/>
                            <a:uFillTx/>
                            <a:latin typeface="Cambria Math" panose="02040503050406030204" pitchFamily="18" charset="0"/>
                            <a:ea typeface="Cambria Math" panose="02040503050406030204" pitchFamily="18" charset="0"/>
                            <a:cs typeface="+mn-cs"/>
                          </a:rPr>
                          <m:t>𝑭</m:t>
                        </m:r>
                      </m:e>
                      <m:sub>
                        <m:r>
                          <a:rPr kumimoji="0" lang="sl-SI" sz="2000" b="1" i="1" u="none" strike="noStrike" kern="1200" cap="none" spc="0" normalizeH="0" baseline="0" noProof="0">
                            <a:ln>
                              <a:noFill/>
                            </a:ln>
                            <a:solidFill>
                              <a:srgbClr val="696464"/>
                            </a:solidFill>
                            <a:effectLst/>
                            <a:uLnTx/>
                            <a:uFillTx/>
                            <a:latin typeface="Cambria Math" panose="02040503050406030204" pitchFamily="18" charset="0"/>
                            <a:ea typeface="Cambria Math" panose="02040503050406030204" pitchFamily="18" charset="0"/>
                            <a:cs typeface="+mn-cs"/>
                          </a:rPr>
                          <m:t>𝑩𝑿</m:t>
                        </m:r>
                      </m:sub>
                    </m:sSub>
                  </m:oMath>
                </a14:m>
                <a:r>
                  <a:rPr kumimoji="0" lang="sl-SI" sz="1900" b="1" i="0" u="none" strike="noStrike" kern="1200" cap="none" spc="0" normalizeH="0" baseline="0" noProof="0" dirty="0">
                    <a:ln>
                      <a:noFill/>
                    </a:ln>
                    <a:solidFill>
                      <a:srgbClr val="696464"/>
                    </a:solidFill>
                    <a:effectLst/>
                    <a:uLnTx/>
                    <a:uFillTx/>
                    <a:latin typeface="Century Schoolbook" panose="02040604050505020304"/>
                    <a:ea typeface="+mn-ea"/>
                    <a:cs typeface="+mn-cs"/>
                  </a:rPr>
                  <a:t> sta enako veliki. Do majhnih razlik pride zaradi zaokroževanja.</a:t>
                </a:r>
              </a:p>
            </p:txBody>
          </p:sp>
        </mc:Choice>
        <mc:Fallback xmlns="">
          <p:sp>
            <p:nvSpPr>
              <p:cNvPr id="7" name="PoljeZBesedilom 6"/>
              <p:cNvSpPr txBox="1">
                <a:spLocks noRot="1" noChangeAspect="1" noMove="1" noResize="1" noEditPoints="1" noAdjustHandles="1" noChangeArrowheads="1" noChangeShapeType="1" noTextEdit="1"/>
              </p:cNvSpPr>
              <p:nvPr/>
            </p:nvSpPr>
            <p:spPr>
              <a:xfrm>
                <a:off x="6214638" y="3824481"/>
                <a:ext cx="5078202" cy="977768"/>
              </a:xfrm>
              <a:prstGeom prst="rect">
                <a:avLst/>
              </a:prstGeom>
              <a:blipFill rotWithShape="0">
                <a:blip r:embed="rId4"/>
                <a:stretch>
                  <a:fillRect l="-957" t="-1840" b="-8589"/>
                </a:stretch>
              </a:blipFill>
              <a:ln>
                <a:solidFill>
                  <a:schemeClr val="accent1"/>
                </a:solidFill>
              </a:ln>
            </p:spPr>
            <p:txBody>
              <a:bodyPr/>
              <a:lstStyle/>
              <a:p>
                <a:r>
                  <a:rPr lang="sl-SI">
                    <a:noFill/>
                  </a:rPr>
                  <a:t> </a:t>
                </a:r>
              </a:p>
            </p:txBody>
          </p:sp>
        </mc:Fallback>
      </mc:AlternateContent>
    </p:spTree>
    <p:extLst>
      <p:ext uri="{BB962C8B-B14F-4D97-AF65-F5344CB8AC3E}">
        <p14:creationId xmlns:p14="http://schemas.microsoft.com/office/powerpoint/2010/main" val="4273446706"/>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iew">
  <a:themeElements>
    <a:clrScheme name="View">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7B713C7F-58B7-4AE9-B361-B13EB9EC4C0C}"/>
    </a:ext>
  </a:ext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880</Words>
  <Application>Microsoft Office PowerPoint</Application>
  <PresentationFormat>Širokozaslonsko</PresentationFormat>
  <Paragraphs>133</Paragraphs>
  <Slides>10</Slides>
  <Notes>0</Notes>
  <HiddenSlides>0</HiddenSlides>
  <MMClips>0</MMClips>
  <ScaleCrop>false</ScaleCrop>
  <HeadingPairs>
    <vt:vector size="6" baseType="variant">
      <vt:variant>
        <vt:lpstr>Uporabljene pisave</vt:lpstr>
      </vt:variant>
      <vt:variant>
        <vt:i4>6</vt:i4>
      </vt:variant>
      <vt:variant>
        <vt:lpstr>Tema</vt:lpstr>
      </vt:variant>
      <vt:variant>
        <vt:i4>2</vt:i4>
      </vt:variant>
      <vt:variant>
        <vt:lpstr>Naslovi diapozitivov</vt:lpstr>
      </vt:variant>
      <vt:variant>
        <vt:i4>10</vt:i4>
      </vt:variant>
    </vt:vector>
  </HeadingPairs>
  <TitlesOfParts>
    <vt:vector size="18" baseType="lpstr">
      <vt:lpstr>Arial</vt:lpstr>
      <vt:lpstr>Calibri</vt:lpstr>
      <vt:lpstr>Calibri Light</vt:lpstr>
      <vt:lpstr>Cambria Math</vt:lpstr>
      <vt:lpstr>Century Schoolbook</vt:lpstr>
      <vt:lpstr>Wingdings 2</vt:lpstr>
      <vt:lpstr>Officeova tema</vt:lpstr>
      <vt:lpstr>View</vt:lpstr>
      <vt:lpstr>1.8 VRVI</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3.2.2 Sestavljanje sil – rezultanta dveh in več vzporednih sil</dc:title>
  <dc:creator>Vouk, Gaja</dc:creator>
  <cp:lastModifiedBy>Vouk, Gaja</cp:lastModifiedBy>
  <cp:revision>11</cp:revision>
  <dcterms:created xsi:type="dcterms:W3CDTF">2022-02-07T18:07:31Z</dcterms:created>
  <dcterms:modified xsi:type="dcterms:W3CDTF">2022-02-07T18:41:02Z</dcterms:modified>
</cp:coreProperties>
</file>