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9" r:id="rId3"/>
    <p:sldId id="257" r:id="rId4"/>
    <p:sldId id="263" r:id="rId5"/>
    <p:sldId id="264" r:id="rId6"/>
    <p:sldId id="265" r:id="rId7"/>
    <p:sldId id="259" r:id="rId8"/>
    <p:sldId id="260" r:id="rId9"/>
    <p:sldId id="267" r:id="rId10"/>
    <p:sldId id="269" r:id="rId11"/>
    <p:sldId id="283" r:id="rId12"/>
    <p:sldId id="291" r:id="rId13"/>
    <p:sldId id="292" r:id="rId14"/>
    <p:sldId id="289" r:id="rId15"/>
    <p:sldId id="270" r:id="rId16"/>
    <p:sldId id="282" r:id="rId17"/>
    <p:sldId id="271" r:id="rId18"/>
    <p:sldId id="273" r:id="rId19"/>
    <p:sldId id="272" r:id="rId20"/>
    <p:sldId id="294" r:id="rId21"/>
    <p:sldId id="274" r:id="rId22"/>
    <p:sldId id="295" r:id="rId23"/>
    <p:sldId id="288" r:id="rId24"/>
    <p:sldId id="281" r:id="rId25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FFCC"/>
    <a:srgbClr val="CCFFFF"/>
    <a:srgbClr val="33CCFF"/>
    <a:srgbClr val="00FFFF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47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4913F563-6BF0-475C-A1DB-77D09382F2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5BBCE5A-5318-439D-8B33-50B5C24EF9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646A3C-7C77-4146-A526-199349B744C2}" type="datetimeFigureOut">
              <a:rPr lang="sl-SI"/>
              <a:pPr>
                <a:defRPr/>
              </a:pPr>
              <a:t>14. 01. 2022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3B7A3A6-A349-4B16-86FF-987D652E09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6061502-3472-49E2-8ADB-AA259B68D8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071C45-B657-4EB5-B160-B45A231267F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DB2D86C-C625-4D06-B53F-4324037056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02A0689-6E2E-44C0-A4F2-B61F985264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875D96C3-F25F-4D10-952E-1B8E2BC15E3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7E8F9F86-C942-4012-9089-8FD870343F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9C3E66EC-E80F-449C-AA56-8F45EC2F862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578F351B-6A06-433B-B65A-FB05BE9AF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E09F07-159B-41AC-86EE-41777413926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66D16FF5-9A64-470D-8ACC-C2B2C2015D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01959469-8E6F-41D9-ADD4-00E08A48F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584C64EF-6B19-42FF-A28B-F8F03D920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38E06D-7EF4-4AC0-A195-87EA37A53717}" type="slidenum">
              <a:rPr lang="sl-SI" altLang="sl-SI" smtClean="0"/>
              <a:pPr/>
              <a:t>3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F4903BA-2C14-44BB-B304-9B13832583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A5A092-288A-42BE-8A43-8EC213A0366F}" type="slidenum">
              <a:rPr lang="sl-SI" altLang="sl-SI" smtClean="0"/>
              <a:pPr/>
              <a:t>6</a:t>
            </a:fld>
            <a:endParaRPr lang="sl-SI" altLang="sl-SI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812EB9C-3A86-4927-A59B-587E8D17F7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8BE9AB3-718F-438D-ADD6-985189C77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3A125ED-499A-43FE-A4D4-626A755022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F96D18-834E-4C6A-8473-47AD0B0F655A}" type="slidenum">
              <a:rPr lang="sl-SI" altLang="sl-SI" smtClean="0"/>
              <a:pPr/>
              <a:t>9</a:t>
            </a:fld>
            <a:endParaRPr lang="sl-SI" altLang="sl-SI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B2067EF-FAC9-490A-9A2D-67BCCB15C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B9CF7E6-6C28-4110-ADA0-D97FA87C4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68340BAF-4061-45D2-ADBE-647A89CCF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85E000C6-3968-4FE3-BFBA-D91794B2A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C5E44023-1A0B-4738-8647-C481664A9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871C76-759C-4B35-B50E-E7CC9ED4B938}" type="slidenum">
              <a:rPr lang="sl-SI" altLang="sl-SI" smtClean="0"/>
              <a:pPr/>
              <a:t>23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237A9DE2-AEA8-410F-AC61-D47E091DE07D}"/>
              </a:ext>
            </a:extLst>
          </p:cNvPr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427A815D-8C2B-4ED7-B289-47E7DE2439E0}"/>
              </a:ext>
            </a:extLst>
          </p:cNvPr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171E652D-A24E-4F56-A977-36014C43A78E}"/>
              </a:ext>
            </a:extLst>
          </p:cNvPr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298163-9E19-443E-832E-AEC87488D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9BEAF7-B4BB-4726-AA66-6FFDE021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7AAE900-7DB7-4EF0-BBAF-847FA65D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31CA4-FC60-45B8-8C4C-D2486BF0D72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953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AFBE8-CD63-4A3C-833F-E943DE43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889FF-ECE1-4C3B-A959-AA62EECFB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99B10-8A27-4B56-8E81-A9FB7051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AAB4-3C44-4C6F-A9AC-CAB4A482D4E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137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FFA67011-BF07-483E-AF61-A3F0AE77CE25}"/>
              </a:ext>
            </a:extLst>
          </p:cNvPr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08BC79-4A87-4B6A-B09D-55FB88689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32E92D-9EC5-4A56-A6DB-E4CFEAD7F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81071A-7B97-4090-BB14-BC3D20E7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F0C12-6E21-4504-B7AD-F8479129D0D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823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A70866-09AD-435E-ACEA-F1B77272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5F5116-10CD-437D-A52B-03D55229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CAFE7C-233C-4B3E-9FE9-1F194C79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4C3B-E9FD-4A0D-B600-5B4AE036597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3918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slov, vsebina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0B6AA2-DF61-47BF-B1F8-1B12F94F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4CAE06-224F-4BD6-ADB2-93302DA3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BEFE28-9B39-4D94-95CE-BEA4D328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41CC-AE1E-4CB1-A87F-B5E60694314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888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8F3F0-E1AA-4C86-BF8B-99346F01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F3203-4AC6-4925-AA73-77D69CD1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5FDA4-25A8-422A-8C2D-101F365D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368AA-FF10-46DC-A525-8CEA6122B5C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815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F98EE7EE-2FA9-4C33-9851-04BFD7C2AE1F}"/>
              </a:ext>
            </a:extLst>
          </p:cNvPr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82AF8B42-27E1-479C-A553-D0DA00EEA0D9}"/>
              </a:ext>
            </a:extLst>
          </p:cNvPr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9E513EFE-FAC2-4A2D-ABFB-32E7F700029E}"/>
              </a:ext>
            </a:extLst>
          </p:cNvPr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6E9BB8-510C-42A5-9280-7FC280CD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002E9-D74F-4C33-91C7-33BB8681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C10ABE-7822-4ABF-BF63-4B41370F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6811-256B-4907-90EB-E82746DA459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2234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40A55-C97F-4BE6-BAE4-E597D874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AFCB8D-FAE5-497E-9112-A1FB3E85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54F4F2-33D9-4BEF-84AB-4FB4CC40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820A-9C1D-4BA4-9769-48226A3DB53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758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D14C4F-DB26-4EB9-9CB5-51A24B93B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54557E-B9CE-4A76-B49A-D13D70573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EBD67A-5A9B-45F7-BE82-657B92C8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4455-3477-4BEE-BD3F-78684323E94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586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90E5DC-7427-4460-9D4A-743E7FBE8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246F9E-D865-4ECB-88C9-C3E16976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AB482F-E805-4673-AD2F-968341B0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7552C-A3DE-49E3-BC25-558706F76AB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543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67BDA-5456-4E5E-9453-7FCE4FC7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4EC73-6E95-4417-8E8D-6BAFE778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9E974-8820-428D-BFFD-6BFAE2F6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8272F-71B0-40E1-BAAF-0CD25330B85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167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78E399-8369-41A0-BBBA-4B60EEB2A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67C76F-2436-4838-AA0C-6D36F7A1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A11EEC-7CF1-4F4D-80A2-0BD57B83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A84D-2649-425F-B19B-5D9A4FFE2D2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013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7F343980-3BAF-4097-9AE6-0B9CC27558A3}"/>
              </a:ext>
            </a:extLst>
          </p:cNvPr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C3E0578-8E41-4670-A986-A89CB802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74A1A98-BBF7-4BB2-855A-8A5BDB26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E8722CD-1796-4F45-8760-44950508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B2CB5-A88E-4EA0-9F36-C4D29042952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4853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386CD-F0D2-4F3B-9222-CB4D96FBB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37903B-46C6-42C9-B644-1CFB6CD4E9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07149-81C3-4004-A4B2-850F9115B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14B67-340D-4A31-8307-B68B5DA22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6A069-5BCF-4CD0-9981-84B252F38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043C870-CDF9-4DD4-A2C3-594413B5AA6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3C92C1-A322-4722-8A68-EB20EE0F168B}"/>
              </a:ext>
            </a:extLst>
          </p:cNvPr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3" r:id="rId2"/>
    <p:sldLayoutId id="2147483832" r:id="rId3"/>
    <p:sldLayoutId id="2147483824" r:id="rId4"/>
    <p:sldLayoutId id="2147483825" r:id="rId5"/>
    <p:sldLayoutId id="2147483826" r:id="rId6"/>
    <p:sldLayoutId id="2147483833" r:id="rId7"/>
    <p:sldLayoutId id="2147483827" r:id="rId8"/>
    <p:sldLayoutId id="2147483834" r:id="rId9"/>
    <p:sldLayoutId id="2147483828" r:id="rId10"/>
    <p:sldLayoutId id="2147483835" r:id="rId11"/>
    <p:sldLayoutId id="2147483829" r:id="rId12"/>
    <p:sldLayoutId id="2147483830" r:id="rId13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-18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_ut5jENqBX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kscience.co.uk/animations/water_movement.swf%20transpiracij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app=desktop&amp;v=5aIUIKQ9A3k" TargetMode="Externa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9759F1A-9F4C-4739-879A-83E53A4E2E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2900" y="4959350"/>
            <a:ext cx="5829300" cy="1463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6000">
                <a:solidFill>
                  <a:schemeClr val="tx1">
                    <a:lumMod val="95000"/>
                    <a:lumOff val="5000"/>
                  </a:schemeClr>
                </a:solidFill>
              </a:rPr>
              <a:t>Voda in vodikova vez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CAF2212-0365-4A79-A2E5-4AA42AE35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4000">
                <a:solidFill>
                  <a:schemeClr val="tx1">
                    <a:lumMod val="95000"/>
                    <a:lumOff val="5000"/>
                  </a:schemeClr>
                </a:solidFill>
              </a:rPr>
              <a:t>Največja gostota vode je pri 4,5°C</a:t>
            </a:r>
          </a:p>
        </p:txBody>
      </p:sp>
      <p:pic>
        <p:nvPicPr>
          <p:cNvPr id="22531" name="Picture 6" descr="antarctic_ice_02">
            <a:extLst>
              <a:ext uri="{FF2B5EF4-FFF2-40B4-BE49-F238E27FC236}">
                <a16:creationId xmlns:a16="http://schemas.microsoft.com/office/drawing/2014/main" id="{C869741F-0270-4A6A-84DD-191D215456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2874" y="1627644"/>
            <a:ext cx="6985000" cy="4618037"/>
          </a:xfrm>
          <a:noFill/>
        </p:spPr>
      </p:pic>
      <p:pic>
        <p:nvPicPr>
          <p:cNvPr id="22532" name="Picture 5" descr="Povezana slika">
            <a:extLst>
              <a:ext uri="{FF2B5EF4-FFF2-40B4-BE49-F238E27FC236}">
                <a16:creationId xmlns:a16="http://schemas.microsoft.com/office/drawing/2014/main" id="{6D9537E5-4DD3-4979-A51A-A30DD21CB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7" b="9364"/>
          <a:stretch>
            <a:fillRect/>
          </a:stretch>
        </p:blipFill>
        <p:spPr bwMode="auto">
          <a:xfrm>
            <a:off x="334963" y="4005065"/>
            <a:ext cx="5985172" cy="259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3BA04E-F0AB-4013-8C13-4B048C25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Pomen za organizme</a:t>
            </a:r>
          </a:p>
        </p:txBody>
      </p:sp>
      <p:sp>
        <p:nvSpPr>
          <p:cNvPr id="24579" name="Označba mesta vsebine 2">
            <a:extLst>
              <a:ext uri="{FF2B5EF4-FFF2-40B4-BE49-F238E27FC236}">
                <a16:creationId xmlns:a16="http://schemas.microsoft.com/office/drawing/2014/main" id="{32DE9750-1BB5-4E0A-8699-E6D102A9F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773238"/>
            <a:ext cx="7289800" cy="45354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altLang="sl-SI" sz="2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altLang="sl-SI" sz="2800">
                <a:ea typeface="Calibri" panose="020F0502020204030204" pitchFamily="34" charset="0"/>
                <a:cs typeface="Times New Roman" panose="02020603050405020304" pitchFamily="18" charset="0"/>
              </a:rPr>
              <a:t>Led  deluje kot toplotni izolator,   kar omogoči življenje v jezerih  in oceanih tudi pri T ozračja, ki je nižja od 0° C.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altLang="sl-SI" sz="2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altLang="sl-SI" sz="2800">
                <a:ea typeface="Calibri" panose="020F0502020204030204" pitchFamily="34" charset="0"/>
                <a:cs typeface="Times New Roman" panose="02020603050405020304" pitchFamily="18" charset="0"/>
              </a:rPr>
              <a:t> Vodni organizmi  preživijo zimo v tekoči vodi pod plastjo ledu.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altLang="sl-SI" sz="24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sl-SI" altLang="sl-SI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0" name="Slika 4">
            <a:extLst>
              <a:ext uri="{FF2B5EF4-FFF2-40B4-BE49-F238E27FC236}">
                <a16:creationId xmlns:a16="http://schemas.microsoft.com/office/drawing/2014/main" id="{932D770F-7719-4161-8669-334427DDC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365625"/>
            <a:ext cx="48863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nf dan0002">
            <a:extLst>
              <a:ext uri="{FF2B5EF4-FFF2-40B4-BE49-F238E27FC236}">
                <a16:creationId xmlns:a16="http://schemas.microsoft.com/office/drawing/2014/main" id="{EA9B20F9-C872-416E-8412-30DB45E57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t="1233" r="2196" b="3189"/>
          <a:stretch>
            <a:fillRect/>
          </a:stretch>
        </p:blipFill>
        <p:spPr bwMode="auto">
          <a:xfrm>
            <a:off x="684213" y="549275"/>
            <a:ext cx="7921625" cy="5661025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zultat iskanja slik za surface tension">
            <a:extLst>
              <a:ext uri="{FF2B5EF4-FFF2-40B4-BE49-F238E27FC236}">
                <a16:creationId xmlns:a16="http://schemas.microsoft.com/office/drawing/2014/main" id="{00F8773A-4E8D-49A9-A21F-867FABA0E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777162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www.commanster.eu/commanster/Insects/Bugs/SpBugs/Gerris.lacustris.jpg">
            <a:extLst>
              <a:ext uri="{FF2B5EF4-FFF2-40B4-BE49-F238E27FC236}">
                <a16:creationId xmlns:a16="http://schemas.microsoft.com/office/drawing/2014/main" id="{B4B2E520-6149-4734-A7A9-37787578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47975"/>
            <a:ext cx="480695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PoljeZBesedilom 4">
            <a:extLst>
              <a:ext uri="{FF2B5EF4-FFF2-40B4-BE49-F238E27FC236}">
                <a16:creationId xmlns:a16="http://schemas.microsoft.com/office/drawing/2014/main" id="{B82399F8-B8E9-47CC-AF4C-DC707184A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7238" y="6081713"/>
            <a:ext cx="734377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2400" b="1" dirty="0">
                <a:latin typeface="+mj-lt"/>
              </a:rPr>
              <a:t>Vodni drsalec (</a:t>
            </a:r>
            <a:r>
              <a:rPr lang="sl-SI" altLang="sl-SI" sz="2400" b="1" i="1" u="sng" dirty="0" err="1">
                <a:latin typeface="+mj-lt"/>
              </a:rPr>
              <a:t>Gerris</a:t>
            </a:r>
            <a:r>
              <a:rPr lang="sl-SI" altLang="sl-SI" sz="2400" b="1" i="1" u="sng" dirty="0">
                <a:latin typeface="+mj-lt"/>
              </a:rPr>
              <a:t> </a:t>
            </a:r>
            <a:r>
              <a:rPr lang="sl-SI" altLang="sl-SI" sz="2400" b="1" i="1" u="sng" dirty="0" err="1">
                <a:latin typeface="+mj-lt"/>
              </a:rPr>
              <a:t>lacustris</a:t>
            </a:r>
            <a:r>
              <a:rPr lang="sl-SI" altLang="sl-SI" sz="2400" b="1" i="1" dirty="0">
                <a:latin typeface="+mj-lt"/>
              </a:rPr>
              <a:t>)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22F090-81DC-4DFF-BED8-FA1D82AD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36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Velika površinska napetost vode </a:t>
            </a:r>
            <a:br>
              <a:rPr lang="sl-SI" altLang="sl-SI" sz="36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altLang="sl-SI" sz="36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omogoča nekaterim živalim, da lahko hodijo po vodi.</a:t>
            </a:r>
            <a:endParaRPr lang="sl-SI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6629" name="Slika 4">
            <a:extLst>
              <a:ext uri="{FF2B5EF4-FFF2-40B4-BE49-F238E27FC236}">
                <a16:creationId xmlns:a16="http://schemas.microsoft.com/office/drawing/2014/main" id="{A5F05BD2-4544-42A5-ADBC-99CCDE3A6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700213"/>
            <a:ext cx="3529013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85E243D-6489-486C-ADEA-076DC0A9F5C7}"/>
              </a:ext>
            </a:extLst>
          </p:cNvPr>
          <p:cNvSpPr txBox="1"/>
          <p:nvPr/>
        </p:nvSpPr>
        <p:spPr>
          <a:xfrm>
            <a:off x="5943600" y="5429250"/>
            <a:ext cx="31511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2400" dirty="0">
                <a:latin typeface="+mj-lt"/>
              </a:rPr>
              <a:t>Povoščene dlačice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EEE3517-031E-4C4A-957F-F1EA3DB72415}"/>
              </a:ext>
            </a:extLst>
          </p:cNvPr>
          <p:cNvSpPr txBox="1"/>
          <p:nvPr/>
        </p:nvSpPr>
        <p:spPr>
          <a:xfrm>
            <a:off x="5508103" y="6056313"/>
            <a:ext cx="336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4"/>
              </a:rPr>
              <a:t>https://youtu.be/_ut5jENqBX8</a:t>
            </a:r>
            <a:r>
              <a:rPr lang="sl-SI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755C84E-D13E-44FE-97E7-88FE75BBB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>
                <a:solidFill>
                  <a:schemeClr val="tx1">
                    <a:lumMod val="95000"/>
                    <a:lumOff val="5000"/>
                  </a:schemeClr>
                </a:solidFill>
              </a:rPr>
              <a:t>Visoka izparilna toplota</a:t>
            </a:r>
          </a:p>
        </p:txBody>
      </p:sp>
      <p:pic>
        <p:nvPicPr>
          <p:cNvPr id="27651" name="Picture 6" descr="evaporation">
            <a:extLst>
              <a:ext uri="{FF2B5EF4-FFF2-40B4-BE49-F238E27FC236}">
                <a16:creationId xmlns:a16="http://schemas.microsoft.com/office/drawing/2014/main" id="{76CED0A1-6D37-45F2-BAFA-DD925C49C74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308225"/>
            <a:ext cx="2806700" cy="3455988"/>
          </a:xfrm>
          <a:noFill/>
        </p:spPr>
      </p:pic>
      <p:pic>
        <p:nvPicPr>
          <p:cNvPr id="27652" name="Picture 9" descr="vrenje">
            <a:extLst>
              <a:ext uri="{FF2B5EF4-FFF2-40B4-BE49-F238E27FC236}">
                <a16:creationId xmlns:a16="http://schemas.microsoft.com/office/drawing/2014/main" id="{902B3D9F-4BC6-43C8-B8F5-0D4B913F256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9863" y="1922463"/>
            <a:ext cx="2820987" cy="42291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FEF175-A8CD-40FC-94D7-47EDF1E53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Visoka izparilna toplota                            omogoča ohlajanje  organizmov</a:t>
            </a:r>
            <a:endParaRPr lang="sl-SI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4D56DCC-50EF-4BD6-B926-75A6093B6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2286000"/>
            <a:ext cx="5819775" cy="409575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sl-SI" altLang="sl-SI" dirty="0"/>
              <a:t> </a:t>
            </a:r>
            <a:r>
              <a:rPr lang="sl-SI" altLang="sl-SI" sz="2400" dirty="0"/>
              <a:t>ZNOJENJE - voda izhlapeva s površine kože, telo se pri tem ohlaja, ker se porablja energija za prekinitev vodikovih vezi med vodnimi molekulami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sl-SI" altLang="sl-SI" sz="2400" dirty="0"/>
              <a:t> TRANSPIRACIJA - izhlapevanje vode skozi listne reže, kar ohlaja rastline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sl-SI" altLang="sl-SI" sz="2400" dirty="0"/>
              <a:t>Vodikove vezi so pomembne za pretok vode po rastlinah</a:t>
            </a:r>
          </a:p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sl-SI" altLang="sl-SI" dirty="0">
                <a:hlinkClick r:id="rId2"/>
              </a:rPr>
              <a:t>http://www.kscience.co.uk/animations/water_movement.swf transpiracija</a:t>
            </a:r>
            <a:endParaRPr lang="sl-SI" altLang="sl-SI" dirty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sl-SI" dirty="0"/>
          </a:p>
        </p:txBody>
      </p:sp>
      <p:pic>
        <p:nvPicPr>
          <p:cNvPr id="28676" name="Picture 9" descr="Povezana slika">
            <a:extLst>
              <a:ext uri="{FF2B5EF4-FFF2-40B4-BE49-F238E27FC236}">
                <a16:creationId xmlns:a16="http://schemas.microsoft.com/office/drawing/2014/main" id="{BB85C954-F4A0-4764-9E64-015451950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2852738"/>
            <a:ext cx="225742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C9F7B17-1693-4A1B-A469-6B849B9E6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Visoka specifična toplota</a:t>
            </a:r>
          </a:p>
        </p:txBody>
      </p:sp>
      <p:pic>
        <p:nvPicPr>
          <p:cNvPr id="29699" name="Picture 5" descr="1187044segrevanjea1">
            <a:extLst>
              <a:ext uri="{FF2B5EF4-FFF2-40B4-BE49-F238E27FC236}">
                <a16:creationId xmlns:a16="http://schemas.microsoft.com/office/drawing/2014/main" id="{41332DEF-33CD-4F3B-9975-77B4AFC72E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5075" y="1700213"/>
            <a:ext cx="3816350" cy="4852987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D9F2E4-6422-431D-B7E5-A19780AE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Pomen za organizme</a:t>
            </a:r>
          </a:p>
        </p:txBody>
      </p:sp>
      <p:sp>
        <p:nvSpPr>
          <p:cNvPr id="31747" name="Označba mesta vsebine 2">
            <a:extLst>
              <a:ext uri="{FF2B5EF4-FFF2-40B4-BE49-F238E27FC236}">
                <a16:creationId xmlns:a16="http://schemas.microsoft.com/office/drawing/2014/main" id="{9C1828EE-8EA4-4DB1-9976-33950ECE8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altLang="sl-SI" sz="2800">
                <a:ea typeface="Calibri" panose="020F0502020204030204" pitchFamily="34" charset="0"/>
                <a:cs typeface="Times New Roman" panose="02020603050405020304" pitchFamily="18" charset="0"/>
              </a:rPr>
              <a:t>Voda  je STABILNO OKOLJE za morske organizme, ker se ob menjavi letnih časov  počasi segreva in  ohlaja.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800">
                <a:ea typeface="Calibri" panose="020F0502020204030204" pitchFamily="34" charset="0"/>
                <a:cs typeface="Times New Roman" panose="02020603050405020304" pitchFamily="18" charset="0"/>
              </a:rPr>
              <a:t> Voda varuje celice pred hitrimi spremembami temperature, omogoča večjo temperaturno stabilnost organizmov.</a:t>
            </a:r>
          </a:p>
          <a:p>
            <a:pPr eaLnBrk="1" hangingPunct="1"/>
            <a:endParaRPr lang="sl-SI" altLang="sl-SI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0B55B7A-8B16-45C8-8538-2394F3871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>
                <a:solidFill>
                  <a:schemeClr val="tx1">
                    <a:lumMod val="95000"/>
                    <a:lumOff val="5000"/>
                  </a:schemeClr>
                </a:solidFill>
              </a:rPr>
              <a:t>Voda kot topilo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911F7BA-88AD-4E48-A4E4-7FBC3D43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916113"/>
            <a:ext cx="7289800" cy="40227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/>
              <a:t> </a:t>
            </a:r>
            <a:r>
              <a:rPr lang="sl-SI" altLang="sl-SI" sz="3200"/>
              <a:t>Voda je topilo za IONSKE in MOLEKULSKE kristale iz  polarnih molekul, npr. sladkorje, beljakovine…</a:t>
            </a:r>
          </a:p>
        </p:txBody>
      </p:sp>
      <p:pic>
        <p:nvPicPr>
          <p:cNvPr id="31748" name="Picture 4" descr="kaj_je6">
            <a:extLst>
              <a:ext uri="{FF2B5EF4-FFF2-40B4-BE49-F238E27FC236}">
                <a16:creationId xmlns:a16="http://schemas.microsoft.com/office/drawing/2014/main" id="{0341E4D6-E118-47CF-BCE4-37612C360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65525"/>
            <a:ext cx="25098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kaj_je5">
            <a:extLst>
              <a:ext uri="{FF2B5EF4-FFF2-40B4-BE49-F238E27FC236}">
                <a16:creationId xmlns:a16="http://schemas.microsoft.com/office/drawing/2014/main" id="{E74EB444-2479-4B27-9CF0-BEA8CBEC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883150"/>
            <a:ext cx="1868487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Povezana slika">
            <a:extLst>
              <a:ext uri="{FF2B5EF4-FFF2-40B4-BE49-F238E27FC236}">
                <a16:creationId xmlns:a16="http://schemas.microsoft.com/office/drawing/2014/main" id="{EC0DFECB-D837-4710-861D-CC4034AE1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70250"/>
            <a:ext cx="3398838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oda biokemija0002">
            <a:extLst>
              <a:ext uri="{FF2B5EF4-FFF2-40B4-BE49-F238E27FC236}">
                <a16:creationId xmlns:a16="http://schemas.microsoft.com/office/drawing/2014/main" id="{EC16285D-81EB-49DC-AD0E-80033AD62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2754" r="3947" b="3796"/>
          <a:stretch>
            <a:fillRect/>
          </a:stretch>
        </p:blipFill>
        <p:spPr bwMode="auto">
          <a:xfrm>
            <a:off x="611188" y="2074863"/>
            <a:ext cx="3390900" cy="40767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0E124DA-3D59-4772-9C18-8E304052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Voda je sestavina vseh celic</a:t>
            </a:r>
            <a:endParaRPr lang="sl-SI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4" name="Picture 7" descr="Rezultat iskanja slik za water in organisms">
            <a:extLst>
              <a:ext uri="{FF2B5EF4-FFF2-40B4-BE49-F238E27FC236}">
                <a16:creationId xmlns:a16="http://schemas.microsoft.com/office/drawing/2014/main" id="{D27B296E-0976-4833-9CAC-73F5F792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16113"/>
            <a:ext cx="4379912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8F2FDBC-F57F-43C8-9F2A-70EFA3FA0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>
                <a:solidFill>
                  <a:schemeClr val="tx1">
                    <a:lumMod val="95000"/>
                    <a:lumOff val="5000"/>
                  </a:schemeClr>
                </a:solidFill>
              </a:rPr>
              <a:t>Voda kot topilo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42DB3AC-9743-4B08-BC60-44F2ABEF6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774825"/>
            <a:ext cx="7289800" cy="40227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/>
              <a:t> </a:t>
            </a:r>
            <a:r>
              <a:rPr lang="sl-SI" altLang="sl-SI" sz="3200"/>
              <a:t>Voda omogoča gibanje delcev vodotopnih snovi po celici. Molekule tako lahko trkajo med seboj, kar je temelj za potek različnih kemijskih reakcij.</a:t>
            </a:r>
          </a:p>
        </p:txBody>
      </p:sp>
      <p:pic>
        <p:nvPicPr>
          <p:cNvPr id="32772" name="Picture 4" descr="kaj_je6">
            <a:extLst>
              <a:ext uri="{FF2B5EF4-FFF2-40B4-BE49-F238E27FC236}">
                <a16:creationId xmlns:a16="http://schemas.microsoft.com/office/drawing/2014/main" id="{87BAC112-5EB7-424B-9C39-45807921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65525"/>
            <a:ext cx="25098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kaj_je5">
            <a:extLst>
              <a:ext uri="{FF2B5EF4-FFF2-40B4-BE49-F238E27FC236}">
                <a16:creationId xmlns:a16="http://schemas.microsoft.com/office/drawing/2014/main" id="{A1DA5080-900C-4E06-AFF1-93798337F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4519613"/>
            <a:ext cx="1868487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Povezana slika">
            <a:extLst>
              <a:ext uri="{FF2B5EF4-FFF2-40B4-BE49-F238E27FC236}">
                <a16:creationId xmlns:a16="http://schemas.microsoft.com/office/drawing/2014/main" id="{33092C47-0EF6-436C-80B2-0A11BD9E9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70250"/>
            <a:ext cx="3398838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Pravokotnik 1">
            <a:extLst>
              <a:ext uri="{FF2B5EF4-FFF2-40B4-BE49-F238E27FC236}">
                <a16:creationId xmlns:a16="http://schemas.microsoft.com/office/drawing/2014/main" id="{3F84AE3E-862F-4476-BCF4-1047B8C0B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118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dirty="0">
                <a:hlinkClick r:id="rId5"/>
              </a:rPr>
              <a:t>https://www.youtube.com/watch?app=desktop&amp;v=5aIUIKQ9A3k</a:t>
            </a:r>
            <a:r>
              <a:rPr lang="sl-SI" altLang="sl-SI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can0005">
            <a:extLst>
              <a:ext uri="{FF2B5EF4-FFF2-40B4-BE49-F238E27FC236}">
                <a16:creationId xmlns:a16="http://schemas.microsoft.com/office/drawing/2014/main" id="{FF7F090B-CB57-4E63-9ACA-22AD407E0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3416300"/>
            <a:ext cx="653573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6">
            <a:extLst>
              <a:ext uri="{FF2B5EF4-FFF2-40B4-BE49-F238E27FC236}">
                <a16:creationId xmlns:a16="http://schemas.microsoft.com/office/drawing/2014/main" id="{A16E1D1C-CA50-4753-A88E-AA72173DB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F110A74-518E-476F-9518-0922C30D0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VEZANA VODA</a:t>
            </a:r>
          </a:p>
        </p:txBody>
      </p:sp>
      <p:sp>
        <p:nvSpPr>
          <p:cNvPr id="33797" name="Označba mesta vsebine 2">
            <a:extLst>
              <a:ext uri="{FF2B5EF4-FFF2-40B4-BE49-F238E27FC236}">
                <a16:creationId xmlns:a16="http://schemas.microsoft.com/office/drawing/2014/main" id="{ED13E7DF-5FFC-4710-BB2D-78659F13D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758950"/>
            <a:ext cx="7289800" cy="4024313"/>
          </a:xfrm>
        </p:spPr>
        <p:txBody>
          <a:bodyPr/>
          <a:lstStyle/>
          <a:p>
            <a:pPr eaLnBrk="1" hangingPunct="1"/>
            <a:r>
              <a:rPr lang="sl-SI" altLang="sl-SI" sz="2800">
                <a:ea typeface="Calibri" panose="020F0502020204030204" pitchFamily="34" charset="0"/>
                <a:cs typeface="Times New Roman" panose="02020603050405020304" pitchFamily="18" charset="0"/>
              </a:rPr>
              <a:t>Voda v  hidratacijskih ovojih je </a:t>
            </a:r>
            <a:r>
              <a:rPr lang="sl-SI" altLang="sl-SI" sz="2800" u="sng">
                <a:ea typeface="Calibri" panose="020F0502020204030204" pitchFamily="34" charset="0"/>
                <a:cs typeface="Times New Roman" panose="02020603050405020304" pitchFamily="18" charset="0"/>
              </a:rPr>
              <a:t>VEZANA</a:t>
            </a:r>
            <a:r>
              <a:rPr lang="sl-SI" altLang="sl-SI" sz="2800">
                <a:ea typeface="Calibri" panose="020F0502020204030204" pitchFamily="34" charset="0"/>
                <a:cs typeface="Times New Roman" panose="02020603050405020304" pitchFamily="18" charset="0"/>
              </a:rPr>
              <a:t> voda.</a:t>
            </a:r>
          </a:p>
          <a:p>
            <a:pPr eaLnBrk="1" hangingPunct="1"/>
            <a:r>
              <a:rPr lang="sl-SI" altLang="sl-SI" sz="2800">
                <a:ea typeface="Calibri" panose="020F0502020204030204" pitchFamily="34" charset="0"/>
                <a:cs typeface="Times New Roman" panose="02020603050405020304" pitchFamily="18" charset="0"/>
              </a:rPr>
              <a:t>Hidratacijski ovoj nastane zaradi privlačnih sil med vodo in ionom ali pa med vodo in polarno organsko molekulo .</a:t>
            </a:r>
          </a:p>
          <a:p>
            <a:pPr eaLnBrk="1" hangingPunct="1"/>
            <a:endParaRPr lang="sl-SI" altLang="sl-SI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8" name="TextBox 3">
            <a:extLst>
              <a:ext uri="{FF2B5EF4-FFF2-40B4-BE49-F238E27FC236}">
                <a16:creationId xmlns:a16="http://schemas.microsoft.com/office/drawing/2014/main" id="{7D99975B-B1AC-4764-9A7F-F7BCDA756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783263"/>
            <a:ext cx="2592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l-SI" altLang="sl-SI" sz="2400"/>
              <a:t>HIDRATACIJSKI  OVOJ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ED8B8C69-DBCF-4A84-84AC-9807E7F6F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C19A42E-CA24-4BD8-92C0-55EBC6BB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/>
              <a:t>ZNAČILNOSTI VEZANE VODE</a:t>
            </a:r>
          </a:p>
        </p:txBody>
      </p:sp>
      <p:sp>
        <p:nvSpPr>
          <p:cNvPr id="33797" name="Označba mesta vsebine 2">
            <a:extLst>
              <a:ext uri="{FF2B5EF4-FFF2-40B4-BE49-F238E27FC236}">
                <a16:creationId xmlns:a16="http://schemas.microsoft.com/office/drawing/2014/main" id="{C7FEA69D-5682-47AB-B3F0-8680090C0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749425"/>
            <a:ext cx="7289800" cy="30273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sl-SI" altLang="sl-SI" sz="2800"/>
              <a:t>Vezana voda </a:t>
            </a:r>
            <a:r>
              <a:rPr lang="sl-SI" altLang="sl-SI" sz="2800" b="1"/>
              <a:t>ne</a:t>
            </a:r>
            <a:r>
              <a:rPr lang="sl-SI" altLang="sl-SI" sz="2800"/>
              <a:t> sodeluje v kemijskih reakcijah v celicah</a:t>
            </a:r>
          </a:p>
          <a:p>
            <a:pPr eaLnBrk="1" hangingPunct="1">
              <a:buFontTx/>
              <a:buChar char="•"/>
            </a:pPr>
            <a:r>
              <a:rPr lang="sl-SI" altLang="sl-SI" sz="2800"/>
              <a:t>Vezana voda ima nižje zmrzišče kot prosta voda.</a:t>
            </a:r>
          </a:p>
          <a:p>
            <a:pPr eaLnBrk="1" hangingPunct="1">
              <a:buFontTx/>
              <a:buChar char="•"/>
            </a:pPr>
            <a:endParaRPr lang="sl-SI" altLang="sl-SI" sz="2800" b="1"/>
          </a:p>
          <a:p>
            <a:pPr eaLnBrk="1" hangingPunct="1"/>
            <a:endParaRPr lang="sl-SI" altLang="sl-SI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F3346A14-215E-496C-A31A-A2E666017A38}"/>
              </a:ext>
            </a:extLst>
          </p:cNvPr>
          <p:cNvSpPr txBox="1">
            <a:spLocks/>
          </p:cNvSpPr>
          <p:nvPr/>
        </p:nvSpPr>
        <p:spPr>
          <a:xfrm>
            <a:off x="771525" y="3286125"/>
            <a:ext cx="7289800" cy="1498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kern="1200" cap="all" spc="100">
                <a:solidFill>
                  <a:srgbClr val="0D0D0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-18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-18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-18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-1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-18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-18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-18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-18"/>
              </a:defRPr>
            </a:lvl9pPr>
          </a:lstStyle>
          <a:p>
            <a:pPr eaLnBrk="1" hangingPunct="1">
              <a:defRPr/>
            </a:pPr>
            <a:r>
              <a:rPr lang="sl-SI" altLang="sl-SI" dirty="0">
                <a:solidFill>
                  <a:schemeClr val="tx1"/>
                </a:solidFill>
              </a:rPr>
              <a:t>POMEN VEZANE VODE ZA ORGANIZME</a:t>
            </a:r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5A3FE50E-A4CE-4144-8CEB-2BE65B6345B5}"/>
              </a:ext>
            </a:extLst>
          </p:cNvPr>
          <p:cNvSpPr txBox="1">
            <a:spLocks/>
          </p:cNvSpPr>
          <p:nvPr/>
        </p:nvSpPr>
        <p:spPr bwMode="auto">
          <a:xfrm>
            <a:off x="765175" y="4292600"/>
            <a:ext cx="80549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-18"/>
              <a:buChar char=" 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200"/>
              <a:t>Omogoča prezimovanje organizmov, ki nimajo stalne telesne T (večina živali, rastline)</a:t>
            </a:r>
          </a:p>
          <a:p>
            <a:pPr eaLnBrk="1" hangingPunct="1">
              <a:spcBef>
                <a:spcPct val="50000"/>
              </a:spcBef>
            </a:pPr>
            <a:r>
              <a:rPr lang="sl-SI" altLang="sl-SI" sz="3200"/>
              <a:t>Veliko vezane vode imajo: dvoživke, plazilci, žuželke… in tudi semena, iglice…</a:t>
            </a:r>
          </a:p>
          <a:p>
            <a:pPr eaLnBrk="1" hangingPunct="1"/>
            <a:endParaRPr lang="sl-SI" altLang="sl-SI" sz="2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endParaRPr lang="sl-SI" altLang="sl-SI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0D4B8874-7F11-42C7-BDFF-B28FF31B9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227271"/>
            <a:ext cx="91440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l-SI" altLang="sl-SI" sz="3200" b="1" dirty="0">
                <a:latin typeface="+mn-lt"/>
                <a:ea typeface="Calibri" pitchFamily="34" charset="0"/>
                <a:cs typeface="Times New Roman" pitchFamily="18" charset="0"/>
              </a:rPr>
              <a:t>Prosta voda sodeluje v številnih kemijskih reakcijah v celicah – v procesih presnove.</a:t>
            </a:r>
          </a:p>
          <a:p>
            <a:pPr>
              <a:defRPr/>
            </a:pPr>
            <a:endParaRPr lang="sl-SI" altLang="sl-SI" sz="1400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altLang="sl-SI" sz="2800" dirty="0">
                <a:latin typeface="+mn-lt"/>
                <a:ea typeface="Calibri" pitchFamily="34" charset="0"/>
                <a:cs typeface="Times New Roman" pitchFamily="18" charset="0"/>
              </a:rPr>
              <a:t>Reakcije, v katere vstopa prosta voda </a:t>
            </a:r>
            <a:r>
              <a:rPr lang="sl-SI" altLang="sl-SI" sz="2800" u="sng" dirty="0">
                <a:latin typeface="+mn-lt"/>
                <a:ea typeface="Calibri" pitchFamily="34" charset="0"/>
                <a:cs typeface="Times New Roman" pitchFamily="18" charset="0"/>
              </a:rPr>
              <a:t>kot reaktant</a:t>
            </a:r>
            <a:r>
              <a:rPr lang="sl-SI" altLang="sl-SI" sz="2800" dirty="0">
                <a:latin typeface="+mn-lt"/>
                <a:ea typeface="Calibri" pitchFamily="34" charset="0"/>
                <a:cs typeface="Times New Roman" pitchFamily="18" charset="0"/>
              </a:rPr>
              <a:t>:             </a:t>
            </a:r>
            <a:endParaRPr lang="sl-SI" altLang="sl-SI" sz="3200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sl-SI" altLang="sl-SI" sz="2800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		-fotosinteza</a:t>
            </a:r>
            <a:endParaRPr lang="sl-SI" altLang="sl-SI" sz="2800" i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sl-SI" altLang="sl-SI" sz="2800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sl-SI" altLang="sl-SI" sz="2800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br>
              <a:rPr lang="sl-SI" altLang="sl-SI" sz="2800" b="1" dirty="0">
                <a:latin typeface="+mn-lt"/>
                <a:ea typeface="Calibri" pitchFamily="34" charset="0"/>
                <a:cs typeface="Times New Roman" pitchFamily="18" charset="0"/>
              </a:rPr>
            </a:br>
            <a:endParaRPr lang="sl-SI" altLang="sl-SI" sz="2800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altLang="sl-SI" sz="2800" dirty="0">
                <a:latin typeface="+mn-lt"/>
                <a:ea typeface="Calibri" pitchFamily="34" charset="0"/>
                <a:cs typeface="Times New Roman" pitchFamily="18" charset="0"/>
              </a:rPr>
              <a:t>Reakcije, pri katerih nastane  </a:t>
            </a:r>
            <a:r>
              <a:rPr lang="sl-SI" altLang="sl-SI" sz="2800" u="sng" dirty="0">
                <a:latin typeface="+mn-lt"/>
                <a:ea typeface="Calibri" pitchFamily="34" charset="0"/>
                <a:cs typeface="Times New Roman" pitchFamily="18" charset="0"/>
              </a:rPr>
              <a:t>kot produkt </a:t>
            </a:r>
            <a:r>
              <a:rPr lang="sl-SI" altLang="sl-SI" sz="2800" dirty="0">
                <a:latin typeface="+mn-lt"/>
                <a:ea typeface="Calibri" pitchFamily="34" charset="0"/>
                <a:cs typeface="Times New Roman" pitchFamily="18" charset="0"/>
              </a:rPr>
              <a:t>:  </a:t>
            </a:r>
            <a:r>
              <a:rPr lang="sl-SI" altLang="sl-SI" sz="24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sl-SI" altLang="sl-SI" sz="2800" b="1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		-celično dihanje</a:t>
            </a:r>
            <a:endParaRPr lang="sl-SI" altLang="sl-SI" sz="28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5843" name="Picture 4" descr="scan0004">
            <a:extLst>
              <a:ext uri="{FF2B5EF4-FFF2-40B4-BE49-F238E27FC236}">
                <a16:creationId xmlns:a16="http://schemas.microsoft.com/office/drawing/2014/main" id="{ADCE3835-D50B-4A3B-B074-03D5E2A47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708275"/>
            <a:ext cx="6623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1AC1888-8DA0-4744-9C09-9C4F601390B3}"/>
              </a:ext>
            </a:extLst>
          </p:cNvPr>
          <p:cNvSpPr txBox="1">
            <a:spLocks noChangeArrowheads="1"/>
          </p:cNvSpPr>
          <p:nvPr/>
        </p:nvSpPr>
        <p:spPr>
          <a:xfrm>
            <a:off x="1041400" y="5429250"/>
            <a:ext cx="6643688" cy="10541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l-SI" sz="2600" kern="0" dirty="0">
                <a:latin typeface="+mn-lt"/>
              </a:rPr>
              <a:t>C</a:t>
            </a:r>
            <a:r>
              <a:rPr lang="sl-SI" sz="2600" kern="0" baseline="-25000" dirty="0">
                <a:latin typeface="+mn-lt"/>
              </a:rPr>
              <a:t>6</a:t>
            </a:r>
            <a:r>
              <a:rPr lang="sl-SI" sz="2600" kern="0" dirty="0">
                <a:latin typeface="+mn-lt"/>
              </a:rPr>
              <a:t>H</a:t>
            </a:r>
            <a:r>
              <a:rPr lang="sl-SI" sz="2600" kern="0" baseline="-25000" dirty="0">
                <a:latin typeface="+mn-lt"/>
              </a:rPr>
              <a:t>12</a:t>
            </a:r>
            <a:r>
              <a:rPr lang="sl-SI" sz="2600" kern="0" dirty="0">
                <a:latin typeface="+mn-lt"/>
              </a:rPr>
              <a:t>O</a:t>
            </a:r>
            <a:r>
              <a:rPr lang="sl-SI" sz="2600" kern="0" baseline="-25000" dirty="0">
                <a:latin typeface="+mn-lt"/>
              </a:rPr>
              <a:t>6</a:t>
            </a:r>
            <a:r>
              <a:rPr lang="sl-SI" sz="2600" kern="0" dirty="0">
                <a:latin typeface="+mn-lt"/>
              </a:rPr>
              <a:t> + 6O</a:t>
            </a:r>
            <a:r>
              <a:rPr lang="sl-SI" sz="2600" kern="0" baseline="-25000" dirty="0">
                <a:latin typeface="+mn-lt"/>
              </a:rPr>
              <a:t>2</a:t>
            </a:r>
            <a:r>
              <a:rPr lang="sl-SI" sz="2600" kern="0" dirty="0">
                <a:latin typeface="+mn-lt"/>
              </a:rPr>
              <a:t>         6CO</a:t>
            </a:r>
            <a:r>
              <a:rPr lang="sl-SI" sz="2600" kern="0" baseline="-25000" dirty="0">
                <a:latin typeface="+mn-lt"/>
              </a:rPr>
              <a:t>2</a:t>
            </a:r>
            <a:r>
              <a:rPr lang="sl-SI" sz="2600" kern="0" dirty="0">
                <a:latin typeface="+mn-lt"/>
              </a:rPr>
              <a:t> + 6H</a:t>
            </a:r>
            <a:r>
              <a:rPr lang="sl-SI" sz="2600" kern="0" baseline="-25000" dirty="0">
                <a:latin typeface="+mn-lt"/>
              </a:rPr>
              <a:t>2</a:t>
            </a:r>
            <a:r>
              <a:rPr lang="sl-SI" sz="2600" kern="0" dirty="0">
                <a:latin typeface="+mn-lt"/>
              </a:rPr>
              <a:t>O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sl-SI" sz="2600" kern="0" dirty="0">
              <a:latin typeface="+mn-lt"/>
            </a:endParaRPr>
          </a:p>
        </p:txBody>
      </p:sp>
      <p:cxnSp>
        <p:nvCxnSpPr>
          <p:cNvPr id="9" name="Raven puščični konektor 8">
            <a:extLst>
              <a:ext uri="{FF2B5EF4-FFF2-40B4-BE49-F238E27FC236}">
                <a16:creationId xmlns:a16="http://schemas.microsoft.com/office/drawing/2014/main" id="{F8C18C63-8248-45A3-B790-C1FD956DFAA1}"/>
              </a:ext>
            </a:extLst>
          </p:cNvPr>
          <p:cNvCxnSpPr/>
          <p:nvPr/>
        </p:nvCxnSpPr>
        <p:spPr>
          <a:xfrm>
            <a:off x="3776663" y="5661025"/>
            <a:ext cx="57626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avokotnik 1">
            <a:extLst>
              <a:ext uri="{FF2B5EF4-FFF2-40B4-BE49-F238E27FC236}">
                <a16:creationId xmlns:a16="http://schemas.microsoft.com/office/drawing/2014/main" id="{5AFC73B0-2D1F-4967-A7F5-35BB0DE3A202}"/>
              </a:ext>
            </a:extLst>
          </p:cNvPr>
          <p:cNvSpPr/>
          <p:nvPr/>
        </p:nvSpPr>
        <p:spPr>
          <a:xfrm>
            <a:off x="659606" y="1988840"/>
            <a:ext cx="7920037" cy="1655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61F8806-F8CD-4031-83C3-91060CB8A69B}"/>
              </a:ext>
            </a:extLst>
          </p:cNvPr>
          <p:cNvSpPr/>
          <p:nvPr/>
        </p:nvSpPr>
        <p:spPr>
          <a:xfrm>
            <a:off x="827584" y="4437112"/>
            <a:ext cx="7920037" cy="146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33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voda biokemija0001">
            <a:extLst>
              <a:ext uri="{FF2B5EF4-FFF2-40B4-BE49-F238E27FC236}">
                <a16:creationId xmlns:a16="http://schemas.microsoft.com/office/drawing/2014/main" id="{64BBEE9E-2C37-49A3-A235-689993426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/>
          <a:stretch>
            <a:fillRect/>
          </a:stretch>
        </p:blipFill>
        <p:spPr bwMode="auto">
          <a:xfrm>
            <a:off x="1258888" y="908050"/>
            <a:ext cx="6408737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C97EB2E8-14D3-4B62-A518-97870D4C0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8913"/>
            <a:ext cx="7345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sl-SI" altLang="sl-SI" sz="2800" b="1">
                <a:solidFill>
                  <a:schemeClr val="bg1"/>
                </a:solidFill>
                <a:latin typeface="+mn-lt"/>
              </a:rPr>
              <a:t>Pomen vode za življenje</a:t>
            </a:r>
            <a:endParaRPr lang="en-US" altLang="sl-SI" sz="28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C08E2398-0626-47F5-AEDF-B897B3507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4937125"/>
            <a:ext cx="360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sl-SI" altLang="sl-SI" sz="2400" b="1" dirty="0">
                <a:solidFill>
                  <a:schemeClr val="bg1"/>
                </a:solidFill>
                <a:latin typeface="+mn-lt"/>
              </a:rPr>
              <a:t>je sestavina vseh celic</a:t>
            </a:r>
            <a:endParaRPr lang="en-US" altLang="sl-SI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E9C1D28E-FDAE-4384-A49F-875173745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5654675"/>
            <a:ext cx="432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sl-SI" altLang="sl-SI" sz="2400" b="1" dirty="0">
                <a:solidFill>
                  <a:schemeClr val="bg1"/>
                </a:solidFill>
                <a:latin typeface="+mn-lt"/>
              </a:rPr>
              <a:t>sodeluje v presnovnih procesih</a:t>
            </a:r>
            <a:endParaRPr lang="en-US" altLang="sl-SI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1DF9BCD6-33EF-49AF-B66F-DD627DA44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937125"/>
            <a:ext cx="367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sl-SI" altLang="sl-SI" sz="2400" b="1" dirty="0">
                <a:solidFill>
                  <a:schemeClr val="bg1"/>
                </a:solidFill>
                <a:latin typeface="+mn-lt"/>
              </a:rPr>
              <a:t>je odlično biološko topilo</a:t>
            </a:r>
            <a:endParaRPr lang="en-US" altLang="sl-SI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06CA3B17-3003-4574-B77D-09885AF3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5670550"/>
            <a:ext cx="3744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sl-SI" altLang="sl-SI" sz="2400" b="1" dirty="0">
                <a:solidFill>
                  <a:schemeClr val="bg1"/>
                </a:solidFill>
                <a:latin typeface="+mn-lt"/>
              </a:rPr>
              <a:t>je temperaturni regulator</a:t>
            </a:r>
            <a:endParaRPr lang="en-US" altLang="sl-SI" sz="2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  <p:bldP spid="44038" grpId="0"/>
      <p:bldP spid="440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0C8BBD5-79CD-41C7-8875-3A2606185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>
                <a:solidFill>
                  <a:schemeClr val="tx1">
                    <a:lumMod val="95000"/>
                    <a:lumOff val="5000"/>
                  </a:schemeClr>
                </a:solidFill>
              </a:rPr>
              <a:t>Molekula vode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8A2581C-1AD6-4507-9045-ECBFF5099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1772816"/>
            <a:ext cx="7289800" cy="4535909"/>
          </a:xfrm>
        </p:spPr>
        <p:txBody>
          <a:bodyPr/>
          <a:lstStyle/>
          <a:p>
            <a:pPr eaLnBrk="1" hangingPunct="1"/>
            <a:r>
              <a:rPr lang="sl-SI" altLang="sl-SI" sz="2400" dirty="0"/>
              <a:t> Je sestavljena iz vodika (H) in kisika (O)</a:t>
            </a:r>
          </a:p>
          <a:p>
            <a:pPr eaLnBrk="1" hangingPunct="1"/>
            <a:r>
              <a:rPr lang="sl-SI" altLang="sl-SI" sz="2400" dirty="0"/>
              <a:t>Kisik je zelo </a:t>
            </a:r>
            <a:r>
              <a:rPr lang="sl-SI" altLang="sl-SI" sz="2400" dirty="0" err="1"/>
              <a:t>elektronegativen</a:t>
            </a:r>
            <a:r>
              <a:rPr lang="sl-SI" altLang="sl-SI" sz="2400" dirty="0"/>
              <a:t>, vodik pa močno pozitiven element.</a:t>
            </a:r>
          </a:p>
          <a:p>
            <a:pPr eaLnBrk="1" hangingPunct="1"/>
            <a:r>
              <a:rPr lang="sl-SI" altLang="sl-SI" sz="2400" dirty="0"/>
              <a:t>To povzroči, da je voda močno polarna molekula. </a:t>
            </a:r>
          </a:p>
          <a:p>
            <a:pPr eaLnBrk="1" hangingPunct="1"/>
            <a:r>
              <a:rPr lang="sl-SI" altLang="sl-SI" sz="2400" dirty="0">
                <a:cs typeface="Arial" panose="020B0604020202020204" pitchFamily="34" charset="0"/>
              </a:rPr>
              <a:t>Med tako zelo polarnimi molekulami potekajo prav posebne vezi – </a:t>
            </a:r>
            <a:r>
              <a:rPr lang="sl-SI" altLang="sl-SI" sz="2400" b="1" dirty="0">
                <a:cs typeface="Arial" panose="020B0604020202020204" pitchFamily="34" charset="0"/>
              </a:rPr>
              <a:t>vodikove vezi.</a:t>
            </a:r>
            <a:endParaRPr lang="ru-RU" altLang="sl-SI" sz="2400" b="1" dirty="0">
              <a:cs typeface="Arial" panose="020B0604020202020204" pitchFamily="34" charset="0"/>
            </a:endParaRPr>
          </a:p>
        </p:txBody>
      </p:sp>
      <p:pic>
        <p:nvPicPr>
          <p:cNvPr id="11268" name="Picture 7" descr="Rezultat iskanja slik za water molecule">
            <a:extLst>
              <a:ext uri="{FF2B5EF4-FFF2-40B4-BE49-F238E27FC236}">
                <a16:creationId xmlns:a16="http://schemas.microsoft.com/office/drawing/2014/main" id="{AD778E0E-427A-4142-A5BF-06690A71B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26196"/>
            <a:ext cx="281622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Povezana slika">
            <a:extLst>
              <a:ext uri="{FF2B5EF4-FFF2-40B4-BE49-F238E27FC236}">
                <a16:creationId xmlns:a16="http://schemas.microsoft.com/office/drawing/2014/main" id="{FBA72E7D-B110-4B42-A2FB-7A8559359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40462" r="5151" b="4938"/>
          <a:stretch>
            <a:fillRect/>
          </a:stretch>
        </p:blipFill>
        <p:spPr bwMode="auto">
          <a:xfrm>
            <a:off x="1001713" y="4543425"/>
            <a:ext cx="42481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Rezultat iskanja slik za water molecule">
            <a:extLst>
              <a:ext uri="{FF2B5EF4-FFF2-40B4-BE49-F238E27FC236}">
                <a16:creationId xmlns:a16="http://schemas.microsoft.com/office/drawing/2014/main" id="{DAEECFA0-6FCB-4FD9-89DF-0297D2AA4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44" y="37501"/>
            <a:ext cx="2054225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880977BC-28AD-41FB-8206-1C75C0F73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Molekula vode je </a:t>
            </a:r>
            <a:r>
              <a:rPr lang="sl-SI" altLang="sl-SI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dipol</a:t>
            </a:r>
          </a:p>
        </p:txBody>
      </p:sp>
      <p:pic>
        <p:nvPicPr>
          <p:cNvPr id="13315" name="Picture 7" descr="H2O_molecule_scheme_of_dipole">
            <a:extLst>
              <a:ext uri="{FF2B5EF4-FFF2-40B4-BE49-F238E27FC236}">
                <a16:creationId xmlns:a16="http://schemas.microsoft.com/office/drawing/2014/main" id="{D4428DD9-B27A-4340-8744-ECEFE539A2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876425"/>
            <a:ext cx="3744913" cy="2976563"/>
          </a:xfrm>
          <a:noFill/>
        </p:spPr>
      </p:pic>
      <p:pic>
        <p:nvPicPr>
          <p:cNvPr id="13316" name="Picture 7" descr="Povezana slika">
            <a:extLst>
              <a:ext uri="{FF2B5EF4-FFF2-40B4-BE49-F238E27FC236}">
                <a16:creationId xmlns:a16="http://schemas.microsoft.com/office/drawing/2014/main" id="{E68D8755-D9D5-43CC-BD20-1041B6789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00438"/>
            <a:ext cx="3455988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C0B2763-B718-44D3-BEE6-1A8F10192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b="1">
                <a:solidFill>
                  <a:schemeClr val="tx1">
                    <a:lumMod val="95000"/>
                    <a:lumOff val="5000"/>
                  </a:schemeClr>
                </a:solidFill>
              </a:rPr>
              <a:t>Vodikova vez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33C5F35-5D13-4510-829E-4522FE227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022725"/>
          </a:xfrm>
        </p:spPr>
        <p:txBody>
          <a:bodyPr/>
          <a:lstStyle/>
          <a:p>
            <a:pPr eaLnBrk="1" hangingPunct="1"/>
            <a:r>
              <a:rPr lang="sl-SI" altLang="sl-SI" sz="2400" dirty="0"/>
              <a:t> Zaradi močne </a:t>
            </a:r>
            <a:r>
              <a:rPr lang="sl-SI" altLang="sl-SI" sz="2400" b="1" dirty="0"/>
              <a:t>polarnosti </a:t>
            </a:r>
            <a:r>
              <a:rPr lang="sl-SI" altLang="sl-SI" sz="2400" dirty="0"/>
              <a:t>vode negativni del molekule vode privlači pozitivni del druge molekule vode.</a:t>
            </a:r>
          </a:p>
          <a:p>
            <a:pPr eaLnBrk="1" hangingPunct="1"/>
            <a:r>
              <a:rPr lang="sl-SI" altLang="sl-SI" sz="2400" b="1" u="sng" dirty="0"/>
              <a:t>Nastane </a:t>
            </a:r>
            <a:r>
              <a:rPr lang="sl-SI" altLang="sl-SI" sz="2400" b="1" u="sng" dirty="0" err="1"/>
              <a:t>elektrostatski</a:t>
            </a:r>
            <a:r>
              <a:rPr lang="sl-SI" altLang="sl-SI" sz="2400" b="1" u="sng" dirty="0"/>
              <a:t> </a:t>
            </a:r>
            <a:r>
              <a:rPr lang="sl-SI" altLang="sl-SI" sz="2400" b="1" i="1" u="sng" dirty="0">
                <a:solidFill>
                  <a:srgbClr val="0033CC"/>
                </a:solidFill>
              </a:rPr>
              <a:t>privlak </a:t>
            </a:r>
            <a:r>
              <a:rPr lang="sl-SI" altLang="sl-SI" sz="2400" b="1" u="sng" dirty="0"/>
              <a:t>med </a:t>
            </a:r>
            <a:r>
              <a:rPr lang="sl-SI" altLang="sl-SI" sz="2400" b="1" u="sng" dirty="0" err="1"/>
              <a:t>neveznim</a:t>
            </a:r>
            <a:r>
              <a:rPr lang="sl-SI" altLang="sl-SI" sz="2400" b="1" u="sng" dirty="0"/>
              <a:t> elektronskim parom </a:t>
            </a:r>
            <a:r>
              <a:rPr lang="sl-SI" altLang="sl-SI" sz="2400" b="1" i="1" u="sng" dirty="0">
                <a:solidFill>
                  <a:srgbClr val="0033CC"/>
                </a:solidFill>
              </a:rPr>
              <a:t>na kisiku ene molekule vode in vodikom druge molekule vode</a:t>
            </a:r>
            <a:r>
              <a:rPr lang="sl-SI" altLang="sl-SI" sz="2400" b="1" u="sng" dirty="0"/>
              <a:t>, ki ga imenujemo </a:t>
            </a:r>
            <a:r>
              <a:rPr lang="sl-SI" altLang="sl-SI" sz="2400" b="1" i="1" u="sng" dirty="0">
                <a:solidFill>
                  <a:srgbClr val="0033CC"/>
                </a:solidFill>
              </a:rPr>
              <a:t>vodikova vez</a:t>
            </a:r>
            <a:r>
              <a:rPr lang="sl-SI" altLang="sl-SI" sz="2400" b="1" i="1" dirty="0">
                <a:solidFill>
                  <a:srgbClr val="0033CC"/>
                </a:solidFill>
              </a:rPr>
              <a:t>.</a:t>
            </a:r>
          </a:p>
        </p:txBody>
      </p:sp>
      <p:pic>
        <p:nvPicPr>
          <p:cNvPr id="14340" name="Slika 3" descr="Rezultat iskanja slik za hydrogen bond in water">
            <a:extLst>
              <a:ext uri="{FF2B5EF4-FFF2-40B4-BE49-F238E27FC236}">
                <a16:creationId xmlns:a16="http://schemas.microsoft.com/office/drawing/2014/main" id="{E4E022E5-8073-49B9-BABD-03B082499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33825"/>
            <a:ext cx="3960813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ovezana slika">
            <a:extLst>
              <a:ext uri="{FF2B5EF4-FFF2-40B4-BE49-F238E27FC236}">
                <a16:creationId xmlns:a16="http://schemas.microsoft.com/office/drawing/2014/main" id="{4BE256B0-3D52-4EE9-9438-92B97DD4C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0" b="13339"/>
          <a:stretch>
            <a:fillRect/>
          </a:stretch>
        </p:blipFill>
        <p:spPr bwMode="auto">
          <a:xfrm>
            <a:off x="683568" y="4153694"/>
            <a:ext cx="31686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2OH-bond">
            <a:extLst>
              <a:ext uri="{FF2B5EF4-FFF2-40B4-BE49-F238E27FC236}">
                <a16:creationId xmlns:a16="http://schemas.microsoft.com/office/drawing/2014/main" id="{3F04216D-6035-48CF-B39A-03423B37E2EE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620713"/>
            <a:ext cx="4752975" cy="573405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WaterH-bond">
            <a:extLst>
              <a:ext uri="{FF2B5EF4-FFF2-40B4-BE49-F238E27FC236}">
                <a16:creationId xmlns:a16="http://schemas.microsoft.com/office/drawing/2014/main" id="{C2B4BCDC-4A4A-4A4B-9641-54992672E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420938"/>
            <a:ext cx="4387850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>
            <a:extLst>
              <a:ext uri="{FF2B5EF4-FFF2-40B4-BE49-F238E27FC236}">
                <a16:creationId xmlns:a16="http://schemas.microsoft.com/office/drawing/2014/main" id="{BFF3D721-2CEB-44AA-BF27-137F5B070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500438"/>
            <a:ext cx="9366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90211A0-1914-445C-93ED-3D1748F2F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dirty="0">
                <a:solidFill>
                  <a:schemeClr val="tx1"/>
                </a:solidFill>
              </a:rPr>
              <a:t>Vsaka molekula vode lahko tvori največ štiri vodikove vezi.</a:t>
            </a:r>
            <a:endParaRPr 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135B17A-9041-4631-B02A-98795EF66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>
                <a:solidFill>
                  <a:schemeClr val="tx1">
                    <a:lumMod val="95000"/>
                    <a:lumOff val="5000"/>
                  </a:schemeClr>
                </a:solidFill>
              </a:rPr>
              <a:t>Vplivi vodikove vezi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AF6C71D-9EEA-4908-B7B5-390DAC7BC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348880"/>
            <a:ext cx="7289800" cy="4022725"/>
          </a:xfrm>
        </p:spPr>
        <p:txBody>
          <a:bodyPr/>
          <a:lstStyle/>
          <a:p>
            <a:pPr eaLnBrk="1" hangingPunct="1"/>
            <a:r>
              <a:rPr lang="sl-SI" altLang="sl-SI" sz="2800" dirty="0"/>
              <a:t>Ker je vodikova vez sorazmerno močna, vpliva na </a:t>
            </a:r>
            <a:r>
              <a:rPr lang="sl-SI" altLang="sl-SI" sz="2800" b="1" i="1" dirty="0">
                <a:solidFill>
                  <a:srgbClr val="0033CC"/>
                </a:solidFill>
              </a:rPr>
              <a:t>fizikalne</a:t>
            </a:r>
            <a:r>
              <a:rPr lang="sl-SI" altLang="sl-SI" sz="2800" b="1" dirty="0"/>
              <a:t> </a:t>
            </a:r>
            <a:r>
              <a:rPr lang="sl-SI" altLang="sl-SI" sz="2800" dirty="0"/>
              <a:t>lastnosti</a:t>
            </a:r>
            <a:r>
              <a:rPr lang="sl-SI" altLang="sl-SI" sz="2800" b="1" dirty="0"/>
              <a:t> </a:t>
            </a:r>
            <a:r>
              <a:rPr lang="sl-SI" altLang="sl-SI" sz="2800" dirty="0"/>
              <a:t>vode in spojin med katerimi se pojavlja.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528F071-0981-4486-944A-D191FC09B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sl-SI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Led ima nižjo gostoto kot tekoča voda </a:t>
            </a:r>
          </a:p>
        </p:txBody>
      </p:sp>
      <p:sp>
        <p:nvSpPr>
          <p:cNvPr id="21507" name="Označba mesta vsebine 1">
            <a:extLst>
              <a:ext uri="{FF2B5EF4-FFF2-40B4-BE49-F238E27FC236}">
                <a16:creationId xmlns:a16="http://schemas.microsoft.com/office/drawing/2014/main" id="{30978F31-79E7-4C0F-856C-108978A32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61" y="1772816"/>
            <a:ext cx="7289800" cy="40227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 dirty="0"/>
              <a:t> Med molekulami vode v ledu so štiri vodikove vezi.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 dirty="0"/>
              <a:t> Zaradi oblike molekule vode so v ledu praznine v katere je ujet zrak.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sz="2400" dirty="0"/>
              <a:t> Led plava na vodi in deluje kot izolator.</a:t>
            </a:r>
          </a:p>
          <a:p>
            <a:pPr eaLnBrk="1" hangingPunct="1"/>
            <a:endParaRPr lang="sl-SI" altLang="sl-SI" dirty="0"/>
          </a:p>
        </p:txBody>
      </p:sp>
      <p:pic>
        <p:nvPicPr>
          <p:cNvPr id="20484" name="Picture 4" descr="7345-004">
            <a:extLst>
              <a:ext uri="{FF2B5EF4-FFF2-40B4-BE49-F238E27FC236}">
                <a16:creationId xmlns:a16="http://schemas.microsoft.com/office/drawing/2014/main" id="{23EC86D3-2AAC-4CCC-8BB7-368DD5DA5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84538"/>
            <a:ext cx="2667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Povezana slika">
            <a:extLst>
              <a:ext uri="{FF2B5EF4-FFF2-40B4-BE49-F238E27FC236}">
                <a16:creationId xmlns:a16="http://schemas.microsoft.com/office/drawing/2014/main" id="{8887D7B3-BF8B-4C98-8693-4815C014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573463"/>
            <a:ext cx="5576887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4330</TotalTime>
  <Words>602</Words>
  <Application>Microsoft Office PowerPoint</Application>
  <PresentationFormat>Diaprojekcija na zaslonu (4:3)</PresentationFormat>
  <Paragraphs>71</Paragraphs>
  <Slides>24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32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Voda in vodikova vez</vt:lpstr>
      <vt:lpstr>Voda je sestavina vseh celic</vt:lpstr>
      <vt:lpstr>Molekula vode</vt:lpstr>
      <vt:lpstr>Molekula vode je dipol</vt:lpstr>
      <vt:lpstr>Vodikova vez</vt:lpstr>
      <vt:lpstr>PowerPointova predstavitev</vt:lpstr>
      <vt:lpstr>Vsaka molekula vode lahko tvori največ štiri vodikove vezi.</vt:lpstr>
      <vt:lpstr>Vplivi vodikove vezi</vt:lpstr>
      <vt:lpstr>Led ima nižjo gostoto kot tekoča voda </vt:lpstr>
      <vt:lpstr>Največja gostota vode je pri 4,5°C</vt:lpstr>
      <vt:lpstr>Pomen za organizme</vt:lpstr>
      <vt:lpstr>PowerPointova predstavitev</vt:lpstr>
      <vt:lpstr>PowerPointova predstavitev</vt:lpstr>
      <vt:lpstr>Velika površinska napetost vode  omogoča nekaterim živalim, da lahko hodijo po vodi.</vt:lpstr>
      <vt:lpstr>Visoka izparilna toplota</vt:lpstr>
      <vt:lpstr>Visoka izparilna toplota                            omogoča ohlajanje  organizmov</vt:lpstr>
      <vt:lpstr>Visoka specifična toplota</vt:lpstr>
      <vt:lpstr>Pomen za organizme</vt:lpstr>
      <vt:lpstr>Voda kot topilo</vt:lpstr>
      <vt:lpstr>Voda kot topilo</vt:lpstr>
      <vt:lpstr>VEZANA VODA</vt:lpstr>
      <vt:lpstr>ZNAČILNOSTI VEZANE VODE</vt:lpstr>
      <vt:lpstr>PowerPointova predstavitev</vt:lpstr>
      <vt:lpstr>PowerPointova predstavitev</vt:lpstr>
    </vt:vector>
  </TitlesOfParts>
  <Company>Ministrstvo za šolstvo in šport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 in vodikova vez</dc:title>
  <dc:creator>*</dc:creator>
  <cp:lastModifiedBy>Profesor</cp:lastModifiedBy>
  <cp:revision>109</cp:revision>
  <dcterms:created xsi:type="dcterms:W3CDTF">2008-10-23T07:15:09Z</dcterms:created>
  <dcterms:modified xsi:type="dcterms:W3CDTF">2022-01-14T11:28:09Z</dcterms:modified>
</cp:coreProperties>
</file>