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60" r:id="rId5"/>
    <p:sldId id="273" r:id="rId6"/>
    <p:sldId id="276" r:id="rId7"/>
    <p:sldId id="287" r:id="rId8"/>
    <p:sldId id="285" r:id="rId9"/>
    <p:sldId id="259" r:id="rId10"/>
    <p:sldId id="279" r:id="rId11"/>
    <p:sldId id="283" r:id="rId12"/>
    <p:sldId id="266" r:id="rId13"/>
    <p:sldId id="270" r:id="rId14"/>
    <p:sldId id="271" r:id="rId15"/>
    <p:sldId id="284" r:id="rId16"/>
    <p:sldId id="288" r:id="rId17"/>
    <p:sldId id="269" r:id="rId18"/>
    <p:sldId id="264" r:id="rId19"/>
    <p:sldId id="265" r:id="rId20"/>
    <p:sldId id="267" r:id="rId21"/>
    <p:sldId id="268" r:id="rId22"/>
    <p:sldId id="282" r:id="rId23"/>
    <p:sldId id="262" r:id="rId24"/>
    <p:sldId id="286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71A73A-A5F8-4778-8792-0C34EA7DEEB1}" v="116" dt="2024-10-06T19:42:16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a Dremelj" userId="af96948d51e3741c" providerId="LiveId" clId="{F571A73A-A5F8-4778-8792-0C34EA7DEEB1}"/>
    <pc:docChg chg="undo custSel addSld delSld modSld sldOrd">
      <pc:chgData name="Sabina Dremelj" userId="af96948d51e3741c" providerId="LiveId" clId="{F571A73A-A5F8-4778-8792-0C34EA7DEEB1}" dt="2024-10-06T19:42:16.328" v="731" actId="20577"/>
      <pc:docMkLst>
        <pc:docMk/>
      </pc:docMkLst>
      <pc:sldChg chg="addSp delSp modSp mod">
        <pc:chgData name="Sabina Dremelj" userId="af96948d51e3741c" providerId="LiveId" clId="{F571A73A-A5F8-4778-8792-0C34EA7DEEB1}" dt="2024-10-06T12:44:10.399" v="10" actId="113"/>
        <pc:sldMkLst>
          <pc:docMk/>
          <pc:sldMk cId="0" sldId="256"/>
        </pc:sldMkLst>
        <pc:spChg chg="mod">
          <ac:chgData name="Sabina Dremelj" userId="af96948d51e3741c" providerId="LiveId" clId="{F571A73A-A5F8-4778-8792-0C34EA7DEEB1}" dt="2024-10-06T12:44:10.399" v="10" actId="113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Sabina Dremelj" userId="af96948d51e3741c" providerId="LiveId" clId="{F571A73A-A5F8-4778-8792-0C34EA7DEEB1}" dt="2024-10-06T12:43:51.065" v="9" actId="478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Sabina Dremelj" userId="af96948d51e3741c" providerId="LiveId" clId="{F571A73A-A5F8-4778-8792-0C34EA7DEEB1}" dt="2024-10-06T12:43:51.065" v="9" actId="478"/>
          <ac:spMkLst>
            <pc:docMk/>
            <pc:sldMk cId="0" sldId="256"/>
            <ac:spMk id="5" creationId="{6721AF2C-EC4E-25FF-DF20-EC47B4177F6A}"/>
          </ac:spMkLst>
        </pc:spChg>
      </pc:sldChg>
      <pc:sldChg chg="modSp mod">
        <pc:chgData name="Sabina Dremelj" userId="af96948d51e3741c" providerId="LiveId" clId="{F571A73A-A5F8-4778-8792-0C34EA7DEEB1}" dt="2024-10-06T12:46:20.178" v="18" actId="14100"/>
        <pc:sldMkLst>
          <pc:docMk/>
          <pc:sldMk cId="0" sldId="257"/>
        </pc:sldMkLst>
        <pc:spChg chg="mod">
          <ac:chgData name="Sabina Dremelj" userId="af96948d51e3741c" providerId="LiveId" clId="{F571A73A-A5F8-4778-8792-0C34EA7DEEB1}" dt="2024-10-06T12:43:43.138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2:46:20.178" v="18" actId="1410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abina Dremelj" userId="af96948d51e3741c" providerId="LiveId" clId="{F571A73A-A5F8-4778-8792-0C34EA7DEEB1}" dt="2024-10-06T13:45:46.236" v="240" actId="14100"/>
        <pc:sldMkLst>
          <pc:docMk/>
          <pc:sldMk cId="0" sldId="258"/>
        </pc:sldMkLst>
        <pc:spChg chg="mod">
          <ac:chgData name="Sabina Dremelj" userId="af96948d51e3741c" providerId="LiveId" clId="{F571A73A-A5F8-4778-8792-0C34EA7DEEB1}" dt="2024-10-06T13:45:21.971" v="233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3:45:46.236" v="240" actId="14100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Sabina Dremelj" userId="af96948d51e3741c" providerId="LiveId" clId="{F571A73A-A5F8-4778-8792-0C34EA7DEEB1}" dt="2024-10-06T19:21:40.209" v="500" actId="403"/>
        <pc:sldMkLst>
          <pc:docMk/>
          <pc:sldMk cId="0" sldId="259"/>
        </pc:sldMkLst>
        <pc:spChg chg="mod">
          <ac:chgData name="Sabina Dremelj" userId="af96948d51e3741c" providerId="LiveId" clId="{F571A73A-A5F8-4778-8792-0C34EA7DEEB1}" dt="2024-10-06T12:46:48.998" v="20"/>
          <ac:spMkLst>
            <pc:docMk/>
            <pc:sldMk cId="0" sldId="259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9:21:40.209" v="500" actId="403"/>
          <ac:spMkLst>
            <pc:docMk/>
            <pc:sldMk cId="0" sldId="259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2:59:09.315" v="51"/>
        <pc:sldMkLst>
          <pc:docMk/>
          <pc:sldMk cId="0" sldId="260"/>
        </pc:sldMkLst>
        <pc:spChg chg="mod">
          <ac:chgData name="Sabina Dremelj" userId="af96948d51e3741c" providerId="LiveId" clId="{F571A73A-A5F8-4778-8792-0C34EA7DEEB1}" dt="2024-10-06T12:47:17.829" v="28" actId="113"/>
          <ac:spMkLst>
            <pc:docMk/>
            <pc:sldMk cId="0" sldId="260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2:47:13.846" v="27" actId="14100"/>
          <ac:spMkLst>
            <pc:docMk/>
            <pc:sldMk cId="0" sldId="260"/>
            <ac:spMk id="3" creationId="{00000000-0000-0000-0000-000000000000}"/>
          </ac:spMkLst>
        </pc:spChg>
      </pc:sldChg>
      <pc:sldChg chg="modSp del mod ord">
        <pc:chgData name="Sabina Dremelj" userId="af96948d51e3741c" providerId="LiveId" clId="{F571A73A-A5F8-4778-8792-0C34EA7DEEB1}" dt="2024-10-06T14:05:13.282" v="338" actId="47"/>
        <pc:sldMkLst>
          <pc:docMk/>
          <pc:sldMk cId="0" sldId="261"/>
        </pc:sldMkLst>
        <pc:spChg chg="mod">
          <ac:chgData name="Sabina Dremelj" userId="af96948d51e3741c" providerId="LiveId" clId="{F571A73A-A5F8-4778-8792-0C34EA7DEEB1}" dt="2024-10-06T12:57:22.899" v="33" actId="276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3:59:24.583" v="318" actId="115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Sabina Dremelj" userId="af96948d51e3741c" providerId="LiveId" clId="{F571A73A-A5F8-4778-8792-0C34EA7DEEB1}" dt="2024-10-06T14:11:19.427" v="459" actId="403"/>
        <pc:sldMkLst>
          <pc:docMk/>
          <pc:sldMk cId="0" sldId="262"/>
        </pc:sldMkLst>
        <pc:spChg chg="mod">
          <ac:chgData name="Sabina Dremelj" userId="af96948d51e3741c" providerId="LiveId" clId="{F571A73A-A5F8-4778-8792-0C34EA7DEEB1}" dt="2024-10-06T14:11:14.644" v="457" actId="122"/>
          <ac:spMkLst>
            <pc:docMk/>
            <pc:sldMk cId="0" sldId="262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4:11:19.427" v="459" actId="403"/>
          <ac:spMkLst>
            <pc:docMk/>
            <pc:sldMk cId="0" sldId="262"/>
            <ac:spMk id="3" creationId="{00000000-0000-0000-0000-000000000000}"/>
          </ac:spMkLst>
        </pc:spChg>
      </pc:sldChg>
      <pc:sldChg chg="modSp del">
        <pc:chgData name="Sabina Dremelj" userId="af96948d51e3741c" providerId="LiveId" clId="{F571A73A-A5F8-4778-8792-0C34EA7DEEB1}" dt="2024-10-06T12:57:44.553" v="37" actId="47"/>
        <pc:sldMkLst>
          <pc:docMk/>
          <pc:sldMk cId="0" sldId="263"/>
        </pc:sldMkLst>
        <pc:spChg chg="mod">
          <ac:chgData name="Sabina Dremelj" userId="af96948d51e3741c" providerId="LiveId" clId="{F571A73A-A5F8-4778-8792-0C34EA7DEEB1}" dt="2024-10-06T12:43:43.138" v="0"/>
          <ac:spMkLst>
            <pc:docMk/>
            <pc:sldMk cId="0" sldId="263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2:43:43.138" v="0"/>
          <ac:spMkLst>
            <pc:docMk/>
            <pc:sldMk cId="0" sldId="263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9:23:17.895" v="518" actId="20577"/>
        <pc:sldMkLst>
          <pc:docMk/>
          <pc:sldMk cId="0" sldId="264"/>
        </pc:sldMkLst>
        <pc:spChg chg="mod">
          <ac:chgData name="Sabina Dremelj" userId="af96948d51e3741c" providerId="LiveId" clId="{F571A73A-A5F8-4778-8792-0C34EA7DEEB1}" dt="2024-10-06T12:43:43.138" v="0"/>
          <ac:spMkLst>
            <pc:docMk/>
            <pc:sldMk cId="0" sldId="264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9:23:17.895" v="518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4:05:49.308" v="349" actId="27636"/>
        <pc:sldMkLst>
          <pc:docMk/>
          <pc:sldMk cId="0" sldId="265"/>
        </pc:sldMkLst>
        <pc:spChg chg="mod">
          <ac:chgData name="Sabina Dremelj" userId="af96948d51e3741c" providerId="LiveId" clId="{F571A73A-A5F8-4778-8792-0C34EA7DEEB1}" dt="2024-10-06T14:05:41.708" v="347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4:05:49.308" v="349" actId="27636"/>
          <ac:spMkLst>
            <pc:docMk/>
            <pc:sldMk cId="0" sldId="265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5:01:31.930" v="468" actId="20577"/>
        <pc:sldMkLst>
          <pc:docMk/>
          <pc:sldMk cId="0" sldId="266"/>
        </pc:sldMkLst>
        <pc:spChg chg="mod">
          <ac:chgData name="Sabina Dremelj" userId="af96948d51e3741c" providerId="LiveId" clId="{F571A73A-A5F8-4778-8792-0C34EA7DEEB1}" dt="2024-10-06T13:58:54.628" v="311" actId="20577"/>
          <ac:spMkLst>
            <pc:docMk/>
            <pc:sldMk cId="0" sldId="266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5:01:31.930" v="468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9:25:20.561" v="540" actId="20577"/>
        <pc:sldMkLst>
          <pc:docMk/>
          <pc:sldMk cId="0" sldId="267"/>
        </pc:sldMkLst>
        <pc:spChg chg="mod">
          <ac:chgData name="Sabina Dremelj" userId="af96948d51e3741c" providerId="LiveId" clId="{F571A73A-A5F8-4778-8792-0C34EA7DEEB1}" dt="2024-10-06T19:25:20.561" v="540" actId="20577"/>
          <ac:spMkLst>
            <pc:docMk/>
            <pc:sldMk cId="0" sldId="267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9:24:29.937" v="531"/>
          <ac:spMkLst>
            <pc:docMk/>
            <pc:sldMk cId="0" sldId="267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9:26:24.942" v="544" actId="27636"/>
        <pc:sldMkLst>
          <pc:docMk/>
          <pc:sldMk cId="0" sldId="268"/>
        </pc:sldMkLst>
        <pc:spChg chg="mod">
          <ac:chgData name="Sabina Dremelj" userId="af96948d51e3741c" providerId="LiveId" clId="{F571A73A-A5F8-4778-8792-0C34EA7DEEB1}" dt="2024-10-06T14:08:35.404" v="367" actId="1076"/>
          <ac:spMkLst>
            <pc:docMk/>
            <pc:sldMk cId="0" sldId="268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9:26:24.942" v="544" actId="27636"/>
          <ac:spMkLst>
            <pc:docMk/>
            <pc:sldMk cId="0" sldId="268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9:25:51.941" v="542" actId="113"/>
        <pc:sldMkLst>
          <pc:docMk/>
          <pc:sldMk cId="0" sldId="269"/>
        </pc:sldMkLst>
        <pc:spChg chg="mod">
          <ac:chgData name="Sabina Dremelj" userId="af96948d51e3741c" providerId="LiveId" clId="{F571A73A-A5F8-4778-8792-0C34EA7DEEB1}" dt="2024-10-06T14:04:04.569" v="329" actId="207"/>
          <ac:spMkLst>
            <pc:docMk/>
            <pc:sldMk cId="0" sldId="269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9:25:51.941" v="542" actId="113"/>
          <ac:spMkLst>
            <pc:docMk/>
            <pc:sldMk cId="0" sldId="269"/>
            <ac:spMk id="3" creationId="{00000000-0000-0000-0000-000000000000}"/>
          </ac:spMkLst>
        </pc:spChg>
      </pc:sldChg>
      <pc:sldChg chg="modSp new mod">
        <pc:chgData name="Sabina Dremelj" userId="af96948d51e3741c" providerId="LiveId" clId="{F571A73A-A5F8-4778-8792-0C34EA7DEEB1}" dt="2024-10-06T13:58:29.141" v="298" actId="403"/>
        <pc:sldMkLst>
          <pc:docMk/>
          <pc:sldMk cId="3230490507" sldId="270"/>
        </pc:sldMkLst>
        <pc:spChg chg="mod">
          <ac:chgData name="Sabina Dremelj" userId="af96948d51e3741c" providerId="LiveId" clId="{F571A73A-A5F8-4778-8792-0C34EA7DEEB1}" dt="2024-10-06T13:01:59.360" v="105"/>
          <ac:spMkLst>
            <pc:docMk/>
            <pc:sldMk cId="3230490507" sldId="270"/>
            <ac:spMk id="2" creationId="{0CC6E25A-AC3B-A3D4-D37D-0C57756D4294}"/>
          </ac:spMkLst>
        </pc:spChg>
        <pc:spChg chg="mod">
          <ac:chgData name="Sabina Dremelj" userId="af96948d51e3741c" providerId="LiveId" clId="{F571A73A-A5F8-4778-8792-0C34EA7DEEB1}" dt="2024-10-06T13:58:29.141" v="298" actId="403"/>
          <ac:spMkLst>
            <pc:docMk/>
            <pc:sldMk cId="3230490507" sldId="270"/>
            <ac:spMk id="3" creationId="{65E0284C-9B4E-46FE-5835-44E13D8425A5}"/>
          </ac:spMkLst>
        </pc:spChg>
      </pc:sldChg>
      <pc:sldChg chg="modSp new mod">
        <pc:chgData name="Sabina Dremelj" userId="af96948d51e3741c" providerId="LiveId" clId="{F571A73A-A5F8-4778-8792-0C34EA7DEEB1}" dt="2024-10-06T13:58:39.437" v="305" actId="20577"/>
        <pc:sldMkLst>
          <pc:docMk/>
          <pc:sldMk cId="2673922925" sldId="271"/>
        </pc:sldMkLst>
        <pc:spChg chg="mod">
          <ac:chgData name="Sabina Dremelj" userId="af96948d51e3741c" providerId="LiveId" clId="{F571A73A-A5F8-4778-8792-0C34EA7DEEB1}" dt="2024-10-06T13:02:25.109" v="108"/>
          <ac:spMkLst>
            <pc:docMk/>
            <pc:sldMk cId="2673922925" sldId="271"/>
            <ac:spMk id="2" creationId="{15E8EC3B-76B4-01A3-28AE-BA6D4A332693}"/>
          </ac:spMkLst>
        </pc:spChg>
        <pc:spChg chg="mod">
          <ac:chgData name="Sabina Dremelj" userId="af96948d51e3741c" providerId="LiveId" clId="{F571A73A-A5F8-4778-8792-0C34EA7DEEB1}" dt="2024-10-06T13:58:39.437" v="305" actId="20577"/>
          <ac:spMkLst>
            <pc:docMk/>
            <pc:sldMk cId="2673922925" sldId="271"/>
            <ac:spMk id="3" creationId="{69A64A66-B248-7695-D33C-5CCB0C07C71B}"/>
          </ac:spMkLst>
        </pc:spChg>
      </pc:sldChg>
      <pc:sldChg chg="delSp modSp mod ord">
        <pc:chgData name="Sabina Dremelj" userId="af96948d51e3741c" providerId="LiveId" clId="{F571A73A-A5F8-4778-8792-0C34EA7DEEB1}" dt="2024-10-06T13:47:10.302" v="250" actId="20577"/>
        <pc:sldMkLst>
          <pc:docMk/>
          <pc:sldMk cId="0" sldId="273"/>
        </pc:sldMkLst>
        <pc:spChg chg="del">
          <ac:chgData name="Sabina Dremelj" userId="af96948d51e3741c" providerId="LiveId" clId="{F571A73A-A5F8-4778-8792-0C34EA7DEEB1}" dt="2024-10-06T13:46:06.061" v="241" actId="478"/>
          <ac:spMkLst>
            <pc:docMk/>
            <pc:sldMk cId="0" sldId="273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3:47:10.302" v="250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 ord">
        <pc:chgData name="Sabina Dremelj" userId="af96948d51e3741c" providerId="LiveId" clId="{F571A73A-A5F8-4778-8792-0C34EA7DEEB1}" dt="2024-10-06T13:47:33.007" v="253" actId="1076"/>
        <pc:sldMkLst>
          <pc:docMk/>
          <pc:sldMk cId="0" sldId="276"/>
        </pc:sldMkLst>
        <pc:spChg chg="mod">
          <ac:chgData name="Sabina Dremelj" userId="af96948d51e3741c" providerId="LiveId" clId="{F571A73A-A5F8-4778-8792-0C34EA7DEEB1}" dt="2024-10-06T13:47:24.037" v="252" actId="122"/>
          <ac:spMkLst>
            <pc:docMk/>
            <pc:sldMk cId="0" sldId="276"/>
            <ac:spMk id="2" creationId="{00000000-0000-0000-0000-000000000000}"/>
          </ac:spMkLst>
        </pc:spChg>
        <pc:graphicFrameChg chg="mod modGraphic">
          <ac:chgData name="Sabina Dremelj" userId="af96948d51e3741c" providerId="LiveId" clId="{F571A73A-A5F8-4778-8792-0C34EA7DEEB1}" dt="2024-10-06T13:47:33.007" v="253" actId="1076"/>
          <ac:graphicFrameMkLst>
            <pc:docMk/>
            <pc:sldMk cId="0" sldId="276"/>
            <ac:graphicFrameMk id="4" creationId="{00000000-0000-0000-0000-000000000000}"/>
          </ac:graphicFrameMkLst>
        </pc:graphicFrameChg>
      </pc:sldChg>
      <pc:sldChg chg="delSp modSp mod">
        <pc:chgData name="Sabina Dremelj" userId="af96948d51e3741c" providerId="LiveId" clId="{F571A73A-A5F8-4778-8792-0C34EA7DEEB1}" dt="2024-10-06T13:48:35.672" v="259" actId="14100"/>
        <pc:sldMkLst>
          <pc:docMk/>
          <pc:sldMk cId="927894472" sldId="279"/>
        </pc:sldMkLst>
        <pc:spChg chg="del">
          <ac:chgData name="Sabina Dremelj" userId="af96948d51e3741c" providerId="LiveId" clId="{F571A73A-A5F8-4778-8792-0C34EA7DEEB1}" dt="2024-10-06T13:48:30.273" v="256" actId="478"/>
          <ac:spMkLst>
            <pc:docMk/>
            <pc:sldMk cId="927894472" sldId="279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3:48:35.672" v="259" actId="14100"/>
          <ac:spMkLst>
            <pc:docMk/>
            <pc:sldMk cId="927894472" sldId="279"/>
            <ac:spMk id="3" creationId="{00000000-0000-0000-0000-000000000000}"/>
          </ac:spMkLst>
        </pc:spChg>
      </pc:sldChg>
      <pc:sldChg chg="delSp modSp mod modAnim">
        <pc:chgData name="Sabina Dremelj" userId="af96948d51e3741c" providerId="LiveId" clId="{F571A73A-A5F8-4778-8792-0C34EA7DEEB1}" dt="2024-10-06T14:11:01.147" v="449" actId="113"/>
        <pc:sldMkLst>
          <pc:docMk/>
          <pc:sldMk cId="2560660095" sldId="282"/>
        </pc:sldMkLst>
        <pc:spChg chg="del">
          <ac:chgData name="Sabina Dremelj" userId="af96948d51e3741c" providerId="LiveId" clId="{F571A73A-A5F8-4778-8792-0C34EA7DEEB1}" dt="2024-10-06T13:32:30.780" v="203" actId="478"/>
          <ac:spMkLst>
            <pc:docMk/>
            <pc:sldMk cId="2560660095" sldId="282"/>
            <ac:spMk id="2" creationId="{B19FFEC4-23DB-4C22-8EAB-483F219BDA5B}"/>
          </ac:spMkLst>
        </pc:spChg>
        <pc:spChg chg="mod">
          <ac:chgData name="Sabina Dremelj" userId="af96948d51e3741c" providerId="LiveId" clId="{F571A73A-A5F8-4778-8792-0C34EA7DEEB1}" dt="2024-10-06T14:11:01.147" v="449" actId="113"/>
          <ac:spMkLst>
            <pc:docMk/>
            <pc:sldMk cId="2560660095" sldId="282"/>
            <ac:spMk id="3" creationId="{EF835206-037E-4192-8E19-1E293F86C45C}"/>
          </ac:spMkLst>
        </pc:spChg>
      </pc:sldChg>
      <pc:sldChg chg="delSp modSp mod">
        <pc:chgData name="Sabina Dremelj" userId="af96948d51e3741c" providerId="LiveId" clId="{F571A73A-A5F8-4778-8792-0C34EA7DEEB1}" dt="2024-10-06T13:48:47.937" v="263" actId="14100"/>
        <pc:sldMkLst>
          <pc:docMk/>
          <pc:sldMk cId="0" sldId="283"/>
        </pc:sldMkLst>
        <pc:spChg chg="del">
          <ac:chgData name="Sabina Dremelj" userId="af96948d51e3741c" providerId="LiveId" clId="{F571A73A-A5F8-4778-8792-0C34EA7DEEB1}" dt="2024-10-06T13:48:42.544" v="260" actId="478"/>
          <ac:spMkLst>
            <pc:docMk/>
            <pc:sldMk cId="0" sldId="283"/>
            <ac:spMk id="2" creationId="{00000000-0000-0000-0000-000000000000}"/>
          </ac:spMkLst>
        </pc:spChg>
        <pc:spChg chg="mod">
          <ac:chgData name="Sabina Dremelj" userId="af96948d51e3741c" providerId="LiveId" clId="{F571A73A-A5F8-4778-8792-0C34EA7DEEB1}" dt="2024-10-06T13:48:47.937" v="263" actId="14100"/>
          <ac:spMkLst>
            <pc:docMk/>
            <pc:sldMk cId="0" sldId="283"/>
            <ac:spMk id="3" creationId="{00000000-0000-0000-0000-000000000000}"/>
          </ac:spMkLst>
        </pc:spChg>
      </pc:sldChg>
      <pc:sldChg chg="addSp delSp modSp new mod setBg">
        <pc:chgData name="Sabina Dremelj" userId="af96948d51e3741c" providerId="LiveId" clId="{F571A73A-A5F8-4778-8792-0C34EA7DEEB1}" dt="2024-10-06T13:22:33.202" v="158" actId="26606"/>
        <pc:sldMkLst>
          <pc:docMk/>
          <pc:sldMk cId="1699570434" sldId="284"/>
        </pc:sldMkLst>
        <pc:spChg chg="add del">
          <ac:chgData name="Sabina Dremelj" userId="af96948d51e3741c" providerId="LiveId" clId="{F571A73A-A5F8-4778-8792-0C34EA7DEEB1}" dt="2024-10-06T13:22:33.202" v="158" actId="26606"/>
          <ac:spMkLst>
            <pc:docMk/>
            <pc:sldMk cId="1699570434" sldId="284"/>
            <ac:spMk id="2" creationId="{8AE7848A-B7F3-BF5E-FD49-0FC4DE3A14BC}"/>
          </ac:spMkLst>
        </pc:spChg>
        <pc:spChg chg="add del">
          <ac:chgData name="Sabina Dremelj" userId="af96948d51e3741c" providerId="LiveId" clId="{F571A73A-A5F8-4778-8792-0C34EA7DEEB1}" dt="2024-10-06T13:22:29.258" v="155" actId="931"/>
          <ac:spMkLst>
            <pc:docMk/>
            <pc:sldMk cId="1699570434" sldId="284"/>
            <ac:spMk id="3" creationId="{DF2F5699-1342-E029-337B-11BE96504E3A}"/>
          </ac:spMkLst>
        </pc:spChg>
        <pc:spChg chg="add">
          <ac:chgData name="Sabina Dremelj" userId="af96948d51e3741c" providerId="LiveId" clId="{F571A73A-A5F8-4778-8792-0C34EA7DEEB1}" dt="2024-10-06T13:22:33.202" v="158" actId="26606"/>
          <ac:spMkLst>
            <pc:docMk/>
            <pc:sldMk cId="1699570434" sldId="284"/>
            <ac:spMk id="9" creationId="{C5F79084-E805-48DA-8EAC-CD5FD493EEAD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10" creationId="{AA6EC888-B85F-410F-B430-06583E94BEEC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12" creationId="{9485DA84-CB73-4E5E-9864-2460CE28055D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14" creationId="{7D49185E-361A-421B-8F2D-11C7FFC686F0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16" creationId="{14B85BAA-C37F-44B4-B427-B4F10EBB4183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18" creationId="{EDC4EE06-D7B4-4FAC-A561-38A1C380232A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20" creationId="{9018D83B-903C-4782-B1BB-A45164A71F60}"/>
          </ac:spMkLst>
        </pc:spChg>
        <pc:spChg chg="add del">
          <ac:chgData name="Sabina Dremelj" userId="af96948d51e3741c" providerId="LiveId" clId="{F571A73A-A5F8-4778-8792-0C34EA7DEEB1}" dt="2024-10-06T13:22:13.575" v="152" actId="26606"/>
          <ac:spMkLst>
            <pc:docMk/>
            <pc:sldMk cId="1699570434" sldId="284"/>
            <ac:spMk id="22" creationId="{8785589A-A5AC-409A-B2A2-24D871B4CEF0}"/>
          </ac:spMkLst>
        </pc:spChg>
        <pc:picChg chg="add del mod">
          <ac:chgData name="Sabina Dremelj" userId="af96948d51e3741c" providerId="LiveId" clId="{F571A73A-A5F8-4778-8792-0C34EA7DEEB1}" dt="2024-10-06T13:22:14.450" v="154" actId="931"/>
          <ac:picMkLst>
            <pc:docMk/>
            <pc:sldMk cId="1699570434" sldId="284"/>
            <ac:picMk id="5" creationId="{0EAF3C5C-BF0A-B0A6-40D3-1750CA48A686}"/>
          </ac:picMkLst>
        </pc:picChg>
        <pc:picChg chg="add mod">
          <ac:chgData name="Sabina Dremelj" userId="af96948d51e3741c" providerId="LiveId" clId="{F571A73A-A5F8-4778-8792-0C34EA7DEEB1}" dt="2024-10-06T13:22:33.202" v="158" actId="26606"/>
          <ac:picMkLst>
            <pc:docMk/>
            <pc:sldMk cId="1699570434" sldId="284"/>
            <ac:picMk id="7" creationId="{25E1D245-9D07-6822-BED1-D73126304667}"/>
          </ac:picMkLst>
        </pc:picChg>
      </pc:sldChg>
      <pc:sldChg chg="modSp new mod ord">
        <pc:chgData name="Sabina Dremelj" userId="af96948d51e3741c" providerId="LiveId" clId="{F571A73A-A5F8-4778-8792-0C34EA7DEEB1}" dt="2024-10-06T19:21:19.793" v="498" actId="20577"/>
        <pc:sldMkLst>
          <pc:docMk/>
          <pc:sldMk cId="3187830984" sldId="285"/>
        </pc:sldMkLst>
        <pc:spChg chg="mod">
          <ac:chgData name="Sabina Dremelj" userId="af96948d51e3741c" providerId="LiveId" clId="{F571A73A-A5F8-4778-8792-0C34EA7DEEB1}" dt="2024-10-06T13:27:06.001" v="178" actId="20577"/>
          <ac:spMkLst>
            <pc:docMk/>
            <pc:sldMk cId="3187830984" sldId="285"/>
            <ac:spMk id="2" creationId="{405B979C-7C4F-98E9-125F-14E159E125F2}"/>
          </ac:spMkLst>
        </pc:spChg>
        <pc:spChg chg="mod">
          <ac:chgData name="Sabina Dremelj" userId="af96948d51e3741c" providerId="LiveId" clId="{F571A73A-A5F8-4778-8792-0C34EA7DEEB1}" dt="2024-10-06T19:21:19.793" v="498" actId="20577"/>
          <ac:spMkLst>
            <pc:docMk/>
            <pc:sldMk cId="3187830984" sldId="285"/>
            <ac:spMk id="3" creationId="{2F6A9788-A5BA-843C-C1AA-90830186137D}"/>
          </ac:spMkLst>
        </pc:spChg>
      </pc:sldChg>
      <pc:sldChg chg="modSp new mod">
        <pc:chgData name="Sabina Dremelj" userId="af96948d51e3741c" providerId="LiveId" clId="{F571A73A-A5F8-4778-8792-0C34EA7DEEB1}" dt="2024-10-06T19:33:51.481" v="722" actId="14100"/>
        <pc:sldMkLst>
          <pc:docMk/>
          <pc:sldMk cId="1110334301" sldId="286"/>
        </pc:sldMkLst>
        <pc:spChg chg="mod">
          <ac:chgData name="Sabina Dremelj" userId="af96948d51e3741c" providerId="LiveId" clId="{F571A73A-A5F8-4778-8792-0C34EA7DEEB1}" dt="2024-10-06T13:38:33.855" v="222" actId="20577"/>
          <ac:spMkLst>
            <pc:docMk/>
            <pc:sldMk cId="1110334301" sldId="286"/>
            <ac:spMk id="2" creationId="{E191CF45-8441-D723-4C09-87ACC9D008B1}"/>
          </ac:spMkLst>
        </pc:spChg>
        <pc:spChg chg="mod">
          <ac:chgData name="Sabina Dremelj" userId="af96948d51e3741c" providerId="LiveId" clId="{F571A73A-A5F8-4778-8792-0C34EA7DEEB1}" dt="2024-10-06T19:33:51.481" v="722" actId="14100"/>
          <ac:spMkLst>
            <pc:docMk/>
            <pc:sldMk cId="1110334301" sldId="286"/>
            <ac:spMk id="3" creationId="{15AF5BC3-59CE-7313-C41C-FF7146BE7636}"/>
          </ac:spMkLst>
        </pc:spChg>
      </pc:sldChg>
      <pc:sldChg chg="addSp delSp modSp new mod ord setBg">
        <pc:chgData name="Sabina Dremelj" userId="af96948d51e3741c" providerId="LiveId" clId="{F571A73A-A5F8-4778-8792-0C34EA7DEEB1}" dt="2024-10-06T13:46:56.367" v="248"/>
        <pc:sldMkLst>
          <pc:docMk/>
          <pc:sldMk cId="3093447792" sldId="287"/>
        </pc:sldMkLst>
        <pc:spChg chg="del">
          <ac:chgData name="Sabina Dremelj" userId="af96948d51e3741c" providerId="LiveId" clId="{F571A73A-A5F8-4778-8792-0C34EA7DEEB1}" dt="2024-10-06T13:44:21.223" v="230" actId="26606"/>
          <ac:spMkLst>
            <pc:docMk/>
            <pc:sldMk cId="3093447792" sldId="287"/>
            <ac:spMk id="2" creationId="{3043F22A-FB52-F400-FBE7-13E60E790AF0}"/>
          </ac:spMkLst>
        </pc:spChg>
        <pc:spChg chg="del">
          <ac:chgData name="Sabina Dremelj" userId="af96948d51e3741c" providerId="LiveId" clId="{F571A73A-A5F8-4778-8792-0C34EA7DEEB1}" dt="2024-10-06T13:44:18.891" v="227" actId="931"/>
          <ac:spMkLst>
            <pc:docMk/>
            <pc:sldMk cId="3093447792" sldId="287"/>
            <ac:spMk id="3" creationId="{1DE2BBD9-C033-229E-A4DB-53DB6436428E}"/>
          </ac:spMkLst>
        </pc:spChg>
        <pc:spChg chg="add">
          <ac:chgData name="Sabina Dremelj" userId="af96948d51e3741c" providerId="LiveId" clId="{F571A73A-A5F8-4778-8792-0C34EA7DEEB1}" dt="2024-10-06T13:44:21.223" v="230" actId="26606"/>
          <ac:spMkLst>
            <pc:docMk/>
            <pc:sldMk cId="3093447792" sldId="287"/>
            <ac:spMk id="10" creationId="{C5F79084-E805-48DA-8EAC-CD5FD493EEAD}"/>
          </ac:spMkLst>
        </pc:spChg>
        <pc:picChg chg="add mod">
          <ac:chgData name="Sabina Dremelj" userId="af96948d51e3741c" providerId="LiveId" clId="{F571A73A-A5F8-4778-8792-0C34EA7DEEB1}" dt="2024-10-06T13:44:21.223" v="230" actId="26606"/>
          <ac:picMkLst>
            <pc:docMk/>
            <pc:sldMk cId="3093447792" sldId="287"/>
            <ac:picMk id="5" creationId="{F0D70D3E-8AB6-8173-F834-5EF8C3E37039}"/>
          </ac:picMkLst>
        </pc:picChg>
      </pc:sldChg>
      <pc:sldChg chg="addSp delSp modSp new mod">
        <pc:chgData name="Sabina Dremelj" userId="af96948d51e3741c" providerId="LiveId" clId="{F571A73A-A5F8-4778-8792-0C34EA7DEEB1}" dt="2024-10-06T19:17:17.467" v="491" actId="14100"/>
        <pc:sldMkLst>
          <pc:docMk/>
          <pc:sldMk cId="2745334535" sldId="288"/>
        </pc:sldMkLst>
        <pc:spChg chg="mod">
          <ac:chgData name="Sabina Dremelj" userId="af96948d51e3741c" providerId="LiveId" clId="{F571A73A-A5F8-4778-8792-0C34EA7DEEB1}" dt="2024-10-06T19:16:36.845" v="480" actId="207"/>
          <ac:spMkLst>
            <pc:docMk/>
            <pc:sldMk cId="2745334535" sldId="288"/>
            <ac:spMk id="2" creationId="{F27D5B17-31F1-6C87-9BE4-4643F7623ECA}"/>
          </ac:spMkLst>
        </pc:spChg>
        <pc:spChg chg="del mod">
          <ac:chgData name="Sabina Dremelj" userId="af96948d51e3741c" providerId="LiveId" clId="{F571A73A-A5F8-4778-8792-0C34EA7DEEB1}" dt="2024-10-06T19:17:00.427" v="484" actId="931"/>
          <ac:spMkLst>
            <pc:docMk/>
            <pc:sldMk cId="2745334535" sldId="288"/>
            <ac:spMk id="3" creationId="{BD1A8703-A52E-79C2-984D-829D69AEBE66}"/>
          </ac:spMkLst>
        </pc:spChg>
        <pc:picChg chg="add mod">
          <ac:chgData name="Sabina Dremelj" userId="af96948d51e3741c" providerId="LiveId" clId="{F571A73A-A5F8-4778-8792-0C34EA7DEEB1}" dt="2024-10-06T19:17:17.467" v="491" actId="14100"/>
          <ac:picMkLst>
            <pc:docMk/>
            <pc:sldMk cId="2745334535" sldId="288"/>
            <ac:picMk id="5" creationId="{516297B5-2B03-2645-9147-5AC7593EC360}"/>
          </ac:picMkLst>
        </pc:picChg>
      </pc:sldChg>
      <pc:sldChg chg="new del">
        <pc:chgData name="Sabina Dremelj" userId="af96948d51e3741c" providerId="LiveId" clId="{F571A73A-A5F8-4778-8792-0C34EA7DEEB1}" dt="2024-10-06T13:50:48.389" v="265" actId="47"/>
        <pc:sldMkLst>
          <pc:docMk/>
          <pc:sldMk cId="3199650213" sldId="288"/>
        </pc:sldMkLst>
      </pc:sldChg>
      <pc:sldChg chg="modSp new mod">
        <pc:chgData name="Sabina Dremelj" userId="af96948d51e3741c" providerId="LiveId" clId="{F571A73A-A5F8-4778-8792-0C34EA7DEEB1}" dt="2024-10-06T19:42:16.328" v="731" actId="20577"/>
        <pc:sldMkLst>
          <pc:docMk/>
          <pc:sldMk cId="2231040502" sldId="289"/>
        </pc:sldMkLst>
        <pc:spChg chg="mod">
          <ac:chgData name="Sabina Dremelj" userId="af96948d51e3741c" providerId="LiveId" clId="{F571A73A-A5F8-4778-8792-0C34EA7DEEB1}" dt="2024-10-06T19:41:58.146" v="727" actId="20577"/>
          <ac:spMkLst>
            <pc:docMk/>
            <pc:sldMk cId="2231040502" sldId="289"/>
            <ac:spMk id="2" creationId="{F0DA63DD-0262-6A37-3FA2-A3AAAED9E3E5}"/>
          </ac:spMkLst>
        </pc:spChg>
        <pc:spChg chg="mod">
          <ac:chgData name="Sabina Dremelj" userId="af96948d51e3741c" providerId="LiveId" clId="{F571A73A-A5F8-4778-8792-0C34EA7DEEB1}" dt="2024-10-06T19:42:16.328" v="731" actId="20577"/>
          <ac:spMkLst>
            <pc:docMk/>
            <pc:sldMk cId="2231040502" sldId="289"/>
            <ac:spMk id="3" creationId="{3D13A51D-4461-F5A5-64BA-8F74E073C2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923FA-F438-4A02-94ED-5346E81C758B}" type="datetimeFigureOut">
              <a:rPr lang="sl-SI" smtClean="0"/>
              <a:t>6. 10. 2024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196E6-0019-435E-A31E-E20688AC087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216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915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3830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C381-C7D0-45B1-BF41-3666B4C46B41}" type="slidenum">
              <a:rPr lang="sl-SI" smtClean="0"/>
              <a:pPr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730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3935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7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1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5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34674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7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9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3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3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937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170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630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moj.cenim.se/iskalnik/?filter=zivila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jz.si/sites/www.nijz.si/files/uploaded/referencne_vrednosti_za_energijski_vnos_ter_vnos_hranil_17022016.pdf" TargetMode="External"/><Relationship Id="rId2" Type="http://schemas.openxmlformats.org/officeDocument/2006/relationships/hyperlink" Target="https://www.prehrana.si/sestavine-zivil/energijska-vrednos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 err="1"/>
              <a:t>Hranilna</a:t>
            </a:r>
            <a:r>
              <a:rPr b="1" dirty="0"/>
              <a:t> in </a:t>
            </a:r>
            <a:r>
              <a:rPr b="1" dirty="0" err="1"/>
              <a:t>energijska</a:t>
            </a:r>
            <a:r>
              <a:rPr b="1" dirty="0"/>
              <a:t> </a:t>
            </a:r>
            <a:r>
              <a:rPr b="1" dirty="0" err="1"/>
              <a:t>vrednost</a:t>
            </a:r>
            <a:r>
              <a:rPr b="1" dirty="0"/>
              <a:t> </a:t>
            </a:r>
            <a:r>
              <a:rPr b="1" dirty="0" err="1"/>
              <a:t>živil</a:t>
            </a:r>
            <a:endParaRPr b="1" dirty="0"/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6721AF2C-EC4E-25FF-DF20-EC47B4177F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06245" y="471948"/>
            <a:ext cx="8062452" cy="6292646"/>
          </a:xfrm>
        </p:spPr>
        <p:txBody>
          <a:bodyPr>
            <a:normAutofit/>
          </a:bodyPr>
          <a:lstStyle/>
          <a:p>
            <a:r>
              <a:rPr lang="sl-SI" sz="4000" dirty="0"/>
              <a:t>Koliko energije potrebujemo, je odvisno od: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starosti,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teže,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spola,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dela, ki ga opravljamo,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4000" dirty="0"/>
              <a:t> temperature v okolju … </a:t>
            </a:r>
          </a:p>
        </p:txBody>
      </p:sp>
    </p:spTree>
    <p:extLst>
      <p:ext uri="{BB962C8B-B14F-4D97-AF65-F5344CB8AC3E}">
        <p14:creationId xmlns:p14="http://schemas.microsoft.com/office/powerpoint/2010/main" val="92789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80103" y="442451"/>
            <a:ext cx="8278762" cy="60763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4000" u="sng" dirty="0"/>
              <a:t>Energijo potrebujemo za</a:t>
            </a:r>
            <a:r>
              <a:rPr lang="sl-SI" sz="4000" dirty="0"/>
              <a:t>: </a:t>
            </a:r>
          </a:p>
          <a:p>
            <a:pPr lvl="0"/>
            <a:r>
              <a:rPr lang="sl-SI" sz="4000" dirty="0"/>
              <a:t>normalno delovanje organov (dihanje, prebavljanje, ohranjanje stalne telesne temperature …),</a:t>
            </a:r>
          </a:p>
          <a:p>
            <a:pPr lvl="0"/>
            <a:r>
              <a:rPr lang="sl-SI" sz="4000" dirty="0"/>
              <a:t>za delo.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410" y="0"/>
            <a:ext cx="7200900" cy="1485900"/>
          </a:xfrm>
        </p:spPr>
        <p:txBody>
          <a:bodyPr>
            <a:normAutofit fontScale="90000"/>
          </a:bodyPr>
          <a:lstStyle/>
          <a:p>
            <a:r>
              <a:rPr dirty="0" err="1"/>
              <a:t>Priporočila</a:t>
            </a:r>
            <a:r>
              <a:rPr dirty="0"/>
              <a:t> glede </a:t>
            </a:r>
            <a:r>
              <a:rPr dirty="0" err="1"/>
              <a:t>vnosa</a:t>
            </a:r>
            <a:r>
              <a:rPr dirty="0"/>
              <a:t> </a:t>
            </a:r>
            <a:r>
              <a:rPr dirty="0" err="1"/>
              <a:t>energije</a:t>
            </a:r>
            <a:r>
              <a:rPr dirty="0"/>
              <a:t> glede </a:t>
            </a:r>
            <a:r>
              <a:rPr dirty="0" err="1"/>
              <a:t>na</a:t>
            </a:r>
            <a:r>
              <a:rPr dirty="0"/>
              <a:t> starost in </a:t>
            </a:r>
            <a:r>
              <a:rPr dirty="0" err="1"/>
              <a:t>spol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5" y="1297859"/>
            <a:ext cx="8249263" cy="5486400"/>
          </a:xfrm>
        </p:spPr>
        <p:txBody>
          <a:bodyPr>
            <a:normAutofit/>
          </a:bodyPr>
          <a:lstStyle/>
          <a:p>
            <a:endParaRPr lang="sl-SI" sz="3200" dirty="0"/>
          </a:p>
          <a:p>
            <a:r>
              <a:rPr lang="sl-SI" sz="3200" dirty="0"/>
              <a:t>Mladostniki</a:t>
            </a:r>
            <a:r>
              <a:rPr sz="3200" dirty="0"/>
              <a:t> (</a:t>
            </a:r>
            <a:r>
              <a:rPr lang="sl-SI" sz="3200" dirty="0"/>
              <a:t>15 </a:t>
            </a:r>
            <a:r>
              <a:rPr sz="3200" dirty="0"/>
              <a:t>-</a:t>
            </a:r>
            <a:r>
              <a:rPr lang="sl-SI" sz="3200" dirty="0"/>
              <a:t> </a:t>
            </a:r>
            <a:r>
              <a:rPr sz="3200" dirty="0"/>
              <a:t>18 let):</a:t>
            </a:r>
            <a:endParaRPr lang="sl-SI"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sz="3200" dirty="0" err="1"/>
              <a:t>Dekleta</a:t>
            </a:r>
            <a:r>
              <a:rPr sz="3200" dirty="0"/>
              <a:t>: 1600 - 2200 kcal/dan, </a:t>
            </a:r>
            <a:r>
              <a:rPr sz="3200" dirty="0" err="1"/>
              <a:t>odvisno</a:t>
            </a:r>
            <a:r>
              <a:rPr sz="3200" dirty="0"/>
              <a:t> od </a:t>
            </a:r>
            <a:r>
              <a:rPr sz="3200" dirty="0" err="1"/>
              <a:t>aktivnosti</a:t>
            </a:r>
            <a:endParaRPr sz="3200" dirty="0"/>
          </a:p>
          <a:p>
            <a:pPr marL="0" indent="0">
              <a:buNone/>
            </a:pPr>
            <a:r>
              <a:rPr sz="3200" dirty="0" err="1"/>
              <a:t>Fantje</a:t>
            </a:r>
            <a:r>
              <a:rPr sz="3200" dirty="0"/>
              <a:t>: 1800 - 2800 kcal/dan, </a:t>
            </a:r>
            <a:r>
              <a:rPr sz="3200" dirty="0" err="1"/>
              <a:t>odvisno</a:t>
            </a:r>
            <a:r>
              <a:rPr sz="3200" dirty="0"/>
              <a:t> od </a:t>
            </a:r>
            <a:r>
              <a:rPr sz="3200" dirty="0" err="1"/>
              <a:t>aktivnosti</a:t>
            </a:r>
            <a:endParaRPr sz="3200" dirty="0"/>
          </a:p>
          <a:p>
            <a:endParaRPr sz="5500" dirty="0"/>
          </a:p>
          <a:p>
            <a:endParaRPr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C6E25A-AC3B-A3D4-D37D-0C57756D4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Odrasli (19-50 let):</a:t>
            </a:r>
            <a:br>
              <a:rPr lang="sl-SI" sz="4400" dirty="0"/>
            </a:br>
            <a:endParaRPr lang="sl-SI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E0284C-9B4E-46FE-5835-44E13D842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3600" dirty="0"/>
              <a:t>Ženske: 1800 - 2400 kcal/dan, odvisno od aktivnosti</a:t>
            </a:r>
          </a:p>
          <a:p>
            <a:pPr marL="0" indent="0">
              <a:buNone/>
            </a:pPr>
            <a:r>
              <a:rPr lang="sl-SI" sz="3600" dirty="0"/>
              <a:t>Moški: 2400 - 3000 kcal/dan, odvisno od aktivnosti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0490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E8EC3B-76B4-01A3-28AE-BA6D4A33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dirty="0"/>
              <a:t>Starejši (nad 50 let):</a:t>
            </a:r>
            <a:br>
              <a:rPr lang="sl-SI" sz="4400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A64A66-B248-7695-D33C-5CCB0C07C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dirty="0"/>
              <a:t> </a:t>
            </a:r>
            <a:r>
              <a:rPr lang="nl-NL" sz="3600" dirty="0"/>
              <a:t>Ženske: 1600 - 2200 kcal/dan</a:t>
            </a:r>
          </a:p>
          <a:p>
            <a:pPr marL="0" indent="0">
              <a:buNone/>
            </a:pPr>
            <a:r>
              <a:rPr lang="nl-NL" sz="3600" dirty="0"/>
              <a:t>Moški: 2000 - 2800 kcal/dan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3922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C5F79084-E805-48DA-8EAC-CD5FD493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Označba mesta vsebine 6" descr="Slika, ki vsebuje besede besedilo, posnetek zaslona, številka, pisava&#10;&#10;Opis je samodejno ustvarjen">
            <a:extLst>
              <a:ext uri="{FF2B5EF4-FFF2-40B4-BE49-F238E27FC236}">
                <a16:creationId xmlns:a16="http://schemas.microsoft.com/office/drawing/2014/main" id="{25E1D245-9D07-6822-BED1-D731263046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9910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570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7D5B17-31F1-6C87-9BE4-4643F762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761" y="0"/>
            <a:ext cx="8485239" cy="2517058"/>
          </a:xfrm>
        </p:spPr>
        <p:txBody>
          <a:bodyPr>
            <a:noAutofit/>
          </a:bodyPr>
          <a:lstStyle/>
          <a:p>
            <a:r>
              <a:rPr lang="sl-SI" sz="2800" b="1" i="0" dirty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Orientacijske vrednosti za povprečen vnos energije v kJ in kcal na dan pri osebah z normalno težo in zmerno telesno dejavnostjo (PAL=1,6).</a:t>
            </a:r>
            <a:br>
              <a:rPr lang="sl-SI" sz="2800" b="1" i="0" dirty="0">
                <a:solidFill>
                  <a:srgbClr val="A6CC45"/>
                </a:solidFill>
                <a:effectLst/>
                <a:latin typeface="Open Sans" panose="020B0606030504020204" pitchFamily="34" charset="0"/>
              </a:rPr>
            </a:br>
            <a:endParaRPr lang="sl-SI" sz="2800" dirty="0"/>
          </a:p>
        </p:txBody>
      </p:sp>
      <p:pic>
        <p:nvPicPr>
          <p:cNvPr id="5" name="Označba mesta vsebine 4" descr="Slika, ki vsebuje besede besedilo, posnetek zaslona, številka, pisava&#10;&#10;Opis je samodejno ustvarjen">
            <a:extLst>
              <a:ext uri="{FF2B5EF4-FFF2-40B4-BE49-F238E27FC236}">
                <a16:creationId xmlns:a16="http://schemas.microsoft.com/office/drawing/2014/main" id="{516297B5-2B03-2645-9147-5AC7593EC3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271" y="1710813"/>
            <a:ext cx="8573729" cy="5024284"/>
          </a:xfrm>
        </p:spPr>
      </p:pic>
    </p:spTree>
    <p:extLst>
      <p:ext uri="{BB962C8B-B14F-4D97-AF65-F5344CB8AC3E}">
        <p14:creationId xmlns:p14="http://schemas.microsoft.com/office/powerpoint/2010/main" val="2745334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83" y="0"/>
            <a:ext cx="7200900" cy="1485900"/>
          </a:xfrm>
        </p:spPr>
        <p:txBody>
          <a:bodyPr/>
          <a:lstStyle/>
          <a:p>
            <a:r>
              <a:rPr dirty="0" err="1"/>
              <a:t>Razlika</a:t>
            </a:r>
            <a:r>
              <a:rPr dirty="0"/>
              <a:t> med </a:t>
            </a:r>
            <a:r>
              <a:rPr dirty="0">
                <a:solidFill>
                  <a:srgbClr val="FF0000"/>
                </a:solidFill>
              </a:rPr>
              <a:t>kJ</a:t>
            </a:r>
            <a:r>
              <a:rPr dirty="0"/>
              <a:t> in </a:t>
            </a:r>
            <a:r>
              <a:rPr dirty="0">
                <a:solidFill>
                  <a:srgbClr val="FF0000"/>
                </a:solidFill>
              </a:rPr>
              <a:t>kcal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58" y="766917"/>
            <a:ext cx="8455742" cy="6091084"/>
          </a:xfrm>
        </p:spPr>
        <p:txBody>
          <a:bodyPr>
            <a:normAutofit/>
          </a:bodyPr>
          <a:lstStyle/>
          <a:p>
            <a:r>
              <a:rPr sz="2400" dirty="0" err="1"/>
              <a:t>Kilokalorije</a:t>
            </a:r>
            <a:r>
              <a:rPr sz="2400" dirty="0"/>
              <a:t> (kcal) in </a:t>
            </a:r>
            <a:r>
              <a:rPr sz="2400" dirty="0" err="1"/>
              <a:t>kilojouli</a:t>
            </a:r>
            <a:r>
              <a:rPr sz="2400" dirty="0"/>
              <a:t> (kJ) </a:t>
            </a:r>
            <a:r>
              <a:rPr sz="2400" dirty="0" err="1"/>
              <a:t>sta</a:t>
            </a:r>
            <a:r>
              <a:rPr sz="2400" dirty="0"/>
              <a:t> </a:t>
            </a:r>
            <a:r>
              <a:rPr sz="2400" dirty="0" err="1"/>
              <a:t>enoti</a:t>
            </a:r>
            <a:r>
              <a:rPr sz="2400" dirty="0"/>
              <a:t> za </a:t>
            </a:r>
            <a:r>
              <a:rPr sz="2400" dirty="0" err="1"/>
              <a:t>merjenje</a:t>
            </a:r>
            <a:r>
              <a:rPr sz="2400" dirty="0"/>
              <a:t> </a:t>
            </a:r>
            <a:r>
              <a:rPr sz="2400" dirty="0" err="1"/>
              <a:t>energije</a:t>
            </a:r>
            <a:r>
              <a:rPr sz="2400" dirty="0"/>
              <a:t>, </a:t>
            </a:r>
            <a:r>
              <a:rPr sz="2400" dirty="0" err="1"/>
              <a:t>pri</a:t>
            </a:r>
            <a:r>
              <a:rPr sz="2400" dirty="0"/>
              <a:t> </a:t>
            </a:r>
            <a:r>
              <a:rPr sz="2400" dirty="0" err="1"/>
              <a:t>čemer</a:t>
            </a:r>
            <a:r>
              <a:rPr sz="2400" dirty="0"/>
              <a:t> </a:t>
            </a:r>
            <a:r>
              <a:rPr sz="2400" b="1" dirty="0"/>
              <a:t>1 kcal </a:t>
            </a:r>
            <a:r>
              <a:rPr sz="2400" dirty="0" err="1"/>
              <a:t>ustreza</a:t>
            </a:r>
            <a:r>
              <a:rPr sz="2400" dirty="0"/>
              <a:t> </a:t>
            </a:r>
            <a:r>
              <a:rPr sz="2400" b="1" dirty="0"/>
              <a:t>4.184 kJ</a:t>
            </a:r>
            <a:r>
              <a:rPr sz="2400" dirty="0"/>
              <a:t>.</a:t>
            </a:r>
          </a:p>
          <a:p>
            <a:pPr marL="0" indent="0">
              <a:buNone/>
            </a:pPr>
            <a:r>
              <a:rPr sz="2400" dirty="0" err="1"/>
              <a:t>Obe</a:t>
            </a:r>
            <a:r>
              <a:rPr sz="2400" dirty="0"/>
              <a:t> </a:t>
            </a:r>
            <a:r>
              <a:rPr sz="2400" dirty="0" err="1"/>
              <a:t>enoti</a:t>
            </a:r>
            <a:r>
              <a:rPr sz="2400" dirty="0"/>
              <a:t> se </a:t>
            </a:r>
            <a:r>
              <a:rPr sz="2400" dirty="0" err="1"/>
              <a:t>uporabljata</a:t>
            </a:r>
            <a:r>
              <a:rPr sz="2400" dirty="0"/>
              <a:t> za </a:t>
            </a:r>
            <a:r>
              <a:rPr sz="2400" dirty="0" err="1"/>
              <a:t>prikaz</a:t>
            </a:r>
            <a:r>
              <a:rPr sz="2400" dirty="0"/>
              <a:t> </a:t>
            </a:r>
            <a:r>
              <a:rPr sz="2400" dirty="0" err="1"/>
              <a:t>energijske</a:t>
            </a:r>
            <a:r>
              <a:rPr sz="2400" dirty="0"/>
              <a:t> </a:t>
            </a:r>
            <a:r>
              <a:rPr sz="2400" dirty="0" err="1"/>
              <a:t>vrednosti</a:t>
            </a:r>
            <a:r>
              <a:rPr sz="2400" dirty="0"/>
              <a:t> </a:t>
            </a:r>
            <a:r>
              <a:rPr sz="2400" dirty="0" err="1"/>
              <a:t>živil</a:t>
            </a:r>
            <a:r>
              <a:rPr sz="2400" dirty="0"/>
              <a:t>.</a:t>
            </a:r>
          </a:p>
          <a:p>
            <a:endParaRPr dirty="0"/>
          </a:p>
          <a:p>
            <a:r>
              <a:rPr dirty="0" err="1">
                <a:highlight>
                  <a:srgbClr val="FFFF00"/>
                </a:highlight>
              </a:rPr>
              <a:t>Pretvorba</a:t>
            </a:r>
            <a:r>
              <a:rPr dirty="0">
                <a:highlight>
                  <a:srgbClr val="FFFF00"/>
                </a:highlight>
              </a:rPr>
              <a:t>:</a:t>
            </a:r>
          </a:p>
          <a:p>
            <a:pPr marL="0" indent="0">
              <a:buNone/>
            </a:pPr>
            <a:r>
              <a:rPr dirty="0">
                <a:highlight>
                  <a:srgbClr val="FFFF00"/>
                </a:highlight>
              </a:rPr>
              <a:t>1 kcal = 4.184 kJ</a:t>
            </a:r>
          </a:p>
          <a:p>
            <a:pPr marL="0" indent="0">
              <a:buNone/>
            </a:pPr>
            <a:r>
              <a:rPr dirty="0">
                <a:highlight>
                  <a:srgbClr val="FFFF00"/>
                </a:highlight>
              </a:rPr>
              <a:t>1 kJ = 0.239 kcal</a:t>
            </a:r>
          </a:p>
          <a:p>
            <a:endParaRPr dirty="0"/>
          </a:p>
          <a:p>
            <a:r>
              <a:rPr sz="2400" dirty="0" err="1"/>
              <a:t>Primeri</a:t>
            </a:r>
            <a:r>
              <a:rPr sz="2400" dirty="0"/>
              <a:t> </a:t>
            </a:r>
            <a:r>
              <a:rPr sz="2400" dirty="0" err="1"/>
              <a:t>energijske</a:t>
            </a:r>
            <a:r>
              <a:rPr sz="2400" dirty="0"/>
              <a:t> </a:t>
            </a:r>
            <a:r>
              <a:rPr sz="2400" dirty="0" err="1"/>
              <a:t>vrednosti</a:t>
            </a:r>
            <a:r>
              <a:rPr sz="2400" dirty="0"/>
              <a:t> </a:t>
            </a:r>
            <a:r>
              <a:rPr sz="2400" dirty="0" err="1"/>
              <a:t>živil</a:t>
            </a:r>
            <a:r>
              <a:rPr sz="2400" dirty="0"/>
              <a:t> v kcal in kJ:</a:t>
            </a:r>
          </a:p>
          <a:p>
            <a:pPr marL="0" indent="0">
              <a:buNone/>
            </a:pPr>
            <a:r>
              <a:rPr sz="2400" dirty="0"/>
              <a:t>- </a:t>
            </a:r>
            <a:r>
              <a:rPr sz="2400" dirty="0" err="1"/>
              <a:t>Jabolko</a:t>
            </a:r>
            <a:r>
              <a:rPr sz="2400" dirty="0"/>
              <a:t> (100g): 52 kcal = 218 kJ</a:t>
            </a:r>
          </a:p>
          <a:p>
            <a:pPr marL="0" indent="0">
              <a:buNone/>
            </a:pPr>
            <a:r>
              <a:rPr sz="2400" dirty="0"/>
              <a:t>- </a:t>
            </a:r>
            <a:r>
              <a:rPr sz="2400" dirty="0" err="1"/>
              <a:t>Krompir</a:t>
            </a:r>
            <a:r>
              <a:rPr sz="2400" dirty="0"/>
              <a:t> (100g): 77 kcal = 322 kJ</a:t>
            </a:r>
          </a:p>
          <a:p>
            <a:pPr marL="0" indent="0">
              <a:buNone/>
            </a:pPr>
            <a:r>
              <a:rPr sz="2400" dirty="0"/>
              <a:t>- </a:t>
            </a:r>
            <a:r>
              <a:rPr sz="2400" dirty="0" err="1"/>
              <a:t>Čokolada</a:t>
            </a:r>
            <a:r>
              <a:rPr sz="2400" dirty="0"/>
              <a:t> (100g): 546 kcal = 2285 kJ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Energija pri popolni oksidaciji hranilnih snovi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2286000"/>
            <a:ext cx="7741674" cy="4572000"/>
          </a:xfrm>
        </p:spPr>
        <p:txBody>
          <a:bodyPr>
            <a:normAutofit/>
          </a:bodyPr>
          <a:lstStyle/>
          <a:p>
            <a:r>
              <a:rPr sz="2400" dirty="0" err="1"/>
              <a:t>Pri</a:t>
            </a:r>
            <a:r>
              <a:rPr sz="2400" dirty="0"/>
              <a:t> </a:t>
            </a:r>
            <a:r>
              <a:rPr sz="2400" dirty="0" err="1"/>
              <a:t>popolni</a:t>
            </a:r>
            <a:r>
              <a:rPr sz="2400" dirty="0"/>
              <a:t> </a:t>
            </a:r>
            <a:r>
              <a:rPr sz="2400" dirty="0" err="1"/>
              <a:t>oksidaciji</a:t>
            </a:r>
            <a:r>
              <a:rPr sz="2400" dirty="0"/>
              <a:t> </a:t>
            </a:r>
            <a:r>
              <a:rPr sz="2400" dirty="0" err="1"/>
              <a:t>hranilnih</a:t>
            </a:r>
            <a:r>
              <a:rPr sz="2400" dirty="0"/>
              <a:t> </a:t>
            </a:r>
            <a:r>
              <a:rPr sz="2400" dirty="0" err="1"/>
              <a:t>snovi</a:t>
            </a:r>
            <a:r>
              <a:rPr sz="2400" dirty="0"/>
              <a:t> </a:t>
            </a:r>
            <a:r>
              <a:rPr sz="2400" dirty="0" err="1"/>
              <a:t>telo</a:t>
            </a:r>
            <a:r>
              <a:rPr sz="2400" dirty="0"/>
              <a:t> </a:t>
            </a:r>
            <a:r>
              <a:rPr sz="2400" dirty="0" err="1"/>
              <a:t>sprosti</a:t>
            </a:r>
            <a:r>
              <a:rPr sz="2400" dirty="0"/>
              <a:t> </a:t>
            </a:r>
            <a:r>
              <a:rPr sz="2400" dirty="0" err="1"/>
              <a:t>naslednje</a:t>
            </a:r>
            <a:r>
              <a:rPr sz="2400" dirty="0"/>
              <a:t> </a:t>
            </a:r>
            <a:r>
              <a:rPr sz="2400" dirty="0" err="1"/>
              <a:t>količine</a:t>
            </a:r>
            <a:r>
              <a:rPr sz="2400" dirty="0"/>
              <a:t> </a:t>
            </a:r>
            <a:r>
              <a:rPr sz="2400" dirty="0" err="1"/>
              <a:t>energije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1g:</a:t>
            </a:r>
          </a:p>
          <a:p>
            <a:endParaRPr sz="2400" dirty="0"/>
          </a:p>
          <a:p>
            <a:pPr marL="0" indent="0">
              <a:buNone/>
            </a:pPr>
            <a:r>
              <a:rPr lang="sl-SI" sz="2400" b="1" dirty="0"/>
              <a:t>BELJAKOVINE: 4 kcal</a:t>
            </a:r>
          </a:p>
          <a:p>
            <a:pPr marL="0" indent="0">
              <a:buNone/>
            </a:pPr>
            <a:r>
              <a:rPr lang="sl-SI" sz="2400" b="1" dirty="0"/>
              <a:t>OGLJIKOVI HIDRATI: 4 kcal</a:t>
            </a:r>
          </a:p>
          <a:p>
            <a:pPr marL="0" indent="0">
              <a:buNone/>
            </a:pPr>
            <a:r>
              <a:rPr lang="sl-SI" sz="2400" b="1" dirty="0"/>
              <a:t>MAŠČOBE: 9 kcal</a:t>
            </a:r>
          </a:p>
          <a:p>
            <a:pPr marL="0" indent="0">
              <a:buNone/>
            </a:pPr>
            <a:r>
              <a:rPr lang="sl-SI" sz="2400" b="1" dirty="0"/>
              <a:t>ALKOHOL: 7 kcal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49" y="0"/>
            <a:ext cx="7177548" cy="1485900"/>
          </a:xfrm>
        </p:spPr>
        <p:txBody>
          <a:bodyPr/>
          <a:lstStyle/>
          <a:p>
            <a:r>
              <a:rPr dirty="0" err="1"/>
              <a:t>Račun</a:t>
            </a:r>
            <a:r>
              <a:rPr dirty="0"/>
              <a:t> za </a:t>
            </a:r>
            <a:r>
              <a:rPr dirty="0" err="1"/>
              <a:t>izračun</a:t>
            </a:r>
            <a:r>
              <a:rPr dirty="0"/>
              <a:t> </a:t>
            </a:r>
            <a:r>
              <a:rPr dirty="0" err="1"/>
              <a:t>energijske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v </a:t>
            </a:r>
            <a:r>
              <a:rPr dirty="0" err="1"/>
              <a:t>živilih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929" y="1366684"/>
            <a:ext cx="8386915" cy="5491316"/>
          </a:xfrm>
        </p:spPr>
        <p:txBody>
          <a:bodyPr>
            <a:normAutofit/>
          </a:bodyPr>
          <a:lstStyle/>
          <a:p>
            <a:r>
              <a:rPr dirty="0"/>
              <a:t>Za </a:t>
            </a:r>
            <a:r>
              <a:rPr dirty="0" err="1"/>
              <a:t>izračun</a:t>
            </a:r>
            <a:r>
              <a:rPr dirty="0"/>
              <a:t> </a:t>
            </a:r>
            <a:r>
              <a:rPr dirty="0" err="1"/>
              <a:t>energijske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</a:t>
            </a:r>
            <a:r>
              <a:rPr dirty="0" err="1"/>
              <a:t>živil</a:t>
            </a:r>
            <a:r>
              <a:rPr dirty="0"/>
              <a:t> </a:t>
            </a:r>
            <a:r>
              <a:rPr dirty="0" err="1"/>
              <a:t>uporabimo</a:t>
            </a:r>
            <a:r>
              <a:rPr dirty="0"/>
              <a:t> </a:t>
            </a:r>
            <a:r>
              <a:rPr dirty="0" err="1"/>
              <a:t>sledečo</a:t>
            </a:r>
            <a:r>
              <a:rPr dirty="0"/>
              <a:t> </a:t>
            </a:r>
            <a:r>
              <a:rPr dirty="0" err="1"/>
              <a:t>formulo</a:t>
            </a:r>
            <a:r>
              <a:rPr dirty="0"/>
              <a:t>:</a:t>
            </a:r>
            <a:endParaRPr lang="sl-SI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 err="1"/>
              <a:t>Energijska</a:t>
            </a:r>
            <a:r>
              <a:rPr dirty="0"/>
              <a:t> </a:t>
            </a:r>
            <a:r>
              <a:rPr dirty="0" err="1"/>
              <a:t>vrednost</a:t>
            </a:r>
            <a:r>
              <a:rPr dirty="0"/>
              <a:t> (kcal) = (g </a:t>
            </a:r>
            <a:r>
              <a:rPr dirty="0" err="1"/>
              <a:t>beljakovin</a:t>
            </a:r>
            <a:r>
              <a:rPr dirty="0"/>
              <a:t> × 4 kcal) + (g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 × 4 kcal) + (g </a:t>
            </a:r>
            <a:r>
              <a:rPr dirty="0" err="1"/>
              <a:t>maščob</a:t>
            </a:r>
            <a:r>
              <a:rPr dirty="0"/>
              <a:t> × 9 kcal)</a:t>
            </a:r>
          </a:p>
          <a:p>
            <a:endParaRPr dirty="0"/>
          </a:p>
          <a:p>
            <a:r>
              <a:rPr dirty="0" err="1"/>
              <a:t>Če</a:t>
            </a:r>
            <a:r>
              <a:rPr dirty="0"/>
              <a:t> </a:t>
            </a:r>
            <a:r>
              <a:rPr dirty="0" err="1"/>
              <a:t>vsebuje</a:t>
            </a:r>
            <a:r>
              <a:rPr dirty="0"/>
              <a:t> </a:t>
            </a:r>
            <a:r>
              <a:rPr dirty="0" err="1"/>
              <a:t>živilo</a:t>
            </a:r>
            <a:r>
              <a:rPr dirty="0"/>
              <a:t> </a:t>
            </a:r>
            <a:r>
              <a:rPr dirty="0" err="1"/>
              <a:t>alkohol</a:t>
            </a:r>
            <a:r>
              <a:rPr dirty="0"/>
              <a:t>, se </a:t>
            </a:r>
            <a:r>
              <a:rPr dirty="0" err="1"/>
              <a:t>doda</a:t>
            </a:r>
            <a:r>
              <a:rPr dirty="0"/>
              <a:t> </a:t>
            </a:r>
            <a:r>
              <a:rPr dirty="0" err="1"/>
              <a:t>še</a:t>
            </a:r>
            <a:r>
              <a:rPr dirty="0"/>
              <a:t>:</a:t>
            </a:r>
          </a:p>
          <a:p>
            <a:r>
              <a:rPr dirty="0"/>
              <a:t>g </a:t>
            </a:r>
            <a:r>
              <a:rPr dirty="0" err="1"/>
              <a:t>alkohola</a:t>
            </a:r>
            <a:r>
              <a:rPr dirty="0"/>
              <a:t> × 7 kcal</a:t>
            </a:r>
          </a:p>
          <a:p>
            <a:endParaRPr dirty="0"/>
          </a:p>
          <a:p>
            <a:r>
              <a:rPr dirty="0"/>
              <a:t>Primer </a:t>
            </a:r>
            <a:r>
              <a:rPr dirty="0" err="1"/>
              <a:t>izračuna</a:t>
            </a:r>
            <a:r>
              <a:rPr dirty="0"/>
              <a:t> za </a:t>
            </a:r>
            <a:r>
              <a:rPr dirty="0" err="1"/>
              <a:t>živilo</a:t>
            </a:r>
            <a:r>
              <a:rPr dirty="0"/>
              <a:t>, ki </a:t>
            </a:r>
            <a:r>
              <a:rPr dirty="0" err="1"/>
              <a:t>vsebuje</a:t>
            </a:r>
            <a:r>
              <a:rPr dirty="0"/>
              <a:t> 10g </a:t>
            </a:r>
            <a:r>
              <a:rPr dirty="0" err="1"/>
              <a:t>beljakovin</a:t>
            </a:r>
            <a:r>
              <a:rPr dirty="0"/>
              <a:t>, 20g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, 5g </a:t>
            </a:r>
            <a:r>
              <a:rPr dirty="0" err="1"/>
              <a:t>maščob</a:t>
            </a:r>
            <a:r>
              <a:rPr dirty="0"/>
              <a:t> in 2g </a:t>
            </a:r>
            <a:r>
              <a:rPr dirty="0" err="1"/>
              <a:t>alkohola</a:t>
            </a:r>
            <a:r>
              <a:rPr dirty="0"/>
              <a:t>:</a:t>
            </a:r>
          </a:p>
          <a:p>
            <a:r>
              <a:rPr dirty="0" err="1"/>
              <a:t>Energijska</a:t>
            </a:r>
            <a:r>
              <a:rPr dirty="0"/>
              <a:t> </a:t>
            </a:r>
            <a:r>
              <a:rPr dirty="0" err="1"/>
              <a:t>vrednost</a:t>
            </a:r>
            <a:r>
              <a:rPr dirty="0"/>
              <a:t> = (10 × 4) + (20 × 4) + (5 × 9) + (2 × 7) = 40 + 80 + 45 + 14 = 179 kcal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Kaj je hranilna in energijska vrednost?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286000"/>
            <a:ext cx="7604023" cy="4045974"/>
          </a:xfrm>
        </p:spPr>
        <p:txBody>
          <a:bodyPr>
            <a:normAutofit/>
          </a:bodyPr>
          <a:lstStyle/>
          <a:p>
            <a:r>
              <a:rPr lang="sl-SI" sz="3200" b="1" dirty="0"/>
              <a:t>HRANILNA VREDNOST </a:t>
            </a:r>
            <a:r>
              <a:rPr sz="3200" dirty="0"/>
              <a:t>se </a:t>
            </a:r>
            <a:r>
              <a:rPr sz="3200" dirty="0" err="1"/>
              <a:t>nanaša</a:t>
            </a:r>
            <a:r>
              <a:rPr sz="3200" dirty="0"/>
              <a:t> </a:t>
            </a:r>
            <a:r>
              <a:rPr sz="3200" dirty="0" err="1"/>
              <a:t>na</a:t>
            </a:r>
            <a:r>
              <a:rPr sz="3200" dirty="0"/>
              <a:t> </a:t>
            </a:r>
            <a:r>
              <a:rPr sz="3200" dirty="0" err="1"/>
              <a:t>vsebnost</a:t>
            </a:r>
            <a:r>
              <a:rPr sz="3200" dirty="0"/>
              <a:t> </a:t>
            </a:r>
            <a:r>
              <a:rPr sz="3200" dirty="0" err="1"/>
              <a:t>hranilnih</a:t>
            </a:r>
            <a:r>
              <a:rPr sz="3200" dirty="0"/>
              <a:t> </a:t>
            </a:r>
            <a:r>
              <a:rPr sz="3200" dirty="0" err="1"/>
              <a:t>snovi</a:t>
            </a:r>
            <a:r>
              <a:rPr sz="3200" dirty="0"/>
              <a:t> v </a:t>
            </a:r>
            <a:r>
              <a:rPr sz="3200" dirty="0" err="1"/>
              <a:t>živilu</a:t>
            </a:r>
            <a:r>
              <a:rPr sz="3200" dirty="0"/>
              <a:t>, </a:t>
            </a:r>
            <a:r>
              <a:rPr sz="3200" dirty="0" err="1"/>
              <a:t>kot</a:t>
            </a:r>
            <a:r>
              <a:rPr sz="3200" dirty="0"/>
              <a:t> so </a:t>
            </a:r>
            <a:r>
              <a:rPr sz="3200" dirty="0" err="1"/>
              <a:t>beljakovine</a:t>
            </a:r>
            <a:r>
              <a:rPr sz="3200" dirty="0"/>
              <a:t>, </a:t>
            </a:r>
            <a:r>
              <a:rPr sz="3200" dirty="0" err="1"/>
              <a:t>maščobe</a:t>
            </a:r>
            <a:r>
              <a:rPr sz="3200" dirty="0"/>
              <a:t>, </a:t>
            </a:r>
            <a:r>
              <a:rPr sz="3200" dirty="0" err="1"/>
              <a:t>ogljikovi</a:t>
            </a:r>
            <a:r>
              <a:rPr sz="3200" dirty="0"/>
              <a:t> </a:t>
            </a:r>
            <a:r>
              <a:rPr sz="3200" dirty="0" err="1"/>
              <a:t>hidrati</a:t>
            </a:r>
            <a:r>
              <a:rPr sz="3200" dirty="0"/>
              <a:t>, </a:t>
            </a:r>
            <a:r>
              <a:rPr sz="3200" dirty="0" err="1"/>
              <a:t>vitamini</a:t>
            </a:r>
            <a:r>
              <a:rPr sz="3200" dirty="0"/>
              <a:t> in </a:t>
            </a:r>
            <a:r>
              <a:rPr sz="3200" dirty="0" err="1"/>
              <a:t>minerali</a:t>
            </a:r>
            <a:r>
              <a:rPr sz="3200" dirty="0"/>
              <a:t>.</a:t>
            </a:r>
          </a:p>
          <a:p>
            <a:r>
              <a:rPr lang="sl-SI" sz="3200" b="1" dirty="0"/>
              <a:t>ENERGIJSKA VREDNOST </a:t>
            </a:r>
            <a:r>
              <a:rPr sz="3200" dirty="0"/>
              <a:t>je </a:t>
            </a:r>
            <a:r>
              <a:rPr sz="3200" dirty="0" err="1"/>
              <a:t>količina</a:t>
            </a:r>
            <a:r>
              <a:rPr sz="3200" dirty="0"/>
              <a:t> </a:t>
            </a:r>
            <a:r>
              <a:rPr sz="3200" dirty="0" err="1"/>
              <a:t>energije</a:t>
            </a:r>
            <a:r>
              <a:rPr sz="3200" dirty="0"/>
              <a:t>, ki jo </a:t>
            </a:r>
            <a:r>
              <a:rPr sz="3200" dirty="0" err="1"/>
              <a:t>telo</a:t>
            </a:r>
            <a:r>
              <a:rPr sz="3200" dirty="0"/>
              <a:t> </a:t>
            </a:r>
            <a:r>
              <a:rPr sz="3200" dirty="0" err="1"/>
              <a:t>pridobi</a:t>
            </a:r>
            <a:r>
              <a:rPr sz="3200" dirty="0"/>
              <a:t> </a:t>
            </a:r>
            <a:r>
              <a:rPr sz="3200" dirty="0" err="1"/>
              <a:t>iz</a:t>
            </a:r>
            <a:r>
              <a:rPr sz="3200" dirty="0"/>
              <a:t> </a:t>
            </a:r>
            <a:r>
              <a:rPr sz="3200" dirty="0" err="1"/>
              <a:t>hrane</a:t>
            </a:r>
            <a:r>
              <a:rPr sz="3200" dirty="0"/>
              <a:t>. </a:t>
            </a:r>
            <a:r>
              <a:rPr sz="3200" dirty="0" err="1"/>
              <a:t>Merimo</a:t>
            </a:r>
            <a:r>
              <a:rPr sz="3200" dirty="0"/>
              <a:t> jo v </a:t>
            </a:r>
            <a:r>
              <a:rPr sz="3200" dirty="0" err="1"/>
              <a:t>kilokalorijah</a:t>
            </a:r>
            <a:r>
              <a:rPr sz="3200" dirty="0"/>
              <a:t> (kcal).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591" y="-57150"/>
            <a:ext cx="7200900" cy="1485900"/>
          </a:xfrm>
        </p:spPr>
        <p:txBody>
          <a:bodyPr>
            <a:noAutofit/>
          </a:bodyPr>
          <a:lstStyle/>
          <a:p>
            <a:pPr algn="ctr"/>
            <a:r>
              <a:rPr sz="3200" dirty="0"/>
              <a:t>Primer </a:t>
            </a:r>
            <a:r>
              <a:rPr sz="3200" dirty="0" err="1"/>
              <a:t>izračuna</a:t>
            </a:r>
            <a:r>
              <a:rPr sz="3200" dirty="0"/>
              <a:t> </a:t>
            </a:r>
            <a:r>
              <a:rPr sz="3200" dirty="0" err="1"/>
              <a:t>hranilne</a:t>
            </a:r>
            <a:r>
              <a:rPr sz="3200" dirty="0"/>
              <a:t> in </a:t>
            </a:r>
            <a:r>
              <a:rPr sz="3200" dirty="0" err="1"/>
              <a:t>energijske</a:t>
            </a:r>
            <a:r>
              <a:rPr sz="3200" dirty="0"/>
              <a:t> </a:t>
            </a:r>
            <a:r>
              <a:rPr sz="3200" dirty="0" err="1"/>
              <a:t>vrednosti</a:t>
            </a:r>
            <a:r>
              <a:rPr sz="3200" dirty="0"/>
              <a:t> za </a:t>
            </a:r>
            <a:r>
              <a:rPr sz="3200" dirty="0" err="1"/>
              <a:t>obrok</a:t>
            </a:r>
            <a:r>
              <a:rPr sz="3200" dirty="0"/>
              <a:t> </a:t>
            </a:r>
            <a:r>
              <a:rPr sz="3200" dirty="0" err="1"/>
              <a:t>kosmičev</a:t>
            </a:r>
            <a:r>
              <a:rPr lang="sl-SI" sz="3200" dirty="0"/>
              <a:t> v kcal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94" y="1081548"/>
            <a:ext cx="8386916" cy="5702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Primer: </a:t>
            </a:r>
            <a:r>
              <a:rPr dirty="0" err="1"/>
              <a:t>Obrok</a:t>
            </a:r>
            <a:r>
              <a:rPr dirty="0"/>
              <a:t> </a:t>
            </a:r>
            <a:r>
              <a:rPr dirty="0" err="1"/>
              <a:t>kosmičev</a:t>
            </a:r>
            <a:r>
              <a:rPr dirty="0"/>
              <a:t> z </a:t>
            </a:r>
            <a:r>
              <a:rPr dirty="0" err="1"/>
              <a:t>mlekom</a:t>
            </a:r>
            <a:r>
              <a:rPr dirty="0"/>
              <a:t> (100g </a:t>
            </a:r>
            <a:r>
              <a:rPr dirty="0" err="1"/>
              <a:t>kosmičev</a:t>
            </a:r>
            <a:r>
              <a:rPr dirty="0"/>
              <a:t> in 200ml </a:t>
            </a:r>
            <a:r>
              <a:rPr dirty="0" err="1"/>
              <a:t>mleka</a:t>
            </a:r>
            <a:r>
              <a:rPr dirty="0"/>
              <a:t>)</a:t>
            </a:r>
          </a:p>
          <a:p>
            <a:endParaRPr dirty="0"/>
          </a:p>
          <a:p>
            <a:r>
              <a:rPr dirty="0" err="1"/>
              <a:t>Sestavine</a:t>
            </a:r>
            <a:r>
              <a:rPr dirty="0"/>
              <a:t> in </a:t>
            </a:r>
            <a:r>
              <a:rPr dirty="0" err="1"/>
              <a:t>hranilne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(</a:t>
            </a:r>
            <a:r>
              <a:rPr dirty="0" err="1"/>
              <a:t>na</a:t>
            </a:r>
            <a:r>
              <a:rPr dirty="0"/>
              <a:t> 100g):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Kosmiči</a:t>
            </a:r>
            <a:r>
              <a:rPr dirty="0"/>
              <a:t>: 10g </a:t>
            </a:r>
            <a:r>
              <a:rPr dirty="0" err="1"/>
              <a:t>beljakovin</a:t>
            </a:r>
            <a:r>
              <a:rPr dirty="0"/>
              <a:t>, 68g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, 2g </a:t>
            </a:r>
            <a:r>
              <a:rPr dirty="0" err="1"/>
              <a:t>maščob</a:t>
            </a:r>
            <a:endParaRPr dirty="0"/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Mleko</a:t>
            </a:r>
            <a:r>
              <a:rPr dirty="0"/>
              <a:t> (200ml): 7g </a:t>
            </a:r>
            <a:r>
              <a:rPr dirty="0" err="1"/>
              <a:t>beljakovin</a:t>
            </a:r>
            <a:r>
              <a:rPr dirty="0"/>
              <a:t>, 10g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, 3g </a:t>
            </a:r>
            <a:r>
              <a:rPr dirty="0" err="1"/>
              <a:t>maščob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lang="sl-SI" dirty="0"/>
              <a:t>IZRAČUN ENERGIJSKE VREDNOSTI OBROKA</a:t>
            </a:r>
            <a:r>
              <a:rPr dirty="0"/>
              <a:t>:</a:t>
            </a:r>
          </a:p>
          <a:p>
            <a:r>
              <a:rPr dirty="0"/>
              <a:t>(10g </a:t>
            </a:r>
            <a:r>
              <a:rPr dirty="0" err="1"/>
              <a:t>beljakovin</a:t>
            </a:r>
            <a:r>
              <a:rPr dirty="0"/>
              <a:t> x 4 kcal) + (68g OH x 4 kcal) + (2g </a:t>
            </a:r>
            <a:r>
              <a:rPr dirty="0" err="1"/>
              <a:t>maščob</a:t>
            </a:r>
            <a:r>
              <a:rPr dirty="0"/>
              <a:t> x 9 kcal) = 40 + 272 + 18 = 330 kcal za </a:t>
            </a:r>
            <a:r>
              <a:rPr dirty="0" err="1"/>
              <a:t>kosmiče</a:t>
            </a:r>
            <a:endParaRPr dirty="0"/>
          </a:p>
          <a:p>
            <a:r>
              <a:rPr dirty="0"/>
              <a:t>(7g </a:t>
            </a:r>
            <a:r>
              <a:rPr dirty="0" err="1"/>
              <a:t>beljakovin</a:t>
            </a:r>
            <a:r>
              <a:rPr dirty="0"/>
              <a:t> x 4 kcal) + (10g OH x 4 kcal) + (3g </a:t>
            </a:r>
            <a:r>
              <a:rPr dirty="0" err="1"/>
              <a:t>maščob</a:t>
            </a:r>
            <a:r>
              <a:rPr dirty="0"/>
              <a:t> x 9 kcal) = 28 + 40 + 27 = 95 kcal za </a:t>
            </a:r>
            <a:r>
              <a:rPr dirty="0" err="1"/>
              <a:t>mleko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lang="sl-SI" dirty="0"/>
              <a:t>SKUPAJ ENERGIJSKA VREDNOST OBROKA = 330 kcal + 95 kcal = 425 kcal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84" y="0"/>
            <a:ext cx="7200900" cy="1485900"/>
          </a:xfrm>
        </p:spPr>
        <p:txBody>
          <a:bodyPr/>
          <a:lstStyle/>
          <a:p>
            <a:r>
              <a:rPr dirty="0" err="1"/>
              <a:t>Izračun</a:t>
            </a:r>
            <a:r>
              <a:rPr dirty="0"/>
              <a:t> </a:t>
            </a:r>
            <a:r>
              <a:rPr dirty="0" err="1"/>
              <a:t>hranilne</a:t>
            </a:r>
            <a:r>
              <a:rPr dirty="0"/>
              <a:t> in </a:t>
            </a:r>
            <a:r>
              <a:rPr dirty="0" err="1"/>
              <a:t>energijske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za </a:t>
            </a:r>
            <a:r>
              <a:rPr dirty="0" err="1"/>
              <a:t>kosmiče</a:t>
            </a:r>
            <a:r>
              <a:rPr dirty="0"/>
              <a:t> v kJ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781" y="1485901"/>
            <a:ext cx="8495071" cy="5372100"/>
          </a:xfrm>
        </p:spPr>
        <p:txBody>
          <a:bodyPr>
            <a:normAutofit fontScale="92500" lnSpcReduction="10000"/>
          </a:bodyPr>
          <a:lstStyle/>
          <a:p>
            <a:r>
              <a:rPr dirty="0"/>
              <a:t>Primer: </a:t>
            </a:r>
            <a:r>
              <a:rPr dirty="0" err="1"/>
              <a:t>Obrok</a:t>
            </a:r>
            <a:r>
              <a:rPr dirty="0"/>
              <a:t> </a:t>
            </a:r>
            <a:r>
              <a:rPr dirty="0" err="1"/>
              <a:t>kosmičev</a:t>
            </a:r>
            <a:r>
              <a:rPr dirty="0"/>
              <a:t> z </a:t>
            </a:r>
            <a:r>
              <a:rPr dirty="0" err="1"/>
              <a:t>mlekom</a:t>
            </a:r>
            <a:r>
              <a:rPr dirty="0"/>
              <a:t> (100g </a:t>
            </a:r>
            <a:r>
              <a:rPr dirty="0" err="1"/>
              <a:t>kosmičev</a:t>
            </a:r>
            <a:r>
              <a:rPr dirty="0"/>
              <a:t> in 200ml </a:t>
            </a:r>
            <a:r>
              <a:rPr dirty="0" err="1"/>
              <a:t>mleka</a:t>
            </a:r>
            <a:r>
              <a:rPr dirty="0"/>
              <a:t>)</a:t>
            </a:r>
          </a:p>
          <a:p>
            <a:endParaRPr dirty="0"/>
          </a:p>
          <a:p>
            <a:r>
              <a:rPr dirty="0" err="1"/>
              <a:t>Sestavine</a:t>
            </a:r>
            <a:r>
              <a:rPr dirty="0"/>
              <a:t> in </a:t>
            </a:r>
            <a:r>
              <a:rPr dirty="0" err="1"/>
              <a:t>hranilne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(</a:t>
            </a:r>
            <a:r>
              <a:rPr dirty="0" err="1"/>
              <a:t>na</a:t>
            </a:r>
            <a:r>
              <a:rPr dirty="0"/>
              <a:t> 100g) v kJ: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Kosmiči</a:t>
            </a:r>
            <a:r>
              <a:rPr dirty="0"/>
              <a:t>: 10g </a:t>
            </a:r>
            <a:r>
              <a:rPr dirty="0" err="1"/>
              <a:t>beljakovin</a:t>
            </a:r>
            <a:r>
              <a:rPr dirty="0"/>
              <a:t>, 68g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, 2g </a:t>
            </a:r>
            <a:r>
              <a:rPr dirty="0" err="1"/>
              <a:t>maščob</a:t>
            </a:r>
            <a:endParaRPr dirty="0"/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Mleko</a:t>
            </a:r>
            <a:r>
              <a:rPr dirty="0"/>
              <a:t> (200ml): 7g </a:t>
            </a:r>
            <a:r>
              <a:rPr dirty="0" err="1"/>
              <a:t>beljakovin</a:t>
            </a:r>
            <a:r>
              <a:rPr dirty="0"/>
              <a:t>, 10g </a:t>
            </a:r>
            <a:r>
              <a:rPr dirty="0" err="1"/>
              <a:t>ogljikovih</a:t>
            </a:r>
            <a:r>
              <a:rPr dirty="0"/>
              <a:t> </a:t>
            </a:r>
            <a:r>
              <a:rPr dirty="0" err="1"/>
              <a:t>hidratov</a:t>
            </a:r>
            <a:r>
              <a:rPr dirty="0"/>
              <a:t>, 3g </a:t>
            </a:r>
            <a:r>
              <a:rPr dirty="0" err="1"/>
              <a:t>maščob</a:t>
            </a:r>
            <a:endParaRPr dirty="0"/>
          </a:p>
          <a:p>
            <a:endParaRPr dirty="0"/>
          </a:p>
          <a:p>
            <a:r>
              <a:rPr dirty="0"/>
              <a:t>1 kcal = 4.184 kJ</a:t>
            </a:r>
          </a:p>
          <a:p>
            <a:endParaRPr dirty="0"/>
          </a:p>
          <a:p>
            <a:r>
              <a:rPr dirty="0" err="1"/>
              <a:t>Izračun</a:t>
            </a:r>
            <a:r>
              <a:rPr dirty="0"/>
              <a:t> </a:t>
            </a:r>
            <a:r>
              <a:rPr dirty="0" err="1"/>
              <a:t>energijske</a:t>
            </a:r>
            <a:r>
              <a:rPr dirty="0"/>
              <a:t> </a:t>
            </a:r>
            <a:r>
              <a:rPr dirty="0" err="1"/>
              <a:t>vrednosti</a:t>
            </a:r>
            <a:r>
              <a:rPr dirty="0"/>
              <a:t> </a:t>
            </a:r>
            <a:r>
              <a:rPr dirty="0" err="1"/>
              <a:t>obroka</a:t>
            </a:r>
            <a:r>
              <a:rPr dirty="0"/>
              <a:t> v kJ:</a:t>
            </a:r>
          </a:p>
          <a:p>
            <a:pPr marL="0" indent="0">
              <a:buNone/>
            </a:pPr>
            <a:r>
              <a:rPr dirty="0"/>
              <a:t>(330 kcal x 4.184 kJ/kcal) = 1379 kJ za </a:t>
            </a:r>
            <a:r>
              <a:rPr dirty="0" err="1"/>
              <a:t>kosmiče</a:t>
            </a:r>
            <a:endParaRPr dirty="0"/>
          </a:p>
          <a:p>
            <a:pPr marL="0" indent="0">
              <a:buNone/>
            </a:pPr>
            <a:r>
              <a:rPr dirty="0"/>
              <a:t>(95 kcal x 4.184 kJ/kcal) = 397.5 kJ za </a:t>
            </a:r>
            <a:r>
              <a:rPr dirty="0" err="1"/>
              <a:t>mleko</a:t>
            </a:r>
            <a:endParaRPr dirty="0"/>
          </a:p>
          <a:p>
            <a:endParaRPr dirty="0"/>
          </a:p>
          <a:p>
            <a:r>
              <a:rPr dirty="0" err="1"/>
              <a:t>Skupaj</a:t>
            </a:r>
            <a:r>
              <a:rPr dirty="0"/>
              <a:t> </a:t>
            </a:r>
            <a:r>
              <a:rPr dirty="0" err="1"/>
              <a:t>energijska</a:t>
            </a:r>
            <a:r>
              <a:rPr dirty="0"/>
              <a:t> </a:t>
            </a:r>
            <a:r>
              <a:rPr dirty="0" err="1"/>
              <a:t>vrednost</a:t>
            </a:r>
            <a:r>
              <a:rPr dirty="0"/>
              <a:t> </a:t>
            </a:r>
            <a:r>
              <a:rPr dirty="0" err="1"/>
              <a:t>obroka</a:t>
            </a:r>
            <a:r>
              <a:rPr dirty="0"/>
              <a:t> = 1379 kJ + 398 kJ = 1777 kJ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835206-037E-4192-8E19-1E293F86C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916" y="589935"/>
            <a:ext cx="8377084" cy="68137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Kolikšna je energijska vrednost 180 g jogurta (s 3,2 % mlečne maščobe)?</a:t>
            </a:r>
          </a:p>
          <a:p>
            <a:endParaRPr lang="sl-SI" sz="28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100 g jogurta ………………255kJ</a:t>
            </a:r>
          </a:p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180 g jogurta …………… x kJ </a:t>
            </a:r>
          </a:p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______________________</a:t>
            </a:r>
          </a:p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x = ?</a:t>
            </a:r>
          </a:p>
          <a:p>
            <a:pPr marL="0" indent="0">
              <a:buNone/>
            </a:pPr>
            <a:endParaRPr lang="sl-SI" sz="28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l-SI" sz="2800" dirty="0">
                <a:ea typeface="+mn-lt"/>
                <a:cs typeface="+mn-lt"/>
              </a:rPr>
              <a:t>         x = 180 g x 255kJ</a:t>
            </a:r>
            <a:r>
              <a:rPr lang="sl-SI" sz="2800" b="1" dirty="0">
                <a:ea typeface="+mn-lt"/>
                <a:cs typeface="+mn-lt"/>
              </a:rPr>
              <a:t>/</a:t>
            </a:r>
            <a:r>
              <a:rPr lang="sl-SI" sz="2800" dirty="0">
                <a:ea typeface="+mn-lt"/>
                <a:cs typeface="+mn-lt"/>
              </a:rPr>
              <a:t>100 g = 459 kJ</a:t>
            </a:r>
          </a:p>
        </p:txBody>
      </p:sp>
    </p:spTree>
    <p:extLst>
      <p:ext uri="{BB962C8B-B14F-4D97-AF65-F5344CB8AC3E}">
        <p14:creationId xmlns:p14="http://schemas.microsoft.com/office/powerpoint/2010/main" val="256066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Kako</a:t>
            </a:r>
            <a:r>
              <a:rPr dirty="0"/>
              <a:t> </a:t>
            </a:r>
            <a:r>
              <a:rPr dirty="0" err="1"/>
              <a:t>izbrati</a:t>
            </a:r>
            <a:r>
              <a:rPr dirty="0"/>
              <a:t> </a:t>
            </a:r>
            <a:r>
              <a:rPr dirty="0" err="1"/>
              <a:t>pravilno</a:t>
            </a:r>
            <a:r>
              <a:rPr dirty="0"/>
              <a:t> </a:t>
            </a:r>
            <a:r>
              <a:rPr dirty="0" err="1"/>
              <a:t>prehrano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Uravnotežena</a:t>
            </a:r>
            <a:r>
              <a:rPr sz="2800" dirty="0"/>
              <a:t> </a:t>
            </a:r>
            <a:r>
              <a:rPr sz="2800" dirty="0" err="1"/>
              <a:t>prehrana</a:t>
            </a:r>
            <a:r>
              <a:rPr sz="2800" dirty="0"/>
              <a:t> </a:t>
            </a:r>
            <a:r>
              <a:rPr sz="2800" dirty="0" err="1"/>
              <a:t>vključuje</a:t>
            </a:r>
            <a:r>
              <a:rPr sz="2800" dirty="0"/>
              <a:t> </a:t>
            </a:r>
            <a:r>
              <a:rPr sz="2800" dirty="0" err="1"/>
              <a:t>raznoliko</a:t>
            </a:r>
            <a:r>
              <a:rPr sz="2800" dirty="0"/>
              <a:t> </a:t>
            </a:r>
            <a:r>
              <a:rPr sz="2800" dirty="0" err="1"/>
              <a:t>hrano</a:t>
            </a:r>
            <a:r>
              <a:rPr sz="2800" dirty="0"/>
              <a:t>, </a:t>
            </a:r>
            <a:r>
              <a:rPr sz="2800" dirty="0" err="1"/>
              <a:t>zadosten</a:t>
            </a:r>
            <a:r>
              <a:rPr sz="2800" dirty="0"/>
              <a:t> </a:t>
            </a:r>
            <a:r>
              <a:rPr sz="2800" dirty="0" err="1"/>
              <a:t>vnos</a:t>
            </a:r>
            <a:r>
              <a:rPr sz="2800" dirty="0"/>
              <a:t> </a:t>
            </a:r>
            <a:r>
              <a:rPr sz="2800" dirty="0" err="1"/>
              <a:t>kalorij</a:t>
            </a:r>
            <a:r>
              <a:rPr sz="2800" dirty="0"/>
              <a:t> in </a:t>
            </a:r>
            <a:r>
              <a:rPr sz="2800" dirty="0" err="1"/>
              <a:t>izogibanje</a:t>
            </a:r>
            <a:r>
              <a:rPr sz="2800" dirty="0"/>
              <a:t> </a:t>
            </a:r>
            <a:r>
              <a:rPr sz="2800" dirty="0" err="1"/>
              <a:t>predelani</a:t>
            </a:r>
            <a:r>
              <a:rPr sz="2800" dirty="0"/>
              <a:t> </a:t>
            </a:r>
            <a:r>
              <a:rPr sz="2800" dirty="0" err="1"/>
              <a:t>hrani</a:t>
            </a:r>
            <a:r>
              <a:rPr sz="2800" dirty="0"/>
              <a:t>.</a:t>
            </a:r>
          </a:p>
          <a:p>
            <a:r>
              <a:rPr sz="2800" dirty="0" err="1"/>
              <a:t>Pomembno</a:t>
            </a:r>
            <a:r>
              <a:rPr sz="2800" dirty="0"/>
              <a:t> je </a:t>
            </a:r>
            <a:r>
              <a:rPr sz="2800" dirty="0" err="1"/>
              <a:t>vzdrževati</a:t>
            </a:r>
            <a:r>
              <a:rPr sz="2800" dirty="0"/>
              <a:t> </a:t>
            </a:r>
            <a:r>
              <a:rPr sz="2800" dirty="0" err="1"/>
              <a:t>zdrav</a:t>
            </a:r>
            <a:r>
              <a:rPr sz="2800" dirty="0"/>
              <a:t> </a:t>
            </a:r>
            <a:r>
              <a:rPr sz="2800" dirty="0" err="1"/>
              <a:t>življenjski</a:t>
            </a:r>
            <a:r>
              <a:rPr sz="2800" dirty="0"/>
              <a:t> slog s </a:t>
            </a:r>
            <a:r>
              <a:rPr sz="2800" dirty="0" err="1"/>
              <a:t>pravilno</a:t>
            </a:r>
            <a:r>
              <a:rPr sz="2800" dirty="0"/>
              <a:t> </a:t>
            </a:r>
            <a:r>
              <a:rPr sz="2800" dirty="0" err="1"/>
              <a:t>prehrano</a:t>
            </a:r>
            <a:r>
              <a:rPr sz="2800" dirty="0"/>
              <a:t> in </a:t>
            </a:r>
            <a:r>
              <a:rPr sz="2800" dirty="0" err="1"/>
              <a:t>telesno</a:t>
            </a:r>
            <a:r>
              <a:rPr sz="2800" dirty="0"/>
              <a:t> </a:t>
            </a:r>
            <a:r>
              <a:rPr sz="2800" dirty="0" err="1"/>
              <a:t>aktivnostjo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91CF45-8441-D723-4C09-87ACC9D00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5AF5BC3-59CE-7313-C41C-FF7146BE7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3" y="1651819"/>
            <a:ext cx="8003458" cy="4554793"/>
          </a:xfrm>
        </p:spPr>
        <p:txBody>
          <a:bodyPr/>
          <a:lstStyle/>
          <a:p>
            <a:r>
              <a:rPr lang="sl-SI" dirty="0">
                <a:hlinkClick r:id="rId2"/>
              </a:rPr>
              <a:t>https://moj.cenim.se/iskalnik/?filter=zivila</a:t>
            </a:r>
            <a:endParaRPr lang="sl-SI" dirty="0"/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Izračunaj energijo v danem živilu. (kcal in kJ)</a:t>
            </a:r>
          </a:p>
          <a:p>
            <a:pPr marL="0" indent="0">
              <a:buNone/>
            </a:pPr>
            <a:r>
              <a:rPr lang="sl-SI" dirty="0"/>
              <a:t>Kolikšen delež tvoje celodnevne energije pokrije to živilo?</a:t>
            </a:r>
          </a:p>
          <a:p>
            <a:pPr marL="0" indent="0">
              <a:buNone/>
            </a:pPr>
            <a:r>
              <a:rPr lang="sl-SI" dirty="0"/>
              <a:t>Izračunaj energijsko vrednost svojega zajtrka.</a:t>
            </a:r>
          </a:p>
        </p:txBody>
      </p:sp>
    </p:spTree>
    <p:extLst>
      <p:ext uri="{BB962C8B-B14F-4D97-AF65-F5344CB8AC3E}">
        <p14:creationId xmlns:p14="http://schemas.microsoft.com/office/powerpoint/2010/main" val="1110334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DA63DD-0262-6A37-3FA2-A3AAAED9E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13A51D-4461-F5A5-64BA-8F74E073C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https://www.prehrana.si/sestavine-zivil/energijska-vrednost</a:t>
            </a:r>
            <a:endParaRPr lang="sl-SI" dirty="0"/>
          </a:p>
          <a:p>
            <a:r>
              <a:rPr lang="sl-SI">
                <a:hlinkClick r:id="rId3"/>
              </a:rPr>
              <a:t>https://www.nijz.si/sites/www.nijz.si/files/uploaded/referencne_vrednosti_za_energijski_vnos_ter_vnos_hranil_17022016.pdf</a:t>
            </a:r>
            <a:endParaRPr lang="sl-SI"/>
          </a:p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104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HRANILNE SNOVI</a:t>
            </a:r>
            <a:r>
              <a:rPr dirty="0"/>
              <a:t>: </a:t>
            </a:r>
            <a:br>
              <a:rPr lang="sl-SI" dirty="0"/>
            </a:br>
            <a:r>
              <a:rPr dirty="0" err="1"/>
              <a:t>Glavne</a:t>
            </a:r>
            <a:r>
              <a:rPr dirty="0"/>
              <a:t> </a:t>
            </a:r>
            <a:r>
              <a:rPr dirty="0" err="1"/>
              <a:t>skupine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286000"/>
            <a:ext cx="7790835" cy="4360606"/>
          </a:xfrm>
        </p:spPr>
        <p:txBody>
          <a:bodyPr>
            <a:normAutofit/>
          </a:bodyPr>
          <a:lstStyle/>
          <a:p>
            <a:r>
              <a:rPr sz="2800" u="sng" dirty="0" err="1"/>
              <a:t>Beljakovine</a:t>
            </a:r>
            <a:r>
              <a:rPr sz="2800" dirty="0"/>
              <a:t>: </a:t>
            </a:r>
            <a:r>
              <a:rPr sz="2800" dirty="0" err="1"/>
              <a:t>Pomagajo</a:t>
            </a:r>
            <a:r>
              <a:rPr sz="2800" dirty="0"/>
              <a:t> </a:t>
            </a:r>
            <a:r>
              <a:rPr sz="2800" dirty="0" err="1"/>
              <a:t>pri</a:t>
            </a:r>
            <a:r>
              <a:rPr sz="2800" dirty="0"/>
              <a:t> </a:t>
            </a:r>
            <a:r>
              <a:rPr sz="2800" dirty="0" err="1"/>
              <a:t>rasti</a:t>
            </a:r>
            <a:r>
              <a:rPr sz="2800" dirty="0"/>
              <a:t> in </a:t>
            </a:r>
            <a:r>
              <a:rPr sz="2800" dirty="0" err="1"/>
              <a:t>obnovi</a:t>
            </a:r>
            <a:r>
              <a:rPr sz="2800" dirty="0"/>
              <a:t> </a:t>
            </a:r>
            <a:r>
              <a:rPr sz="2800" dirty="0" err="1"/>
              <a:t>tkiv</a:t>
            </a:r>
            <a:r>
              <a:rPr sz="2800" dirty="0"/>
              <a:t>.</a:t>
            </a:r>
          </a:p>
          <a:p>
            <a:r>
              <a:rPr sz="2800" u="sng" dirty="0" err="1"/>
              <a:t>Ogljikovi</a:t>
            </a:r>
            <a:r>
              <a:rPr sz="2800" u="sng" dirty="0"/>
              <a:t> </a:t>
            </a:r>
            <a:r>
              <a:rPr sz="2800" u="sng" dirty="0" err="1"/>
              <a:t>hidrati</a:t>
            </a:r>
            <a:r>
              <a:rPr sz="2800" dirty="0"/>
              <a:t>: </a:t>
            </a:r>
            <a:r>
              <a:rPr sz="2800" dirty="0" err="1"/>
              <a:t>Glavni</a:t>
            </a:r>
            <a:r>
              <a:rPr sz="2800" dirty="0"/>
              <a:t> </a:t>
            </a:r>
            <a:r>
              <a:rPr sz="2800" dirty="0" err="1"/>
              <a:t>vir</a:t>
            </a:r>
            <a:r>
              <a:rPr sz="2800" dirty="0"/>
              <a:t> </a:t>
            </a:r>
            <a:r>
              <a:rPr sz="2800" dirty="0" err="1"/>
              <a:t>energije</a:t>
            </a:r>
            <a:r>
              <a:rPr sz="2800" dirty="0"/>
              <a:t>.</a:t>
            </a:r>
          </a:p>
          <a:p>
            <a:r>
              <a:rPr sz="2800" u="sng" dirty="0" err="1"/>
              <a:t>Maščobe</a:t>
            </a:r>
            <a:r>
              <a:rPr sz="2800" dirty="0"/>
              <a:t>: </a:t>
            </a:r>
            <a:r>
              <a:rPr sz="2800" dirty="0" err="1"/>
              <a:t>Potrebne</a:t>
            </a:r>
            <a:r>
              <a:rPr sz="2800" dirty="0"/>
              <a:t> za </a:t>
            </a:r>
            <a:r>
              <a:rPr sz="2800" dirty="0" err="1"/>
              <a:t>energijo</a:t>
            </a:r>
            <a:r>
              <a:rPr sz="2800" dirty="0"/>
              <a:t> in </a:t>
            </a:r>
            <a:r>
              <a:rPr sz="2800" dirty="0" err="1"/>
              <a:t>zaščito</a:t>
            </a:r>
            <a:r>
              <a:rPr sz="2800" dirty="0"/>
              <a:t> </a:t>
            </a:r>
            <a:r>
              <a:rPr sz="2800" dirty="0" err="1"/>
              <a:t>organov</a:t>
            </a:r>
            <a:r>
              <a:rPr sz="2800" dirty="0"/>
              <a:t>.</a:t>
            </a:r>
          </a:p>
          <a:p>
            <a:r>
              <a:rPr sz="2800" u="sng" dirty="0" err="1"/>
              <a:t>Vitamini</a:t>
            </a:r>
            <a:r>
              <a:rPr sz="2800" u="sng" dirty="0"/>
              <a:t> in </a:t>
            </a:r>
            <a:r>
              <a:rPr sz="2800" u="sng" dirty="0" err="1"/>
              <a:t>minerali</a:t>
            </a:r>
            <a:r>
              <a:rPr sz="2800" dirty="0"/>
              <a:t>: </a:t>
            </a:r>
            <a:r>
              <a:rPr sz="2800" dirty="0" err="1"/>
              <a:t>Mikrohranila</a:t>
            </a:r>
            <a:r>
              <a:rPr sz="2800" dirty="0"/>
              <a:t>, </a:t>
            </a:r>
            <a:r>
              <a:rPr sz="2800" dirty="0" err="1"/>
              <a:t>potrebna</a:t>
            </a:r>
            <a:r>
              <a:rPr sz="2800" dirty="0"/>
              <a:t> za </a:t>
            </a:r>
            <a:r>
              <a:rPr sz="2800" dirty="0" err="1"/>
              <a:t>pravilno</a:t>
            </a:r>
            <a:r>
              <a:rPr sz="2800" dirty="0"/>
              <a:t> </a:t>
            </a:r>
            <a:r>
              <a:rPr sz="2800" dirty="0" err="1"/>
              <a:t>delovanje</a:t>
            </a:r>
            <a:r>
              <a:rPr sz="2800" dirty="0"/>
              <a:t> </a:t>
            </a:r>
            <a:r>
              <a:rPr sz="2800" dirty="0" err="1"/>
              <a:t>telesa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Dnevne</a:t>
            </a:r>
            <a:r>
              <a:rPr b="1" dirty="0"/>
              <a:t> </a:t>
            </a:r>
            <a:r>
              <a:rPr b="1" dirty="0" err="1"/>
              <a:t>potrebe</a:t>
            </a:r>
            <a:r>
              <a:rPr b="1" dirty="0"/>
              <a:t> po </a:t>
            </a:r>
            <a:r>
              <a:rPr b="1" dirty="0" err="1"/>
              <a:t>hranilih</a:t>
            </a:r>
            <a:r>
              <a:rPr b="1" dirty="0"/>
              <a:t> in </a:t>
            </a:r>
            <a:r>
              <a:rPr b="1" dirty="0" err="1"/>
              <a:t>energiji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2286000"/>
            <a:ext cx="7810500" cy="3886200"/>
          </a:xfrm>
        </p:spPr>
        <p:txBody>
          <a:bodyPr>
            <a:normAutofit/>
          </a:bodyPr>
          <a:lstStyle/>
          <a:p>
            <a:r>
              <a:rPr sz="3200" dirty="0" err="1"/>
              <a:t>Priporočeni</a:t>
            </a:r>
            <a:r>
              <a:rPr sz="3200" dirty="0"/>
              <a:t> </a:t>
            </a:r>
            <a:r>
              <a:rPr sz="3200" dirty="0" err="1"/>
              <a:t>dnevni</a:t>
            </a:r>
            <a:r>
              <a:rPr sz="3200" dirty="0"/>
              <a:t> </a:t>
            </a:r>
            <a:r>
              <a:rPr sz="3200" dirty="0" err="1"/>
              <a:t>vnos</a:t>
            </a:r>
            <a:r>
              <a:rPr sz="3200" dirty="0"/>
              <a:t> </a:t>
            </a:r>
            <a:r>
              <a:rPr sz="3200" dirty="0" err="1"/>
              <a:t>hranil</a:t>
            </a:r>
            <a:r>
              <a:rPr sz="3200" dirty="0"/>
              <a:t> se </a:t>
            </a:r>
            <a:r>
              <a:rPr sz="3200" dirty="0" err="1"/>
              <a:t>razlikuje</a:t>
            </a:r>
            <a:r>
              <a:rPr sz="3200" dirty="0"/>
              <a:t> glede </a:t>
            </a:r>
            <a:r>
              <a:rPr sz="3200" dirty="0" err="1"/>
              <a:t>na</a:t>
            </a:r>
            <a:r>
              <a:rPr sz="3200" dirty="0"/>
              <a:t> starost in </a:t>
            </a:r>
            <a:r>
              <a:rPr sz="3200" dirty="0" err="1"/>
              <a:t>fizično</a:t>
            </a:r>
            <a:r>
              <a:rPr sz="3200" dirty="0"/>
              <a:t> </a:t>
            </a:r>
            <a:r>
              <a:rPr sz="3200" dirty="0" err="1"/>
              <a:t>aktivnost</a:t>
            </a:r>
            <a:r>
              <a:rPr sz="3200" dirty="0"/>
              <a:t>.</a:t>
            </a:r>
          </a:p>
          <a:p>
            <a:r>
              <a:rPr sz="3200" dirty="0" err="1"/>
              <a:t>Uravnotežena</a:t>
            </a:r>
            <a:r>
              <a:rPr sz="3200" dirty="0"/>
              <a:t> </a:t>
            </a:r>
            <a:r>
              <a:rPr sz="3200" dirty="0" err="1"/>
              <a:t>prehrana</a:t>
            </a:r>
            <a:r>
              <a:rPr sz="3200" dirty="0"/>
              <a:t> </a:t>
            </a:r>
            <a:r>
              <a:rPr sz="3200" dirty="0" err="1"/>
              <a:t>zagotavlja</a:t>
            </a:r>
            <a:r>
              <a:rPr sz="3200" dirty="0"/>
              <a:t> </a:t>
            </a:r>
            <a:r>
              <a:rPr sz="3200" dirty="0" err="1"/>
              <a:t>dovolj</a:t>
            </a:r>
            <a:r>
              <a:rPr sz="3200" dirty="0"/>
              <a:t> </a:t>
            </a:r>
            <a:r>
              <a:rPr sz="3200" dirty="0" err="1"/>
              <a:t>hranil</a:t>
            </a:r>
            <a:r>
              <a:rPr sz="3200" dirty="0"/>
              <a:t> za </a:t>
            </a:r>
            <a:r>
              <a:rPr sz="3200" dirty="0" err="1"/>
              <a:t>vzdrževanje</a:t>
            </a:r>
            <a:r>
              <a:rPr sz="3200" dirty="0"/>
              <a:t> </a:t>
            </a:r>
            <a:r>
              <a:rPr sz="3200" dirty="0" err="1"/>
              <a:t>zdravja</a:t>
            </a:r>
            <a:r>
              <a:rPr sz="3200" dirty="0"/>
              <a:t> in </a:t>
            </a:r>
            <a:r>
              <a:rPr sz="3200" dirty="0" err="1"/>
              <a:t>energije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14400" y="393290"/>
            <a:ext cx="7924800" cy="64647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sz="3600" dirty="0"/>
              <a:t>Priporočena razmerja med hranilnimi snovmi glede na celodnevne energijske potrebe so:</a:t>
            </a:r>
          </a:p>
          <a:p>
            <a:pPr algn="ctr">
              <a:buNone/>
            </a:pPr>
            <a:endParaRPr lang="sl-SI" sz="3600" dirty="0"/>
          </a:p>
          <a:p>
            <a:pPr lvl="0">
              <a:buFont typeface="Wingdings" pitchFamily="2" charset="2"/>
              <a:buChar char="Ø"/>
            </a:pPr>
            <a:r>
              <a:rPr lang="sl-SI" sz="3600" dirty="0"/>
              <a:t> 10 – 15 % beljakovin</a:t>
            </a:r>
          </a:p>
          <a:p>
            <a:pPr lvl="0">
              <a:buFont typeface="Wingdings" pitchFamily="2" charset="2"/>
              <a:buChar char="Ø"/>
            </a:pPr>
            <a:r>
              <a:rPr lang="sl-SI" sz="3600" dirty="0"/>
              <a:t> 20 – 35 % maščob</a:t>
            </a:r>
          </a:p>
          <a:p>
            <a:pPr lvl="0">
              <a:buFont typeface="Wingdings" pitchFamily="2" charset="2"/>
              <a:buChar char="Ø"/>
            </a:pPr>
            <a:r>
              <a:rPr lang="sl-SI" sz="3600" dirty="0"/>
              <a:t> 50 – 70 % ogljikovih hidratov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7255" y="-57150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KOLIČINA POTREBNE ENERGIJE PRI RAZLIČNI RAZPOREDITVI DNEVNIH OBROKOV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583317"/>
              </p:ext>
            </p:extLst>
          </p:nvPr>
        </p:nvGraphicFramePr>
        <p:xfrm>
          <a:off x="707922" y="1885424"/>
          <a:ext cx="8141110" cy="49725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23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038">
                <a:tc>
                  <a:txBody>
                    <a:bodyPr/>
                    <a:lstStyle/>
                    <a:p>
                      <a:r>
                        <a:rPr lang="sl-SI" sz="4400" dirty="0"/>
                        <a:t>Pri 3 obrokih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400" dirty="0"/>
                        <a:t>Pri 5 obrokih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576">
                <a:tc>
                  <a:txBody>
                    <a:bodyPr/>
                    <a:lstStyle/>
                    <a:p>
                      <a:r>
                        <a:rPr lang="sl-SI" sz="4400" dirty="0"/>
                        <a:t>Zajtrk     40 %</a:t>
                      </a:r>
                    </a:p>
                    <a:p>
                      <a:endParaRPr lang="sl-SI" sz="4400" dirty="0"/>
                    </a:p>
                    <a:p>
                      <a:r>
                        <a:rPr lang="sl-SI" sz="4400" dirty="0"/>
                        <a:t>Kosilo     40 %</a:t>
                      </a:r>
                    </a:p>
                    <a:p>
                      <a:endParaRPr lang="sl-SI" sz="4400" dirty="0"/>
                    </a:p>
                    <a:p>
                      <a:r>
                        <a:rPr lang="sl-SI" sz="4400" dirty="0"/>
                        <a:t>Večerja   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400" dirty="0"/>
                        <a:t>Zajtrk         25 %</a:t>
                      </a:r>
                    </a:p>
                    <a:p>
                      <a:r>
                        <a:rPr lang="sl-SI" sz="4400" dirty="0"/>
                        <a:t>D. malica   15 %</a:t>
                      </a:r>
                    </a:p>
                    <a:p>
                      <a:r>
                        <a:rPr lang="sl-SI" sz="4400" dirty="0"/>
                        <a:t>Kosilo         30 %</a:t>
                      </a:r>
                    </a:p>
                    <a:p>
                      <a:r>
                        <a:rPr lang="sl-SI" sz="4400" dirty="0"/>
                        <a:t>P. malica    10 %</a:t>
                      </a:r>
                    </a:p>
                    <a:p>
                      <a:r>
                        <a:rPr lang="sl-SI" sz="4400" dirty="0"/>
                        <a:t>Večerja      </a:t>
                      </a:r>
                      <a:r>
                        <a:rPr lang="sl-SI" sz="4400" baseline="0" dirty="0"/>
                        <a:t> </a:t>
                      </a:r>
                      <a:r>
                        <a:rPr lang="sl-SI" sz="4400" dirty="0"/>
                        <a:t>20 %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F79084-E805-48DA-8EAC-CD5FD493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Označba mesta vsebine 4" descr="Slika, ki vsebuje besede besedilo, posnetek zaslona, diagram, krog&#10;&#10;Opis je samodejno ustvarjen">
            <a:extLst>
              <a:ext uri="{FF2B5EF4-FFF2-40B4-BE49-F238E27FC236}">
                <a16:creationId xmlns:a16="http://schemas.microsoft.com/office/drawing/2014/main" id="{F0D70D3E-8AB6-8173-F834-5EF8C3E370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9000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4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5B979C-7C4F-98E9-125F-14E159E12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BAZALNI METABOLIZEM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F6A9788-A5BA-843C-C1AA-908301861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084" y="1435510"/>
            <a:ext cx="8219768" cy="5338916"/>
          </a:xfrm>
        </p:spPr>
        <p:txBody>
          <a:bodyPr>
            <a:normAutofit/>
          </a:bodyPr>
          <a:lstStyle/>
          <a:p>
            <a:r>
              <a:rPr lang="sl-SI" sz="2800" b="0" i="0" dirty="0">
                <a:solidFill>
                  <a:srgbClr val="202122"/>
                </a:solidFill>
                <a:effectLst/>
              </a:rPr>
              <a:t>je stopnja pretvorbe </a:t>
            </a:r>
            <a:r>
              <a:rPr lang="sl-SI" sz="2800" b="0" i="0" u="none" strike="noStrike" dirty="0">
                <a:effectLst/>
              </a:rPr>
              <a:t>energije</a:t>
            </a:r>
            <a:r>
              <a:rPr lang="sl-SI" sz="2800" b="0" i="0" dirty="0">
                <a:solidFill>
                  <a:srgbClr val="202122"/>
                </a:solidFill>
                <a:effectLst/>
              </a:rPr>
              <a:t> v </a:t>
            </a:r>
            <a:r>
              <a:rPr lang="sl-SI" sz="2800" b="0" i="0" u="none" strike="noStrike" dirty="0">
                <a:effectLst/>
              </a:rPr>
              <a:t>organizmu</a:t>
            </a:r>
            <a:r>
              <a:rPr lang="sl-SI" sz="2800" b="0" i="0" dirty="0">
                <a:solidFill>
                  <a:srgbClr val="202122"/>
                </a:solidFill>
                <a:effectLst/>
              </a:rPr>
              <a:t>, ki MIRUJE, ima PRAZNO PREBAVILO in NI POD TEMPERATURNIM STRESOM. V tem stanju porablja energijo samo za vzdrževanje osnovnih življenjskih funkcij.</a:t>
            </a:r>
            <a:endParaRPr lang="sl-SI" sz="2800" b="0" i="0" dirty="0">
              <a:solidFill>
                <a:srgbClr val="000000"/>
              </a:solidFill>
              <a:effectLst/>
            </a:endParaRPr>
          </a:p>
          <a:p>
            <a:r>
              <a:rPr lang="sl-SI" sz="2800" b="0" i="0" dirty="0">
                <a:solidFill>
                  <a:srgbClr val="000000"/>
                </a:solidFill>
                <a:effectLst/>
              </a:rPr>
              <a:t>Energijska potreba za bazalni metabolizem (lastno delovanje telesa) je definirana kot povprečna energijska potreba človeka v popolnem mirovanju, 12 do 18 ur po zadnjem zaužitem obroku, v prostoru s temperaturo 20°C.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187830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dirty="0"/>
              <a:t>KAJ SO KALORIJE?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600" dirty="0" err="1"/>
              <a:t>Kalorija</a:t>
            </a:r>
            <a:r>
              <a:rPr sz="3600" dirty="0"/>
              <a:t> je </a:t>
            </a:r>
            <a:r>
              <a:rPr sz="3600" dirty="0" err="1"/>
              <a:t>merska</a:t>
            </a:r>
            <a:r>
              <a:rPr sz="3600" dirty="0"/>
              <a:t> </a:t>
            </a:r>
            <a:r>
              <a:rPr sz="3600" dirty="0" err="1"/>
              <a:t>enota</a:t>
            </a:r>
            <a:r>
              <a:rPr sz="3600" dirty="0"/>
              <a:t> za </a:t>
            </a:r>
            <a:r>
              <a:rPr sz="3600" dirty="0" err="1"/>
              <a:t>energijo</a:t>
            </a:r>
            <a:r>
              <a:rPr sz="3600" dirty="0"/>
              <a:t>. Ena </a:t>
            </a:r>
            <a:r>
              <a:rPr sz="3600" dirty="0" err="1"/>
              <a:t>kilokalorija</a:t>
            </a:r>
            <a:r>
              <a:rPr sz="3600" dirty="0"/>
              <a:t> (kcal) </a:t>
            </a:r>
            <a:r>
              <a:rPr sz="3600" dirty="0" err="1"/>
              <a:t>pomeni</a:t>
            </a:r>
            <a:r>
              <a:rPr sz="3600" dirty="0"/>
              <a:t> </a:t>
            </a:r>
            <a:r>
              <a:rPr sz="3600" dirty="0" err="1"/>
              <a:t>količino</a:t>
            </a:r>
            <a:r>
              <a:rPr sz="3600" dirty="0"/>
              <a:t> </a:t>
            </a:r>
            <a:r>
              <a:rPr sz="3600" dirty="0" err="1"/>
              <a:t>energije</a:t>
            </a:r>
            <a:r>
              <a:rPr sz="3600" dirty="0"/>
              <a:t>, ki jo </a:t>
            </a:r>
            <a:r>
              <a:rPr sz="3600" dirty="0" err="1"/>
              <a:t>hrana</a:t>
            </a:r>
            <a:r>
              <a:rPr sz="3600" dirty="0"/>
              <a:t> </a:t>
            </a:r>
            <a:r>
              <a:rPr sz="3600" dirty="0" err="1"/>
              <a:t>zagotavlja</a:t>
            </a:r>
            <a:r>
              <a:rPr sz="3600" dirty="0"/>
              <a:t> </a:t>
            </a:r>
            <a:r>
              <a:rPr sz="3600" dirty="0" err="1"/>
              <a:t>telesu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brezovanje">
  <a:themeElements>
    <a:clrScheme name="Obrezovanj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brezovanj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brezovanj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418</TotalTime>
  <Words>1139</Words>
  <Application>Microsoft Office PowerPoint</Application>
  <PresentationFormat>Diaprojekcija na zaslonu (4:3)</PresentationFormat>
  <Paragraphs>135</Paragraphs>
  <Slides>25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30" baseType="lpstr">
      <vt:lpstr>Calibri</vt:lpstr>
      <vt:lpstr>Franklin Gothic Book</vt:lpstr>
      <vt:lpstr>Open Sans</vt:lpstr>
      <vt:lpstr>Wingdings</vt:lpstr>
      <vt:lpstr>Obrezovanje</vt:lpstr>
      <vt:lpstr>Hranilna in energijska vrednost živil</vt:lpstr>
      <vt:lpstr>Kaj je hranilna in energijska vrednost?</vt:lpstr>
      <vt:lpstr>HRANILNE SNOVI:  Glavne skupine</vt:lpstr>
      <vt:lpstr>Dnevne potrebe po hranilih in energiji</vt:lpstr>
      <vt:lpstr>PowerPointova predstavitev</vt:lpstr>
      <vt:lpstr>KOLIČINA POTREBNE ENERGIJE PRI RAZLIČNI RAZPOREDITVI DNEVNIH OBROKOV</vt:lpstr>
      <vt:lpstr>PowerPointova predstavitev</vt:lpstr>
      <vt:lpstr>BAZALNI METABOLIZEM</vt:lpstr>
      <vt:lpstr>KAJ SO KALORIJE?</vt:lpstr>
      <vt:lpstr>PowerPointova predstavitev</vt:lpstr>
      <vt:lpstr>PowerPointova predstavitev</vt:lpstr>
      <vt:lpstr>Priporočila glede vnosa energije glede na starost in spol    </vt:lpstr>
      <vt:lpstr>Odrasli (19-50 let): </vt:lpstr>
      <vt:lpstr>Starejši (nad 50 let): </vt:lpstr>
      <vt:lpstr>PowerPointova predstavitev</vt:lpstr>
      <vt:lpstr>Orientacijske vrednosti za povprečen vnos energije v kJ in kcal na dan pri osebah z normalno težo in zmerno telesno dejavnostjo (PAL=1,6). </vt:lpstr>
      <vt:lpstr>Razlika med kJ in kcal</vt:lpstr>
      <vt:lpstr>Energija pri popolni oksidaciji hranilnih snovi</vt:lpstr>
      <vt:lpstr>Račun za izračun energijske vrednosti v živilih</vt:lpstr>
      <vt:lpstr>Primer izračuna hranilne in energijske vrednosti za obrok kosmičev v kcal</vt:lpstr>
      <vt:lpstr>Izračun hranilne in energijske vrednosti za kosmiče v kJ</vt:lpstr>
      <vt:lpstr>PowerPointova predstavitev</vt:lpstr>
      <vt:lpstr>Kako izbrati pravilno prehrano?</vt:lpstr>
      <vt:lpstr>VAJA</vt:lpstr>
      <vt:lpstr>Viri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Hranilna in energijska vrednost živil</dc:title>
  <dc:subject/>
  <dc:creator>Sabina Dremelj</dc:creator>
  <cp:keywords/>
  <dc:description>generated using python-pptx</dc:description>
  <cp:lastModifiedBy>Sabina Dremelj</cp:lastModifiedBy>
  <cp:revision>1</cp:revision>
  <dcterms:created xsi:type="dcterms:W3CDTF">2013-01-27T09:14:16Z</dcterms:created>
  <dcterms:modified xsi:type="dcterms:W3CDTF">2024-10-06T19:42:24Z</dcterms:modified>
  <cp:category/>
</cp:coreProperties>
</file>