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92" r:id="rId3"/>
    <p:sldId id="259" r:id="rId4"/>
    <p:sldId id="260" r:id="rId5"/>
    <p:sldId id="261" r:id="rId6"/>
    <p:sldId id="262" r:id="rId7"/>
    <p:sldId id="264" r:id="rId8"/>
    <p:sldId id="265" r:id="rId9"/>
    <p:sldId id="285" r:id="rId10"/>
    <p:sldId id="286" r:id="rId11"/>
    <p:sldId id="287" r:id="rId12"/>
    <p:sldId id="288" r:id="rId13"/>
    <p:sldId id="289" r:id="rId14"/>
    <p:sldId id="290" r:id="rId15"/>
    <p:sldId id="291" r:id="rId16"/>
    <p:sldId id="279" r:id="rId17"/>
  </p:sldIdLst>
  <p:sldSz cx="9144000" cy="5143500" type="screen16x9"/>
  <p:notesSz cx="6858000" cy="9144000"/>
  <p:embeddedFontLst>
    <p:embeddedFont>
      <p:font typeface="Lato Hairline" panose="020B0604020202020204" charset="0"/>
      <p:regular r:id="rId19"/>
      <p:bold r:id="rId20"/>
      <p:italic r:id="rId21"/>
      <p:boldItalic r:id="rId22"/>
    </p:embeddedFont>
    <p:embeddedFont>
      <p:font typeface="Lato Light"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567CC2-69FF-4C3F-84CD-974E1FD7A560}">
  <a:tblStyle styleId="{E3567CC2-69FF-4C3F-84CD-974E1FD7A56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937346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61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8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51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40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96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952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3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428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descr="paint_transparent1.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6660552"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mailto:simona.horvat@ospuconci.si" TargetMode="External"/><Relationship Id="rId4" Type="http://schemas.openxmlformats.org/officeDocument/2006/relationships/hyperlink" Target="mailto:deborah.davidovski@ospuconci.s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sl.wikipedia.org/wiki/Jamske_poslikave#/media/Slika:SantaCruz-CuevaManos-P2210651b.jpg"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3" Type="http://schemas.openxmlformats.org/officeDocument/2006/relationships/image" Target="../media/image14.jpeg"/><Relationship Id="rId7" Type="http://schemas.openxmlformats.org/officeDocument/2006/relationships/image" Target="../media/image17.png"/><Relationship Id="rId12"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007476" y="2081048"/>
            <a:ext cx="6450949" cy="236597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sl-SI" dirty="0" smtClean="0"/>
              <a:t>SLIKANJE</a:t>
            </a:r>
            <a:br>
              <a:rPr lang="sl-SI" dirty="0" smtClean="0"/>
            </a:br>
            <a:r>
              <a:rPr lang="sl-SI" sz="2800" dirty="0" smtClean="0"/>
              <a:t>KAKO IZDELATI VODENE BARVE IZ NARAVNIH SESTAVIN</a:t>
            </a:r>
            <a:r>
              <a:rPr lang="sl-SI" dirty="0" smtClean="0"/>
              <a:t/>
            </a:r>
            <a:br>
              <a:rPr lang="sl-SI" dirty="0" smtClean="0"/>
            </a:br>
            <a:r>
              <a:rPr lang="sl-SI" sz="2800" dirty="0" smtClean="0">
                <a:solidFill>
                  <a:srgbClr val="FFC000"/>
                </a:solidFill>
              </a:rPr>
              <a:t>NARAVNA BARVILA</a:t>
            </a:r>
            <a:br>
              <a:rPr lang="sl-SI" sz="2800" dirty="0" smtClean="0">
                <a:solidFill>
                  <a:srgbClr val="FFC000"/>
                </a:solidFill>
              </a:rPr>
            </a:br>
            <a:r>
              <a:rPr lang="sl-SI" sz="1600" dirty="0" smtClean="0">
                <a:solidFill>
                  <a:srgbClr val="FFC000"/>
                </a:solidFill>
              </a:rPr>
              <a:t>(PRIREJENO PO </a:t>
            </a:r>
            <a:r>
              <a:rPr lang="sl-SI" sz="1600" smtClean="0">
                <a:solidFill>
                  <a:srgbClr val="FFC000"/>
                </a:solidFill>
              </a:rPr>
              <a:t>DEBORAH DAVIDOVSKI IN SIMONI HORVAT, </a:t>
            </a:r>
            <a:r>
              <a:rPr lang="sl-SI" sz="1600" dirty="0" smtClean="0">
                <a:solidFill>
                  <a:srgbClr val="FFC000"/>
                </a:solidFill>
              </a:rPr>
              <a:t>OŠ PUCONCI)</a:t>
            </a:r>
            <a:endParaRPr sz="1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3627" y="441435"/>
            <a:ext cx="5511300" cy="472965"/>
          </a:xfrm>
        </p:spPr>
        <p:txBody>
          <a:bodyPr/>
          <a:lstStyle/>
          <a:p>
            <a:r>
              <a:rPr lang="sl-SI" sz="2000" dirty="0" smtClean="0"/>
              <a:t>NAVODILO ZA DELO</a:t>
            </a:r>
            <a:endParaRPr lang="sl-SI" sz="2000" dirty="0"/>
          </a:p>
        </p:txBody>
      </p:sp>
      <p:sp>
        <p:nvSpPr>
          <p:cNvPr id="3" name="Označba mesta besedila 2"/>
          <p:cNvSpPr>
            <a:spLocks noGrp="1"/>
          </p:cNvSpPr>
          <p:nvPr>
            <p:ph type="body" idx="1"/>
          </p:nvPr>
        </p:nvSpPr>
        <p:spPr>
          <a:xfrm>
            <a:off x="383627" y="830318"/>
            <a:ext cx="5975131" cy="3788056"/>
          </a:xfrm>
        </p:spPr>
        <p:txBody>
          <a:bodyPr/>
          <a:lstStyle/>
          <a:p>
            <a:r>
              <a:rPr lang="sl-SI" dirty="0"/>
              <a:t>VSAKI ZELENJAVI, DODAJ POL DECILITRA </a:t>
            </a:r>
            <a:r>
              <a:rPr lang="sl-SI" dirty="0" smtClean="0"/>
              <a:t>VODE, ZMELJI, </a:t>
            </a:r>
            <a:r>
              <a:rPr lang="sl-SI" dirty="0"/>
              <a:t>PRECEDI IN BARVA JE NARED. </a:t>
            </a:r>
            <a:endParaRPr lang="sl-SI" dirty="0" smtClean="0"/>
          </a:p>
          <a:p>
            <a:r>
              <a:rPr lang="sl-SI" dirty="0" smtClean="0"/>
              <a:t>ŽAFRANIKI, CURRY PRAŠKU, SLADKI PAPRIKI, KURKUMI IN CIMETU DODAJ MANJ KOT POL DECILITRA VROČE VODE IN PUSTI, DA SE IZLOČI BARVA (BODI PREVIDEN Z VODO).</a:t>
            </a:r>
          </a:p>
          <a:p>
            <a:r>
              <a:rPr lang="sl-SI" dirty="0" smtClean="0"/>
              <a:t>VSI , KI BODO DELALI S TABO, NAJ SI SKUHAJO DOBRO TURŠKO KAVO IN TI JE NEKAJ ODSTOPIJO (MORA PA BITI PRECEJ MOČNA).</a:t>
            </a:r>
          </a:p>
          <a:p>
            <a:r>
              <a:rPr lang="sl-SI" dirty="0" smtClean="0"/>
              <a:t>KO SE TEKOČINE OHLADIJO, DA NISO VEČ NEVARNE ZATE, JE VSE PRIPRAVLJENO.</a:t>
            </a:r>
          </a:p>
          <a:p>
            <a:r>
              <a:rPr lang="sl-SI" dirty="0" smtClean="0"/>
              <a:t>ZDAJ POTREBUJEŠ ŠE LIST PAPIRJA, ČOPIČE IN AKCIJAAAAA.</a:t>
            </a:r>
            <a:endParaRPr lang="sl-SI" dirty="0"/>
          </a:p>
          <a:p>
            <a:endParaRPr lang="sl-SI" dirty="0"/>
          </a:p>
        </p:txBody>
      </p:sp>
      <p:sp>
        <p:nvSpPr>
          <p:cNvPr id="4" name="Označba mesta številke diapoz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411562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številke diapoz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596525" y="378372"/>
            <a:ext cx="5980631" cy="4440619"/>
          </a:xfrm>
          <a:prstGeom prst="rect">
            <a:avLst/>
          </a:prstGeom>
        </p:spPr>
      </p:pic>
      <p:pic>
        <p:nvPicPr>
          <p:cNvPr id="6" name="Slika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937" y="553164"/>
            <a:ext cx="2208513" cy="2974428"/>
          </a:xfrm>
          <a:prstGeom prst="rect">
            <a:avLst/>
          </a:prstGeom>
        </p:spPr>
      </p:pic>
      <p:sp>
        <p:nvSpPr>
          <p:cNvPr id="9" name="Oblak 8"/>
          <p:cNvSpPr/>
          <p:nvPr/>
        </p:nvSpPr>
        <p:spPr>
          <a:xfrm>
            <a:off x="725214" y="2301766"/>
            <a:ext cx="2354317" cy="175522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0" name="PoljeZBesedilom 9"/>
          <p:cNvSpPr txBox="1"/>
          <p:nvPr/>
        </p:nvSpPr>
        <p:spPr>
          <a:xfrm>
            <a:off x="1103586" y="2598682"/>
            <a:ext cx="1807780" cy="1323439"/>
          </a:xfrm>
          <a:prstGeom prst="rect">
            <a:avLst/>
          </a:prstGeom>
          <a:noFill/>
        </p:spPr>
        <p:txBody>
          <a:bodyPr wrap="square" rtlCol="0">
            <a:spAutoFit/>
          </a:bodyPr>
          <a:lstStyle/>
          <a:p>
            <a:r>
              <a:rPr lang="sl-SI" sz="1100" dirty="0"/>
              <a:t>PRIPRAVI SI TUDI BRISAČKO, KAJTI VEDNO, KO OPEREŠ ČOPIČ, GA OBRIŠI. NANAŠAŠ ČISTE BARVE.</a:t>
            </a:r>
          </a:p>
          <a:p>
            <a:endParaRPr lang="sl-SI" dirty="0"/>
          </a:p>
        </p:txBody>
      </p:sp>
    </p:spTree>
    <p:extLst>
      <p:ext uri="{BB962C8B-B14F-4D97-AF65-F5344CB8AC3E}">
        <p14:creationId xmlns:p14="http://schemas.microsoft.com/office/powerpoint/2010/main" val="427750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630621"/>
            <a:ext cx="7793420" cy="3815253"/>
          </a:xfrm>
        </p:spPr>
        <p:txBody>
          <a:bodyPr/>
          <a:lstStyle/>
          <a:p>
            <a:r>
              <a:rPr lang="sl-SI" sz="2000" dirty="0" smtClean="0"/>
              <a:t>MOTIV  PREPUŠČAM TVOJI IZBIRI. LAHKO NASLIKAŠ SVOJEGA LJUBLJENČKA; PTICO, KI SI JO OPAZOVAL; METULJA, KI LETA S CVETA NA CVET; SEBE; PIKAPOLONICO; GREDICO S POMLADNIMI ROŽAMI KOT SO TULIPANI, NARCISE, HIACINTE</a:t>
            </a:r>
            <a:r>
              <a:rPr lang="sl-SI" sz="2000" dirty="0"/>
              <a:t> </a:t>
            </a:r>
            <a:r>
              <a:rPr lang="sl-SI" sz="2000" dirty="0" smtClean="0"/>
              <a:t>… SKRATKA NASLIKAJ TISTO KAR TI JE VŠEČ, KAR IMAŠ RAD.</a:t>
            </a:r>
            <a:br>
              <a:rPr lang="sl-SI" sz="2000" dirty="0" smtClean="0"/>
            </a:br>
            <a:r>
              <a:rPr lang="sl-SI" sz="2000" dirty="0" smtClean="0"/>
              <a:t>PRI </a:t>
            </a:r>
            <a:r>
              <a:rPr lang="sl-SI" sz="2000" dirty="0" smtClean="0"/>
              <a:t>UST</a:t>
            </a:r>
            <a:r>
              <a:rPr lang="en-US" sz="2000" dirty="0" smtClean="0"/>
              <a:t>VA</a:t>
            </a:r>
            <a:r>
              <a:rPr lang="sl-SI" sz="2000" dirty="0" smtClean="0"/>
              <a:t>RJANJU </a:t>
            </a:r>
            <a:r>
              <a:rPr lang="sl-SI" sz="2000" dirty="0" smtClean="0"/>
              <a:t>PA SE SPOMNI VSEH TISTIH POMEMBNIH PRAVIL, KI SMO SE JIH NAUČILI. GLEDE VELIKOSTI MOTIVA, ZAPOLNJENOSTI LISTA. DA PA BOŠ PRI DELU </a:t>
            </a:r>
            <a:r>
              <a:rPr lang="sl-SI" sz="2000" dirty="0" smtClean="0"/>
              <a:t>UST</a:t>
            </a:r>
            <a:r>
              <a:rPr lang="en-US" sz="2000" dirty="0" smtClean="0"/>
              <a:t>VA</a:t>
            </a:r>
            <a:r>
              <a:rPr lang="sl-SI" sz="2000" dirty="0" smtClean="0"/>
              <a:t>RJALEN </a:t>
            </a:r>
            <a:r>
              <a:rPr lang="sl-SI" sz="2000" dirty="0" smtClean="0"/>
              <a:t>IN BOŠ IZBRAL ZANIMIV MOTIV, O TEM PA SPLOH NE DVOMIM. </a:t>
            </a:r>
            <a:br>
              <a:rPr lang="sl-SI" sz="2000" dirty="0" smtClean="0"/>
            </a:br>
            <a:endParaRPr lang="sl-SI" sz="2000" dirty="0"/>
          </a:p>
        </p:txBody>
      </p:sp>
      <p:sp>
        <p:nvSpPr>
          <p:cNvPr id="3" name="Označba mesta številke diapoz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022603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88883"/>
            <a:ext cx="7709338" cy="567558"/>
          </a:xfrm>
        </p:spPr>
        <p:txBody>
          <a:bodyPr/>
          <a:lstStyle/>
          <a:p>
            <a:pPr algn="ctr"/>
            <a:endParaRPr lang="sl-SI" sz="2400" dirty="0"/>
          </a:p>
        </p:txBody>
      </p:sp>
      <p:sp>
        <p:nvSpPr>
          <p:cNvPr id="4" name="Označba mesta številke diapoz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 name="Slika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 y="1028115"/>
            <a:ext cx="3032234" cy="3538264"/>
          </a:xfrm>
          <a:prstGeom prst="rect">
            <a:avLst/>
          </a:prstGeom>
        </p:spPr>
      </p:pic>
      <p:pic>
        <p:nvPicPr>
          <p:cNvPr id="6" name="Slika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1737" y="1166648"/>
            <a:ext cx="4578762" cy="3399731"/>
          </a:xfrm>
          <a:prstGeom prst="rect">
            <a:avLst/>
          </a:prstGeom>
        </p:spPr>
      </p:pic>
    </p:spTree>
    <p:extLst>
      <p:ext uri="{BB962C8B-B14F-4D97-AF65-F5344CB8AC3E}">
        <p14:creationId xmlns:p14="http://schemas.microsoft.com/office/powerpoint/2010/main" val="340999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številke diapoz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4" name="Slika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7558" y="322367"/>
            <a:ext cx="6474699" cy="4351284"/>
          </a:xfrm>
          <a:prstGeom prst="rect">
            <a:avLst/>
          </a:prstGeom>
        </p:spPr>
      </p:pic>
    </p:spTree>
    <p:extLst>
      <p:ext uri="{BB962C8B-B14F-4D97-AF65-F5344CB8AC3E}">
        <p14:creationId xmlns:p14="http://schemas.microsoft.com/office/powerpoint/2010/main" val="3351491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idx="1"/>
          </p:nvPr>
        </p:nvSpPr>
        <p:spPr>
          <a:xfrm>
            <a:off x="441434" y="373671"/>
            <a:ext cx="8071945" cy="1012432"/>
          </a:xfrm>
        </p:spPr>
        <p:txBody>
          <a:bodyPr/>
          <a:lstStyle/>
          <a:p>
            <a:r>
              <a:rPr lang="sl-SI" sz="2000" dirty="0" smtClean="0">
                <a:solidFill>
                  <a:srgbClr val="002060"/>
                </a:solidFill>
              </a:rPr>
              <a:t>ČE SI DOBRO OPAZOVAL, SI LAHKO UGOTOVIL, DA SEM SVOJE MOTIVE OBOGATILA ŠE S FLOMASTRI IN SICER TAKO, DA SEM POSAMEZNIM PLOSKVAM DODALA ČRTE IN PIKE</a:t>
            </a:r>
            <a:r>
              <a:rPr lang="sl-SI" sz="2000" dirty="0" smtClean="0">
                <a:solidFill>
                  <a:srgbClr val="002060"/>
                </a:solidFill>
              </a:rPr>
              <a:t>.</a:t>
            </a:r>
            <a:r>
              <a:rPr lang="en-US" sz="2000" dirty="0" smtClean="0">
                <a:solidFill>
                  <a:srgbClr val="002060"/>
                </a:solidFill>
              </a:rPr>
              <a:t> ČE ŽELIŠ LAHKO TO NAREDIŠ TUDI TI.</a:t>
            </a:r>
            <a:endParaRPr lang="sl-SI" sz="2000" dirty="0">
              <a:solidFill>
                <a:srgbClr val="002060"/>
              </a:solidFill>
            </a:endParaRPr>
          </a:p>
        </p:txBody>
      </p:sp>
      <p:sp>
        <p:nvSpPr>
          <p:cNvPr id="3" name="Označba mesta številke diapoz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4" name="Slika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969233" y="755347"/>
            <a:ext cx="3205534" cy="4879834"/>
          </a:xfrm>
          <a:prstGeom prst="rect">
            <a:avLst/>
          </a:prstGeom>
        </p:spPr>
      </p:pic>
    </p:spTree>
    <p:extLst>
      <p:ext uri="{BB962C8B-B14F-4D97-AF65-F5344CB8AC3E}">
        <p14:creationId xmlns:p14="http://schemas.microsoft.com/office/powerpoint/2010/main" val="2985221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ctrTitle" idx="4294967295"/>
          </p:nvPr>
        </p:nvSpPr>
        <p:spPr>
          <a:xfrm>
            <a:off x="1940354" y="483992"/>
            <a:ext cx="5479950" cy="361436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SI" sz="2000" b="1" dirty="0" smtClean="0">
                <a:solidFill>
                  <a:schemeClr val="bg1">
                    <a:lumMod val="95000"/>
                  </a:schemeClr>
                </a:solidFill>
              </a:rPr>
              <a:t>TAKO. MISLIM, DA SMO VSE POVEDALI</a:t>
            </a:r>
            <a:r>
              <a:rPr lang="sl-SI" sz="2000" dirty="0" smtClean="0">
                <a:solidFill>
                  <a:srgbClr val="FFFFFF"/>
                </a:solidFill>
              </a:rPr>
              <a:t>.</a:t>
            </a:r>
            <a:br>
              <a:rPr lang="sl-SI" sz="2000" dirty="0" smtClean="0">
                <a:solidFill>
                  <a:srgbClr val="FFFFFF"/>
                </a:solidFill>
              </a:rPr>
            </a:br>
            <a:r>
              <a:rPr lang="sl-SI" sz="2000" dirty="0">
                <a:solidFill>
                  <a:srgbClr val="FFFFFF"/>
                </a:solidFill>
              </a:rPr>
              <a:t/>
            </a:r>
            <a:br>
              <a:rPr lang="sl-SI" sz="2000" dirty="0">
                <a:solidFill>
                  <a:srgbClr val="FFFFFF"/>
                </a:solidFill>
              </a:rPr>
            </a:br>
            <a:endParaRPr sz="2000" dirty="0">
              <a:solidFill>
                <a:srgbClr val="FFFFFF"/>
              </a:solidFill>
            </a:endParaRPr>
          </a:p>
        </p:txBody>
      </p:sp>
      <p:sp>
        <p:nvSpPr>
          <p:cNvPr id="251" name="Google Shape;251;p36"/>
          <p:cNvSpPr txBox="1">
            <a:spLocks noGrp="1"/>
          </p:cNvSpPr>
          <p:nvPr>
            <p:ph type="subTitle" idx="4294967295"/>
          </p:nvPr>
        </p:nvSpPr>
        <p:spPr>
          <a:xfrm>
            <a:off x="2276684" y="1368236"/>
            <a:ext cx="4863900" cy="1406495"/>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sl-SI" sz="1600" dirty="0" smtClean="0">
                <a:solidFill>
                  <a:srgbClr val="FFFFFF"/>
                </a:solidFill>
              </a:rPr>
              <a:t>.</a:t>
            </a:r>
            <a:endParaRPr sz="1600" dirty="0">
              <a:solidFill>
                <a:srgbClr val="FFFFFF"/>
              </a:solidFill>
            </a:endParaRPr>
          </a:p>
        </p:txBody>
      </p:sp>
      <p:sp>
        <p:nvSpPr>
          <p:cNvPr id="252" name="Google Shape;252;p36"/>
          <p:cNvSpPr txBox="1">
            <a:spLocks noGrp="1"/>
          </p:cNvSpPr>
          <p:nvPr>
            <p:ph type="body" idx="4294967295"/>
          </p:nvPr>
        </p:nvSpPr>
        <p:spPr>
          <a:xfrm>
            <a:off x="2246233" y="3039381"/>
            <a:ext cx="5047945" cy="796896"/>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lang="sl-SI" sz="1400" dirty="0" smtClean="0">
              <a:solidFill>
                <a:srgbClr val="FFFFFF"/>
              </a:solidFill>
            </a:endParaRPr>
          </a:p>
          <a:p>
            <a:pPr marL="0" lvl="0" indent="0" algn="ctr" rtl="0">
              <a:spcBef>
                <a:spcPts val="600"/>
              </a:spcBef>
              <a:spcAft>
                <a:spcPts val="0"/>
              </a:spcAft>
              <a:buNone/>
            </a:pPr>
            <a:r>
              <a:rPr lang="sl-SI" sz="1400" dirty="0" smtClean="0">
                <a:solidFill>
                  <a:srgbClr val="FFFFFF"/>
                </a:solidFill>
              </a:rPr>
              <a:t>ŽELIMO VAM PRIJETNO USTVARJANJE.</a:t>
            </a:r>
          </a:p>
          <a:p>
            <a:pPr marL="0" lvl="0" indent="0" algn="ctr" rtl="0">
              <a:spcBef>
                <a:spcPts val="600"/>
              </a:spcBef>
              <a:spcAft>
                <a:spcPts val="0"/>
              </a:spcAft>
              <a:buNone/>
            </a:pPr>
            <a:endParaRPr sz="1400" dirty="0">
              <a:solidFill>
                <a:srgbClr val="FFFFFF"/>
              </a:solidFill>
            </a:endParaRPr>
          </a:p>
        </p:txBody>
      </p:sp>
      <p:sp>
        <p:nvSpPr>
          <p:cNvPr id="253" name="Google Shape;253;p3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7" name="PoljeZBesedilom 1"/>
          <p:cNvSpPr txBox="1"/>
          <p:nvPr/>
        </p:nvSpPr>
        <p:spPr>
          <a:xfrm>
            <a:off x="5938345" y="4016841"/>
            <a:ext cx="3426372" cy="738664"/>
          </a:xfrm>
          <a:prstGeom prst="rect">
            <a:avLst/>
          </a:prstGeom>
          <a:noFill/>
        </p:spPr>
        <p:txBody>
          <a:bodyPr wrap="square" rtlCol="0">
            <a:spAutoFit/>
          </a:bodyPr>
          <a:lstStyle/>
          <a:p>
            <a:r>
              <a:rPr lang="sl-SI" dirty="0">
                <a:solidFill>
                  <a:schemeClr val="tx1">
                    <a:lumMod val="50000"/>
                  </a:schemeClr>
                </a:solidFill>
                <a:hlinkClick r:id="rId4"/>
              </a:rPr>
              <a:t>d</a:t>
            </a:r>
            <a:r>
              <a:rPr lang="sl-SI" dirty="0" smtClean="0">
                <a:solidFill>
                  <a:schemeClr val="tx1">
                    <a:lumMod val="50000"/>
                  </a:schemeClr>
                </a:solidFill>
                <a:hlinkClick r:id="rId4"/>
              </a:rPr>
              <a:t>eborah.davidovski@ospuconci.si</a:t>
            </a:r>
            <a:endParaRPr lang="sl-SI" dirty="0" smtClean="0">
              <a:solidFill>
                <a:schemeClr val="tx1">
                  <a:lumMod val="50000"/>
                </a:schemeClr>
              </a:solidFill>
            </a:endParaRPr>
          </a:p>
          <a:p>
            <a:r>
              <a:rPr lang="sl-SI" dirty="0">
                <a:solidFill>
                  <a:schemeClr val="tx1">
                    <a:lumMod val="50000"/>
                  </a:schemeClr>
                </a:solidFill>
                <a:hlinkClick r:id="rId5"/>
              </a:rPr>
              <a:t>s</a:t>
            </a:r>
            <a:r>
              <a:rPr lang="sl-SI" dirty="0" smtClean="0">
                <a:solidFill>
                  <a:schemeClr val="tx1">
                    <a:lumMod val="50000"/>
                  </a:schemeClr>
                </a:solidFill>
                <a:hlinkClick r:id="rId5"/>
              </a:rPr>
              <a:t>imona.horvat@ospuconci.si</a:t>
            </a:r>
            <a:endParaRPr lang="sl-SI" dirty="0" smtClean="0">
              <a:solidFill>
                <a:schemeClr val="tx1">
                  <a:lumMod val="50000"/>
                </a:schemeClr>
              </a:solidFill>
            </a:endParaRPr>
          </a:p>
          <a:p>
            <a:endParaRPr lang="sl-S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4" name="PoljeZBesedilom 3"/>
          <p:cNvSpPr txBox="1"/>
          <p:nvPr/>
        </p:nvSpPr>
        <p:spPr>
          <a:xfrm>
            <a:off x="5517931" y="662152"/>
            <a:ext cx="3184635" cy="3416320"/>
          </a:xfrm>
          <a:prstGeom prst="rect">
            <a:avLst/>
          </a:prstGeom>
          <a:noFill/>
        </p:spPr>
        <p:txBody>
          <a:bodyPr wrap="square" rtlCol="0">
            <a:spAutoFit/>
          </a:bodyPr>
          <a:lstStyle/>
          <a:p>
            <a:r>
              <a:rPr lang="sl-SI" sz="1800" dirty="0" smtClean="0"/>
              <a:t>POZDRAVLJENI UČENCI. DANES BOMO IZVEDLI NARAVOSLOVNI DAN NA DALJAVO. IZDELALI SI BOSTE ČISTO PRAVE NARAVNE BARVE, S KATERIMI BOSTE LAKO USTVARJALI URE IN URE. VSEGA SKUPAJ VAM BO VZELO 20 MINUT ZA PRIPRAVO IN ZABAVA SE BO LAHKO ZAČELA.</a:t>
            </a:r>
            <a:endParaRPr lang="sl-SI" sz="1800" dirty="0"/>
          </a:p>
        </p:txBody>
      </p:sp>
    </p:spTree>
    <p:extLst>
      <p:ext uri="{BB962C8B-B14F-4D97-AF65-F5344CB8AC3E}">
        <p14:creationId xmlns:p14="http://schemas.microsoft.com/office/powerpoint/2010/main" val="326321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3037490" y="567559"/>
            <a:ext cx="5202620" cy="395188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l-SI" sz="2800" dirty="0" smtClean="0"/>
              <a:t/>
            </a:r>
            <a:br>
              <a:rPr lang="sl-SI" sz="2800" dirty="0" smtClean="0"/>
            </a:br>
            <a:r>
              <a:rPr lang="sl-SI" sz="2800" dirty="0" smtClean="0"/>
              <a:t/>
            </a:r>
            <a:br>
              <a:rPr lang="sl-SI" sz="2800" dirty="0" smtClean="0"/>
            </a:br>
            <a:r>
              <a:rPr lang="sl-SI" sz="2800" dirty="0"/>
              <a:t/>
            </a:r>
            <a:br>
              <a:rPr lang="sl-SI" sz="2800" dirty="0"/>
            </a:br>
            <a:r>
              <a:rPr lang="sl-SI" sz="2800" dirty="0" smtClean="0"/>
              <a:t/>
            </a:r>
            <a:br>
              <a:rPr lang="sl-SI" sz="2800" dirty="0" smtClean="0"/>
            </a:br>
            <a:r>
              <a:rPr lang="sl-SI" sz="2800" dirty="0" smtClean="0"/>
              <a:t/>
            </a:r>
            <a:br>
              <a:rPr lang="sl-SI" sz="2800" dirty="0" smtClean="0"/>
            </a:br>
            <a:r>
              <a:rPr lang="sl-SI" sz="2800" dirty="0" smtClean="0"/>
              <a:t/>
            </a:r>
            <a:br>
              <a:rPr lang="sl-SI" sz="2800" dirty="0" smtClean="0"/>
            </a:br>
            <a:r>
              <a:rPr lang="sl-SI" sz="2400" dirty="0" smtClean="0"/>
              <a:t>UČENCI, A STE ŽE SLIŠALI ZA JAMSKE POSLIKAVE?</a:t>
            </a:r>
            <a:br>
              <a:rPr lang="sl-SI" sz="2400" dirty="0" smtClean="0"/>
            </a:br>
            <a:r>
              <a:rPr lang="sl-SI" sz="2400" dirty="0" smtClean="0"/>
              <a:t>TO SO SLIKE NA STENAH ALI CELO STROPIH JAM, VEČINOMA IZ PRAZGODOVINE. NAJSTAREJŠE NA NAŠI CELINI BI NAJ BILE STARE CELO 40 000 LET. NAŠLI SO JIH V ŠPANIJI.</a:t>
            </a:r>
            <a:r>
              <a:rPr lang="sl-SI" dirty="0" smtClean="0"/>
              <a:t/>
            </a:r>
            <a:br>
              <a:rPr lang="sl-SI" dirty="0" smtClean="0"/>
            </a:br>
            <a:endParaRPr dirty="0"/>
          </a:p>
        </p:txBody>
      </p:sp>
      <p:sp>
        <p:nvSpPr>
          <p:cNvPr id="83" name="Google Shape;83;p16"/>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4677102" y="2457914"/>
            <a:ext cx="4256689" cy="2033200"/>
          </a:xfrm>
          <a:prstGeom prst="rect">
            <a:avLst/>
          </a:prstGeom>
        </p:spPr>
        <p:txBody>
          <a:bodyPr spcFirstLastPara="1" wrap="square" lIns="91425" tIns="91425" rIns="91425" bIns="91425" anchor="ctr" anchorCtr="0">
            <a:noAutofit/>
          </a:bodyPr>
          <a:lstStyle/>
          <a:p>
            <a:pPr marL="0" lvl="0" indent="0">
              <a:buNone/>
            </a:pPr>
            <a:r>
              <a:rPr lang="sl-SI" b="1" i="0" dirty="0" smtClean="0">
                <a:solidFill>
                  <a:srgbClr val="C00000"/>
                </a:solidFill>
              </a:rPr>
              <a:t>NAJPOGOSTEJE SO V JAMAH SLIKALI VELIKE DIVJE ŽIVALI KOT SO BIZON, KONJ, JELENJAD IN ODTISKOVALI SVOJE ROKE. </a:t>
            </a:r>
            <a:endParaRPr lang="sl-SI" b="1" dirty="0">
              <a:solidFill>
                <a:srgbClr val="C00000"/>
              </a:solidFill>
            </a:endParaRPr>
          </a:p>
        </p:txBody>
      </p:sp>
      <p:sp>
        <p:nvSpPr>
          <p:cNvPr id="89" name="Google Shape;89;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687" y="535066"/>
            <a:ext cx="4073415" cy="40734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8"/>
          <p:cNvSpPr txBox="1">
            <a:spLocks noGrp="1"/>
          </p:cNvSpPr>
          <p:nvPr>
            <p:ph type="body" idx="1"/>
          </p:nvPr>
        </p:nvSpPr>
        <p:spPr>
          <a:xfrm>
            <a:off x="457200" y="451945"/>
            <a:ext cx="5511300" cy="4397655"/>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sl-SI" dirty="0" smtClean="0"/>
              <a:t>ŽIVLJENJE TAKRAT JE BILO POVSEM DRUGAČNO KOT DANES. STE SE ŽE VPRAŠALI KJE SO DOBILI BARVE? SO JIH MORDA KUPILI? </a:t>
            </a:r>
          </a:p>
          <a:p>
            <a:pPr marL="457200" lvl="0" indent="-342900" algn="l" rtl="0">
              <a:spcBef>
                <a:spcPts val="600"/>
              </a:spcBef>
              <a:spcAft>
                <a:spcPts val="0"/>
              </a:spcAft>
              <a:buSzPts val="1800"/>
              <a:buChar char="×"/>
            </a:pPr>
            <a:r>
              <a:rPr lang="sl-SI" dirty="0" smtClean="0"/>
              <a:t>SEVEDA NE; SAMI SO SI JIH NAREDILI IZ MATERIALOV, KI SO JIH NAŠLI V OKOLICI SVOJEGA BIVALIŠČA.  SI PREDSTAVLJATE? UPORABILI SO KAKŠNO KRHKO KAMNINO IN JO ZDROBILI TER POMEŠALI Z VODO, OB OGNJU SO IMELI VELIKO OGLJA S KATERIM SE PRAV LEPO USTVARJA, VČASIH PA SO UPORABILI TUDI KAKŠNO </a:t>
            </a:r>
            <a:r>
              <a:rPr lang="sl-SI" dirty="0" smtClean="0">
                <a:solidFill>
                  <a:srgbClr val="FF0000"/>
                </a:solidFill>
              </a:rPr>
              <a:t>RASTLINO.</a:t>
            </a:r>
            <a:r>
              <a:rPr lang="sl-SI" dirty="0" smtClean="0"/>
              <a:t>  NA TEH POSLIKAVAH PREVLADUJEJO RDEČA, OKER, ČRNA BARVA.</a:t>
            </a:r>
            <a:endParaRPr dirty="0"/>
          </a:p>
        </p:txBody>
      </p:sp>
      <p:sp>
        <p:nvSpPr>
          <p:cNvPr id="96" name="Google Shape;96;p1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5065986" y="489008"/>
            <a:ext cx="3540195" cy="2879359"/>
          </a:xfrm>
          <a:prstGeom prst="rect">
            <a:avLst/>
          </a:prstGeom>
        </p:spPr>
      </p:pic>
      <p:sp>
        <p:nvSpPr>
          <p:cNvPr id="107" name="Google Shape;107;p1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 name="Slika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261" y="489007"/>
            <a:ext cx="4491053" cy="3368290"/>
          </a:xfrm>
          <a:prstGeom prst="rect">
            <a:avLst/>
          </a:prstGeom>
        </p:spPr>
      </p:pic>
      <p:sp>
        <p:nvSpPr>
          <p:cNvPr id="4" name="PoljeZBesedilom 3"/>
          <p:cNvSpPr txBox="1"/>
          <p:nvPr/>
        </p:nvSpPr>
        <p:spPr>
          <a:xfrm>
            <a:off x="630621" y="4067503"/>
            <a:ext cx="7083972" cy="307777"/>
          </a:xfrm>
          <a:prstGeom prst="rect">
            <a:avLst/>
          </a:prstGeom>
          <a:noFill/>
        </p:spPr>
        <p:txBody>
          <a:bodyPr wrap="square" rtlCol="0">
            <a:spAutoFit/>
          </a:bodyPr>
          <a:lstStyle/>
          <a:p>
            <a:r>
              <a:rPr lang="sl-SI" dirty="0" smtClean="0">
                <a:hlinkClick r:id="rId5"/>
              </a:rPr>
              <a:t>VIR: </a:t>
            </a:r>
            <a:r>
              <a:rPr lang="sl-SI" sz="1000" dirty="0" smtClean="0">
                <a:hlinkClick r:id="rId5"/>
              </a:rPr>
              <a:t>https</a:t>
            </a:r>
            <a:r>
              <a:rPr lang="sl-SI" sz="1000" dirty="0">
                <a:hlinkClick r:id="rId5"/>
              </a:rPr>
              <a:t>://sl.wikipedia.org/wiki/Jamske_poslikave#/media/Slika:SantaCruz-CuevaManos-P2210651b.jpg</a:t>
            </a:r>
            <a:endParaRPr lang="sl-SI"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57199" y="515007"/>
            <a:ext cx="7793421" cy="8198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SI" sz="2000" dirty="0" smtClean="0"/>
              <a:t>ZDAJ STE PA VERJETNO ŽE ZELOOO RADOVEDNI, ZAKAJ VAM PRIPOVEDUJEM VSE TO?</a:t>
            </a:r>
            <a:endParaRPr sz="2000" dirty="0"/>
          </a:p>
        </p:txBody>
      </p:sp>
      <p:sp>
        <p:nvSpPr>
          <p:cNvPr id="121" name="Google Shape;121;p21"/>
          <p:cNvSpPr txBox="1">
            <a:spLocks noGrp="1"/>
          </p:cNvSpPr>
          <p:nvPr>
            <p:ph type="body" idx="1"/>
          </p:nvPr>
        </p:nvSpPr>
        <p:spPr>
          <a:xfrm>
            <a:off x="489775" y="1334814"/>
            <a:ext cx="1831500" cy="359096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l-SI" b="1" dirty="0" smtClean="0"/>
              <a:t>DANES BOSTE SLIKALI Z VODENIMI BARVAMI, KI SI JIH BOSTE, SEVEDA S POMOČJO ODRASLIH, NAREDILI SAMI. TAKO, KOT SE JE MORAL ZNAJTI TUDI PRAČLOVEK. NO…. SKORAJ TAKO.</a:t>
            </a:r>
            <a:endParaRPr dirty="0"/>
          </a:p>
        </p:txBody>
      </p:sp>
      <p:sp>
        <p:nvSpPr>
          <p:cNvPr id="122" name="Google Shape;122;p21"/>
          <p:cNvSpPr txBox="1">
            <a:spLocks noGrp="1"/>
          </p:cNvSpPr>
          <p:nvPr>
            <p:ph type="body" idx="2"/>
          </p:nvPr>
        </p:nvSpPr>
        <p:spPr>
          <a:xfrm>
            <a:off x="2508996" y="1689483"/>
            <a:ext cx="1831500" cy="282370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l-SI" b="1" dirty="0" smtClean="0"/>
              <a:t>S STARŠI SE BOSTE POGOVORILI O TEM, KAJ BI BILO PRIMERNO ZA IZDELAVO TAKIH BARV? MOGOČE KAJ IZ VAŠEGA VRTA, IZ KUHINJE? </a:t>
            </a:r>
          </a:p>
          <a:p>
            <a:pPr marL="0" lvl="0" indent="0" algn="l" rtl="0">
              <a:spcBef>
                <a:spcPts val="600"/>
              </a:spcBef>
              <a:spcAft>
                <a:spcPts val="0"/>
              </a:spcAft>
              <a:buNone/>
            </a:pPr>
            <a:r>
              <a:rPr lang="sl-SI" b="1" dirty="0" smtClean="0"/>
              <a:t>ŽE VESTE? </a:t>
            </a:r>
          </a:p>
          <a:p>
            <a:pPr marL="0" lvl="0" indent="0" algn="l" rtl="0">
              <a:spcBef>
                <a:spcPts val="600"/>
              </a:spcBef>
              <a:spcAft>
                <a:spcPts val="0"/>
              </a:spcAft>
              <a:buNone/>
            </a:pPr>
            <a:r>
              <a:rPr lang="sl-SI" b="1" dirty="0" smtClean="0"/>
              <a:t>DA, IŠČEMO RASTLINE, ŽIVILA, KI VSEBUJEJO VELIKO NARAVNIH BARVIL.</a:t>
            </a:r>
          </a:p>
          <a:p>
            <a:pPr marL="0" lvl="0" indent="0" algn="l" rtl="0">
              <a:spcBef>
                <a:spcPts val="600"/>
              </a:spcBef>
              <a:spcAft>
                <a:spcPts val="0"/>
              </a:spcAft>
              <a:buNone/>
            </a:pPr>
            <a:endParaRPr dirty="0"/>
          </a:p>
        </p:txBody>
      </p:sp>
      <p:sp>
        <p:nvSpPr>
          <p:cNvPr id="124" name="Google Shape;124;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AutoShape 2" descr="Smily PNG HD Transparent Smily HD.PNG Images. | Plus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idx="4294967295"/>
          </p:nvPr>
        </p:nvSpPr>
        <p:spPr>
          <a:xfrm>
            <a:off x="5284618" y="641131"/>
            <a:ext cx="3570368" cy="10685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2400" b="1" dirty="0" smtClean="0">
                <a:solidFill>
                  <a:schemeClr val="accent6">
                    <a:lumMod val="60000"/>
                    <a:lumOff val="40000"/>
                  </a:schemeClr>
                </a:solidFill>
              </a:rPr>
              <a:t>ČE MALO POMISLIŠ</a:t>
            </a:r>
            <a:r>
              <a:rPr lang="sl-SI" sz="2400" b="1" dirty="0" smtClean="0">
                <a:solidFill>
                  <a:schemeClr val="accent6">
                    <a:lumMod val="60000"/>
                    <a:lumOff val="40000"/>
                  </a:schemeClr>
                </a:solidFill>
              </a:rPr>
              <a:t>,</a:t>
            </a:r>
            <a:r>
              <a:rPr lang="es-ES" sz="2400" b="1" dirty="0" smtClean="0">
                <a:solidFill>
                  <a:schemeClr val="accent6">
                    <a:lumMod val="60000"/>
                    <a:lumOff val="40000"/>
                  </a:schemeClr>
                </a:solidFill>
              </a:rPr>
              <a:t> SE HITRO DOMISLIŠ</a:t>
            </a:r>
            <a:r>
              <a:rPr lang="sl-SI" sz="2400" b="1" dirty="0" smtClean="0">
                <a:solidFill>
                  <a:schemeClr val="accent6">
                    <a:lumMod val="60000"/>
                    <a:lumOff val="40000"/>
                  </a:schemeClr>
                </a:solidFill>
              </a:rPr>
              <a:t> </a:t>
            </a:r>
            <a:r>
              <a:rPr lang="es-ES" sz="2400" b="1" dirty="0" smtClean="0">
                <a:solidFill>
                  <a:schemeClr val="accent6">
                    <a:lumMod val="60000"/>
                    <a:lumOff val="40000"/>
                  </a:schemeClr>
                </a:solidFill>
              </a:rPr>
              <a:t>…</a:t>
            </a:r>
            <a:endParaRPr lang="es-ES" sz="2400" b="1" dirty="0">
              <a:solidFill>
                <a:schemeClr val="accent6">
                  <a:lumMod val="60000"/>
                  <a:lumOff val="40000"/>
                </a:schemeClr>
              </a:solidFill>
            </a:endParaRPr>
          </a:p>
        </p:txBody>
      </p:sp>
      <p:sp>
        <p:nvSpPr>
          <p:cNvPr id="131" name="Google Shape;131;p2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Slika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777" y="394533"/>
            <a:ext cx="1771242" cy="1315147"/>
          </a:xfrm>
          <a:prstGeom prst="rect">
            <a:avLst/>
          </a:prstGeom>
        </p:spPr>
      </p:pic>
      <p:pic>
        <p:nvPicPr>
          <p:cNvPr id="3" name="Slika 2"/>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96185" y="2015167"/>
            <a:ext cx="2230943" cy="1656475"/>
          </a:xfrm>
          <a:prstGeom prst="rect">
            <a:avLst/>
          </a:prstGeom>
        </p:spPr>
      </p:pic>
      <p:pic>
        <p:nvPicPr>
          <p:cNvPr id="4" name="Slika 3"/>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401751" y="434459"/>
            <a:ext cx="946853" cy="1275222"/>
          </a:xfrm>
          <a:prstGeom prst="rect">
            <a:avLst/>
          </a:prstGeom>
        </p:spPr>
      </p:pic>
      <p:pic>
        <p:nvPicPr>
          <p:cNvPr id="5" name="Slika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20019" y="2593233"/>
            <a:ext cx="2338371" cy="1736240"/>
          </a:xfrm>
          <a:prstGeom prst="rect">
            <a:avLst/>
          </a:prstGeom>
        </p:spPr>
      </p:pic>
      <p:pic>
        <p:nvPicPr>
          <p:cNvPr id="6" name="Slika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54457" y="538999"/>
            <a:ext cx="1439425" cy="1938620"/>
          </a:xfrm>
          <a:prstGeom prst="rect">
            <a:avLst/>
          </a:prstGeom>
        </p:spPr>
      </p:pic>
      <p:pic>
        <p:nvPicPr>
          <p:cNvPr id="7" name="Slika 6"/>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4645" b="100000" l="0" r="100000"/>
                    </a14:imgEffect>
                  </a14:imgLayer>
                </a14:imgProps>
              </a:ext>
              <a:ext uri="{28A0092B-C50C-407E-A947-70E740481C1C}">
                <a14:useLocalDpi xmlns:a14="http://schemas.microsoft.com/office/drawing/2010/main"/>
              </a:ext>
            </a:extLst>
          </a:blip>
          <a:srcRect/>
          <a:stretch/>
        </p:blipFill>
        <p:spPr>
          <a:xfrm>
            <a:off x="1493791" y="3244168"/>
            <a:ext cx="726228" cy="1626283"/>
          </a:xfrm>
          <a:prstGeom prst="rect">
            <a:avLst/>
          </a:prstGeom>
        </p:spPr>
      </p:pic>
      <p:pic>
        <p:nvPicPr>
          <p:cNvPr id="8" name="Slika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07012" y="3058030"/>
            <a:ext cx="577606" cy="1615621"/>
          </a:xfrm>
          <a:prstGeom prst="rect">
            <a:avLst/>
          </a:prstGeom>
        </p:spPr>
      </p:pic>
      <p:sp>
        <p:nvSpPr>
          <p:cNvPr id="9" name="PoljeZBesedilom 8"/>
          <p:cNvSpPr txBox="1"/>
          <p:nvPr/>
        </p:nvSpPr>
        <p:spPr>
          <a:xfrm>
            <a:off x="5830179" y="3568617"/>
            <a:ext cx="2798814" cy="1600438"/>
          </a:xfrm>
          <a:prstGeom prst="rect">
            <a:avLst/>
          </a:prstGeom>
          <a:noFill/>
        </p:spPr>
        <p:txBody>
          <a:bodyPr wrap="square" rtlCol="0">
            <a:spAutoFit/>
          </a:bodyPr>
          <a:lstStyle/>
          <a:p>
            <a:r>
              <a:rPr lang="sl-SI" dirty="0" smtClean="0">
                <a:solidFill>
                  <a:srgbClr val="FFC000"/>
                </a:solidFill>
              </a:rPr>
              <a:t>KORENJE, ŠPINAČA, ARONIJA, RDEČA PESA, KAVA, ŽAFRANIKA, CURRY, CIMET, RDEČA </a:t>
            </a:r>
            <a:r>
              <a:rPr lang="sl-SI" dirty="0" smtClean="0">
                <a:solidFill>
                  <a:srgbClr val="FFC000"/>
                </a:solidFill>
              </a:rPr>
              <a:t>PAPRIKA</a:t>
            </a:r>
            <a:r>
              <a:rPr lang="en-US" dirty="0" smtClean="0">
                <a:solidFill>
                  <a:srgbClr val="FFC000"/>
                </a:solidFill>
              </a:rPr>
              <a:t>…UPORABI, KAR IMAŠ DOMA, NA VRTU, NA TRAVNIKU…</a:t>
            </a:r>
            <a:endParaRPr lang="sl-SI"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5159" y="536029"/>
            <a:ext cx="6542690" cy="1177158"/>
          </a:xfrm>
        </p:spPr>
        <p:txBody>
          <a:bodyPr/>
          <a:lstStyle/>
          <a:p>
            <a:r>
              <a:rPr lang="sl-SI" sz="1800" dirty="0" smtClean="0"/>
              <a:t>KAKŠNE PRIPOMOČKE BOSTE ŠE RABILI?</a:t>
            </a:r>
            <a:br>
              <a:rPr lang="sl-SI" sz="1800" dirty="0" smtClean="0"/>
            </a:br>
            <a:r>
              <a:rPr lang="sl-SI" sz="1800" dirty="0" smtClean="0"/>
              <a:t>MORDA IMATE SOKOVNIK; ALI MEŠALNIK BLENDER, LAHKO PA UPORABITE NAVADEN RIBEŽ, CEDILO ALI GAZO ZA PRECEJEVANJE.</a:t>
            </a:r>
            <a:endParaRPr lang="sl-SI" sz="1800" dirty="0"/>
          </a:p>
        </p:txBody>
      </p:sp>
      <p:sp>
        <p:nvSpPr>
          <p:cNvPr id="6" name="Označba mesta številke diapoz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7" name="Slika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290" y="1926290"/>
            <a:ext cx="2039916" cy="2747361"/>
          </a:xfrm>
          <a:prstGeom prst="rect">
            <a:avLst/>
          </a:prstGeom>
        </p:spPr>
      </p:pic>
      <p:pic>
        <p:nvPicPr>
          <p:cNvPr id="8" name="Slika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2179" y="1926290"/>
            <a:ext cx="2039916" cy="2747361"/>
          </a:xfrm>
          <a:prstGeom prst="rect">
            <a:avLst/>
          </a:prstGeom>
        </p:spPr>
      </p:pic>
      <p:pic>
        <p:nvPicPr>
          <p:cNvPr id="9" name="Slika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6067" y="1910032"/>
            <a:ext cx="2051987" cy="2763619"/>
          </a:xfrm>
          <a:prstGeom prst="rect">
            <a:avLst/>
          </a:prstGeom>
        </p:spPr>
      </p:pic>
    </p:spTree>
    <p:extLst>
      <p:ext uri="{BB962C8B-B14F-4D97-AF65-F5344CB8AC3E}">
        <p14:creationId xmlns:p14="http://schemas.microsoft.com/office/powerpoint/2010/main" val="4159050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543</Words>
  <Application>Microsoft Office PowerPoint</Application>
  <PresentationFormat>Diaprojekcija na zaslonu (16:9)</PresentationFormat>
  <Paragraphs>45</Paragraphs>
  <Slides>16</Slides>
  <Notes>8</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16</vt:i4>
      </vt:variant>
    </vt:vector>
  </HeadingPairs>
  <TitlesOfParts>
    <vt:vector size="20" baseType="lpstr">
      <vt:lpstr>Arial</vt:lpstr>
      <vt:lpstr>Lato Hairline</vt:lpstr>
      <vt:lpstr>Lato Light</vt:lpstr>
      <vt:lpstr>Eglamour template</vt:lpstr>
      <vt:lpstr>SLIKANJE KAKO IZDELATI VODENE BARVE IZ NARAVNIH SESTAVIN NARAVNA BARVILA (PRIREJENO PO DEBORAH DAVIDOVSKI IN SIMONI HORVAT, OŠ PUCONCI)</vt:lpstr>
      <vt:lpstr>PowerPointova predstavitev</vt:lpstr>
      <vt:lpstr>      UČENCI, A STE ŽE SLIŠALI ZA JAMSKE POSLIKAVE? TO SO SLIKE NA STENAH ALI CELO STROPIH JAM, VEČINOMA IZ PRAZGODOVINE. NAJSTAREJŠE NA NAŠI CELINI BI NAJ BILE STARE CELO 40 000 LET. NAŠLI SO JIH V ŠPANIJI. </vt:lpstr>
      <vt:lpstr>PowerPointova predstavitev</vt:lpstr>
      <vt:lpstr>PowerPointova predstavitev</vt:lpstr>
      <vt:lpstr>PowerPointova predstavitev</vt:lpstr>
      <vt:lpstr>ZDAJ STE PA VERJETNO ŽE ZELOOO RADOVEDNI, ZAKAJ VAM PRIPOVEDUJEM VSE TO?</vt:lpstr>
      <vt:lpstr>ČE MALO POMISLIŠ, SE HITRO DOMISLIŠ …</vt:lpstr>
      <vt:lpstr>KAKŠNE PRIPOMOČKE BOSTE ŠE RABILI? MORDA IMATE SOKOVNIK; ALI MEŠALNIK BLENDER, LAHKO PA UPORABITE NAVADEN RIBEŽ, CEDILO ALI GAZO ZA PRECEJEVANJE.</vt:lpstr>
      <vt:lpstr>NAVODILO ZA DELO</vt:lpstr>
      <vt:lpstr>PowerPointova predstavitev</vt:lpstr>
      <vt:lpstr>MOTIV  PREPUŠČAM TVOJI IZBIRI. LAHKO NASLIKAŠ SVOJEGA LJUBLJENČKA; PTICO, KI SI JO OPAZOVAL; METULJA, KI LETA S CVETA NA CVET; SEBE; PIKAPOLONICO; GREDICO S POMLADNIMI ROŽAMI KOT SO TULIPANI, NARCISE, HIACINTE … SKRATKA NASLIKAJ TISTO KAR TI JE VŠEČ, KAR IMAŠ RAD. PRI USTVARJANJU PA SE SPOMNI VSEH TISTIH POMEMBNIH PRAVIL, KI SMO SE JIH NAUČILI. GLEDE VELIKOSTI MOTIVA, ZAPOLNJENOSTI LISTA. DA PA BOŠ PRI DELU USTVARJALEN IN BOŠ IZBRAL ZANIMIV MOTIV, O TEM PA SPLOH NE DVOMIM.  </vt:lpstr>
      <vt:lpstr>PowerPointova predstavitev</vt:lpstr>
      <vt:lpstr>PowerPointova predstavitev</vt:lpstr>
      <vt:lpstr>PowerPointova predstavitev</vt:lpstr>
      <vt:lpstr>TAKO. MISLIM, DA SMO VSE POVEDALI.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SLIK</dc:title>
  <dc:creator>Bora</dc:creator>
  <cp:lastModifiedBy>Klemen</cp:lastModifiedBy>
  <cp:revision>31</cp:revision>
  <dcterms:modified xsi:type="dcterms:W3CDTF">2020-04-09T17:34:15Z</dcterms:modified>
</cp:coreProperties>
</file>