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6" r:id="rId9"/>
    <p:sldId id="263" r:id="rId10"/>
    <p:sldId id="264" r:id="rId11"/>
    <p:sldId id="267" r:id="rId12"/>
    <p:sldId id="265"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6" r:id="rId33"/>
    <p:sldId id="288" r:id="rId34"/>
    <p:sldId id="289" r:id="rId35"/>
  </p:sldIdLst>
  <p:sldSz cx="12192000" cy="6858000"/>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62" autoAdjust="0"/>
    <p:restoredTop sz="94660"/>
  </p:normalViewPr>
  <p:slideViewPr>
    <p:cSldViewPr snapToGrid="0">
      <p:cViewPr varScale="1">
        <p:scale>
          <a:sx n="73" d="100"/>
          <a:sy n="73" d="100"/>
        </p:scale>
        <p:origin x="67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sl-SI" smtClean="0"/>
              <a:t>Uredite slog naslova matrice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sl-SI" smtClean="0"/>
              <a:t>Uredite slog naslova matrice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sl-SI" smtClean="0"/>
              <a:t>Uredite slog naslova matrice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sl-SI" smtClean="0"/>
              <a:t>Uredite slog naslova matrice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sl-SI" smtClean="0"/>
              <a:t>Uredite slog naslova matrice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3" name="Date Placeholder 2"/>
          <p:cNvSpPr>
            <a:spLocks noGrp="1"/>
          </p:cNvSpPr>
          <p:nvPr>
            <p:ph type="dt" sz="half" idx="10"/>
          </p:nvPr>
        </p:nvSpPr>
        <p:spPr/>
        <p:txBody>
          <a:bodyPr/>
          <a:lstStyle/>
          <a:p>
            <a:fld id="{48A87A34-81AB-432B-8DAE-1953F412C126}" type="datetimeFigureOut">
              <a:rPr lang="en-US" dirty="0"/>
              <a:t>5/6/2022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sl-SI" smtClean="0"/>
              <a:t>Uredite slog naslova matrice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3" name="Date Placeholder 2"/>
          <p:cNvSpPr>
            <a:spLocks noGrp="1"/>
          </p:cNvSpPr>
          <p:nvPr>
            <p:ph type="dt" sz="half" idx="10"/>
          </p:nvPr>
        </p:nvSpPr>
        <p:spPr/>
        <p:txBody>
          <a:bodyPr/>
          <a:lstStyle/>
          <a:p>
            <a:fld id="{48A87A34-81AB-432B-8DAE-1953F412C126}" type="datetimeFigureOut">
              <a:rPr lang="en-US" dirty="0"/>
              <a:t>5/6/2022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l-SI" smtClean="0"/>
              <a:t>Uredite slog naslova matrice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sl-SI" smtClean="0"/>
              <a:t>Uredite slog naslova matrice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l-SI" smtClean="0"/>
              <a:t>Uredite slog naslova matrice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sl-SI" smtClean="0"/>
              <a:t>Uredite slog naslova matrice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48A87A34-81AB-432B-8DAE-1953F412C126}" type="datetimeFigureOut">
              <a:rPr lang="en-US" dirty="0"/>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sl-SI" smtClean="0"/>
              <a:t>Uredite slog naslova matrice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sl-SI" smtClean="0"/>
              <a:t>Uredite slog naslova matrice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2" name="Content Placeholder 3"/>
          <p:cNvSpPr>
            <a:spLocks noGrp="1"/>
          </p:cNvSpPr>
          <p:nvPr>
            <p:ph sz="quarter" idx="13"/>
          </p:nvPr>
        </p:nvSpPr>
        <p:spPr>
          <a:xfrm>
            <a:off x="913774" y="3051012"/>
            <a:ext cx="5106027" cy="2740187"/>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3" name="Content Placeholder 5"/>
          <p:cNvSpPr>
            <a:spLocks noGrp="1"/>
          </p:cNvSpPr>
          <p:nvPr>
            <p:ph sz="quarter" idx="14"/>
          </p:nvPr>
        </p:nvSpPr>
        <p:spPr>
          <a:xfrm>
            <a:off x="6172200" y="3051012"/>
            <a:ext cx="5105401" cy="2740187"/>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sl-SI" smtClean="0"/>
              <a:t>Uredite slog naslova matrice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8000"/>
            <a:lum/>
          </a:blip>
          <a:srcRect/>
          <a:stretch>
            <a:fillRect/>
          </a:stretch>
        </a:blip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5/6/2022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kamra.si/mm-elementi/zdravtstvena-ambulanta-nova-gorica/"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3062977" y="1421296"/>
            <a:ext cx="8689976" cy="1603511"/>
          </a:xfrm>
        </p:spPr>
        <p:txBody>
          <a:bodyPr/>
          <a:lstStyle/>
          <a:p>
            <a:r>
              <a:rPr lang="it-IT" b="1" cap="none" dirty="0">
                <a:ln w="22225">
                  <a:solidFill>
                    <a:schemeClr val="accent2"/>
                  </a:solidFill>
                  <a:prstDash val="solid"/>
                </a:ln>
                <a:solidFill>
                  <a:schemeClr val="accent2">
                    <a:lumMod val="40000"/>
                    <a:lumOff val="60000"/>
                  </a:schemeClr>
                </a:solidFill>
              </a:rPr>
              <a:t>SLIŠALI SO ZVONITI, PA NE VEDO, KJE IN KAJ</a:t>
            </a:r>
            <a:endParaRPr lang="sl-SI" b="1" cap="none" dirty="0">
              <a:ln w="22225">
                <a:solidFill>
                  <a:schemeClr val="accent2"/>
                </a:solidFill>
                <a:prstDash val="solid"/>
              </a:ln>
              <a:solidFill>
                <a:schemeClr val="accent2">
                  <a:lumMod val="40000"/>
                  <a:lumOff val="60000"/>
                </a:schemeClr>
              </a:solidFill>
            </a:endParaRPr>
          </a:p>
        </p:txBody>
      </p:sp>
      <p:sp>
        <p:nvSpPr>
          <p:cNvPr id="3" name="Podnaslov 2"/>
          <p:cNvSpPr>
            <a:spLocks noGrp="1"/>
          </p:cNvSpPr>
          <p:nvPr>
            <p:ph type="subTitle" idx="1"/>
          </p:nvPr>
        </p:nvSpPr>
        <p:spPr>
          <a:xfrm>
            <a:off x="5148468" y="3250096"/>
            <a:ext cx="6500193" cy="1838739"/>
          </a:xfrm>
          <a:solidFill>
            <a:schemeClr val="bg2">
              <a:lumMod val="60000"/>
              <a:lumOff val="40000"/>
            </a:schemeClr>
          </a:solidFill>
        </p:spPr>
        <p:txBody>
          <a:bodyPr>
            <a:normAutofit fontScale="77500" lnSpcReduction="20000"/>
          </a:bodyPr>
          <a:lstStyle/>
          <a:p>
            <a:r>
              <a:rPr lang="sl-SI" sz="2300" dirty="0">
                <a:solidFill>
                  <a:schemeClr val="tx1"/>
                </a:solidFill>
              </a:rPr>
              <a:t>NALEZLJIVE BOLEZNI NA GORIŠKEM IN SPOPADANJE Z NJIMI</a:t>
            </a:r>
          </a:p>
          <a:p>
            <a:r>
              <a:rPr lang="sl-SI" sz="2300" dirty="0">
                <a:solidFill>
                  <a:schemeClr val="tx1"/>
                </a:solidFill>
              </a:rPr>
              <a:t>Raziskovalna naloga za srečanje mladih raziskovalcev zgodovine v okviru ZPMS pod naslovom </a:t>
            </a:r>
            <a:r>
              <a:rPr lang="sl-SI" sz="2300" b="1" i="1" dirty="0">
                <a:solidFill>
                  <a:schemeClr val="tx1"/>
                </a:solidFill>
              </a:rPr>
              <a:t>SNAGA K ZDRAVJU POMAGA.</a:t>
            </a:r>
            <a:r>
              <a:rPr lang="sl-SI" sz="2300" i="1" dirty="0">
                <a:solidFill>
                  <a:schemeClr val="tx1"/>
                </a:solidFill>
              </a:rPr>
              <a:t> </a:t>
            </a:r>
            <a:r>
              <a:rPr lang="sl-SI" sz="2300" b="1" i="1" dirty="0">
                <a:solidFill>
                  <a:schemeClr val="tx1"/>
                </a:solidFill>
              </a:rPr>
              <a:t>Nalezljive bolezni v preteklosti in spopad z njimi</a:t>
            </a:r>
            <a:r>
              <a:rPr lang="sl-SI" sz="2300" b="1" dirty="0">
                <a:solidFill>
                  <a:schemeClr val="tx1"/>
                </a:solidFill>
              </a:rPr>
              <a:t>.</a:t>
            </a:r>
            <a:endParaRPr lang="sl-SI" sz="2300" dirty="0">
              <a:solidFill>
                <a:schemeClr val="tx1"/>
              </a:solidFill>
            </a:endParaRPr>
          </a:p>
          <a:p>
            <a:endParaRPr lang="sl-SI" dirty="0"/>
          </a:p>
        </p:txBody>
      </p:sp>
      <p:sp>
        <p:nvSpPr>
          <p:cNvPr id="4" name="PoljeZBesedilom 3"/>
          <p:cNvSpPr txBox="1"/>
          <p:nvPr/>
        </p:nvSpPr>
        <p:spPr>
          <a:xfrm>
            <a:off x="6530009" y="5314124"/>
            <a:ext cx="3912221" cy="923330"/>
          </a:xfrm>
          <a:prstGeom prst="rect">
            <a:avLst/>
          </a:prstGeom>
          <a:noFill/>
        </p:spPr>
        <p:txBody>
          <a:bodyPr wrap="square" rtlCol="0">
            <a:spAutoFit/>
          </a:bodyPr>
          <a:lstStyle/>
          <a:p>
            <a:r>
              <a:rPr lang="sl-SI" dirty="0"/>
              <a:t>Zgodovinski krožek </a:t>
            </a:r>
            <a:r>
              <a:rPr lang="sl-SI" dirty="0" smtClean="0"/>
              <a:t>OŠ </a:t>
            </a:r>
            <a:r>
              <a:rPr lang="sl-SI" dirty="0"/>
              <a:t>Milojke </a:t>
            </a:r>
            <a:r>
              <a:rPr lang="sl-SI" dirty="0" smtClean="0"/>
              <a:t>Štrukelj</a:t>
            </a:r>
            <a:r>
              <a:rPr lang="sl-SI" dirty="0"/>
              <a:t> </a:t>
            </a:r>
            <a:r>
              <a:rPr lang="sl-SI" dirty="0" smtClean="0"/>
              <a:t>Nova </a:t>
            </a:r>
            <a:r>
              <a:rPr lang="sl-SI" dirty="0"/>
              <a:t>Gorica</a:t>
            </a:r>
          </a:p>
          <a:p>
            <a:endParaRPr lang="sl-SI" dirty="0"/>
          </a:p>
        </p:txBody>
      </p:sp>
      <p:pic>
        <p:nvPicPr>
          <p:cNvPr id="5" name="Slika 4"/>
          <p:cNvPicPr>
            <a:picLocks noChangeAspect="1"/>
          </p:cNvPicPr>
          <p:nvPr/>
        </p:nvPicPr>
        <p:blipFill>
          <a:blip r:embed="rId2"/>
          <a:stretch>
            <a:fillRect/>
          </a:stretch>
        </p:blipFill>
        <p:spPr>
          <a:xfrm>
            <a:off x="839529" y="3146411"/>
            <a:ext cx="2582972" cy="2544706"/>
          </a:xfrm>
          <a:prstGeom prst="rect">
            <a:avLst/>
          </a:prstGeom>
        </p:spPr>
      </p:pic>
    </p:spTree>
    <p:extLst>
      <p:ext uri="{BB962C8B-B14F-4D97-AF65-F5344CB8AC3E}">
        <p14:creationId xmlns:p14="http://schemas.microsoft.com/office/powerpoint/2010/main" val="997040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koze</a:t>
            </a:r>
            <a:endParaRPr lang="sl-SI" dirty="0"/>
          </a:p>
        </p:txBody>
      </p:sp>
      <p:sp>
        <p:nvSpPr>
          <p:cNvPr id="3" name="Označba mesta vsebine 2"/>
          <p:cNvSpPr>
            <a:spLocks noGrp="1"/>
          </p:cNvSpPr>
          <p:nvPr>
            <p:ph sz="quarter" idx="13"/>
          </p:nvPr>
        </p:nvSpPr>
        <p:spPr>
          <a:xfrm>
            <a:off x="5237922" y="2367092"/>
            <a:ext cx="6039678" cy="3424107"/>
          </a:xfrm>
        </p:spPr>
        <p:txBody>
          <a:bodyPr/>
          <a:lstStyle/>
          <a:p>
            <a:r>
              <a:rPr lang="sl-SI" dirty="0" smtClean="0"/>
              <a:t>Osepnice, plehi, </a:t>
            </a:r>
            <a:r>
              <a:rPr lang="sl-SI" dirty="0" err="1" smtClean="0"/>
              <a:t>marusklji</a:t>
            </a:r>
            <a:endParaRPr lang="sl-SI" dirty="0" smtClean="0"/>
          </a:p>
          <a:p>
            <a:r>
              <a:rPr lang="sl-SI" dirty="0" smtClean="0"/>
              <a:t>Eden od možnih </a:t>
            </a:r>
            <a:r>
              <a:rPr lang="sl-SI" dirty="0" err="1" smtClean="0"/>
              <a:t>vrokov</a:t>
            </a:r>
            <a:r>
              <a:rPr lang="sl-SI" dirty="0" smtClean="0"/>
              <a:t> za </a:t>
            </a:r>
            <a:r>
              <a:rPr lang="sl-SI" dirty="0" err="1" smtClean="0"/>
              <a:t>gluhonemnost</a:t>
            </a:r>
            <a:r>
              <a:rPr lang="sl-SI" dirty="0" smtClean="0"/>
              <a:t> in slepost</a:t>
            </a:r>
          </a:p>
          <a:p>
            <a:r>
              <a:rPr lang="sl-SI" dirty="0" smtClean="0"/>
              <a:t>Zaprte so šole po </a:t>
            </a:r>
            <a:r>
              <a:rPr lang="sl-SI" dirty="0" smtClean="0"/>
              <a:t>goriškem</a:t>
            </a:r>
            <a:endParaRPr lang="sl-SI" dirty="0" smtClean="0"/>
          </a:p>
          <a:p>
            <a:r>
              <a:rPr lang="sl-SI" dirty="0" smtClean="0"/>
              <a:t>Pohvale za goriško bolnišnico</a:t>
            </a:r>
          </a:p>
          <a:p>
            <a:r>
              <a:rPr lang="sl-SI" dirty="0" smtClean="0"/>
              <a:t>Najhujši primeri: blede, mečejo se skozi </a:t>
            </a:r>
            <a:r>
              <a:rPr lang="sl-SI" dirty="0" smtClean="0"/>
              <a:t>okno.</a:t>
            </a:r>
            <a:endParaRPr lang="sl-SI" dirty="0" smtClean="0"/>
          </a:p>
          <a:p>
            <a:endParaRPr lang="sl-SI" dirty="0"/>
          </a:p>
        </p:txBody>
      </p:sp>
    </p:spTree>
    <p:extLst>
      <p:ext uri="{BB962C8B-B14F-4D97-AF65-F5344CB8AC3E}">
        <p14:creationId xmlns:p14="http://schemas.microsoft.com/office/powerpoint/2010/main" val="3947777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Črne koze</a:t>
            </a:r>
            <a:endParaRPr lang="sl-SI" dirty="0"/>
          </a:p>
        </p:txBody>
      </p:sp>
      <p:sp>
        <p:nvSpPr>
          <p:cNvPr id="3" name="Označba mesta vsebine 2"/>
          <p:cNvSpPr>
            <a:spLocks noGrp="1"/>
          </p:cNvSpPr>
          <p:nvPr>
            <p:ph sz="quarter" idx="13"/>
          </p:nvPr>
        </p:nvSpPr>
        <p:spPr>
          <a:xfrm>
            <a:off x="5814390" y="2367092"/>
            <a:ext cx="5463209" cy="3424107"/>
          </a:xfrm>
        </p:spPr>
        <p:txBody>
          <a:bodyPr/>
          <a:lstStyle/>
          <a:p>
            <a:r>
              <a:rPr lang="sl-SI" dirty="0" smtClean="0"/>
              <a:t>1889</a:t>
            </a:r>
          </a:p>
          <a:p>
            <a:r>
              <a:rPr lang="sl-SI" dirty="0" smtClean="0"/>
              <a:t>Mati neguje sina</a:t>
            </a:r>
          </a:p>
          <a:p>
            <a:r>
              <a:rPr lang="sl-SI" dirty="0" smtClean="0"/>
              <a:t>Zbolita in umreta sin in hči</a:t>
            </a:r>
          </a:p>
          <a:p>
            <a:r>
              <a:rPr lang="sl-SI" dirty="0" smtClean="0"/>
              <a:t>Izpraznjena hiša, stražar pred vrati</a:t>
            </a:r>
            <a:endParaRPr lang="sl-SI" dirty="0"/>
          </a:p>
        </p:txBody>
      </p:sp>
      <p:pic>
        <p:nvPicPr>
          <p:cNvPr id="4" name="Slika 3"/>
          <p:cNvPicPr>
            <a:picLocks noChangeAspect="1"/>
          </p:cNvPicPr>
          <p:nvPr/>
        </p:nvPicPr>
        <p:blipFill>
          <a:blip r:embed="rId2"/>
          <a:stretch>
            <a:fillRect/>
          </a:stretch>
        </p:blipFill>
        <p:spPr>
          <a:xfrm>
            <a:off x="703554" y="2076009"/>
            <a:ext cx="4458228" cy="3715190"/>
          </a:xfrm>
          <a:prstGeom prst="rect">
            <a:avLst/>
          </a:prstGeom>
        </p:spPr>
      </p:pic>
      <p:sp>
        <p:nvSpPr>
          <p:cNvPr id="5" name="PoljeZBesedilom 4"/>
          <p:cNvSpPr txBox="1"/>
          <p:nvPr/>
        </p:nvSpPr>
        <p:spPr>
          <a:xfrm>
            <a:off x="913775" y="5934670"/>
            <a:ext cx="4206865" cy="923330"/>
          </a:xfrm>
          <a:prstGeom prst="rect">
            <a:avLst/>
          </a:prstGeom>
          <a:noFill/>
        </p:spPr>
        <p:txBody>
          <a:bodyPr wrap="square" rtlCol="0">
            <a:spAutoFit/>
          </a:bodyPr>
          <a:lstStyle/>
          <a:p>
            <a:r>
              <a:rPr lang="sl-SI" b="1" i="1" dirty="0"/>
              <a:t>Čudežen kapljice, ki obvarujejo proti vsem boleznim, se je dalo kupiti tudi v Gorici. </a:t>
            </a:r>
            <a:r>
              <a:rPr lang="sl-SI" dirty="0"/>
              <a:t>Soča, 4. 12. 1885, št. 49, letnik </a:t>
            </a:r>
            <a:r>
              <a:rPr lang="sl-SI" dirty="0" smtClean="0"/>
              <a:t>15.</a:t>
            </a:r>
            <a:endParaRPr lang="sl-SI" dirty="0"/>
          </a:p>
        </p:txBody>
      </p:sp>
    </p:spTree>
    <p:extLst>
      <p:ext uri="{BB962C8B-B14F-4D97-AF65-F5344CB8AC3E}">
        <p14:creationId xmlns:p14="http://schemas.microsoft.com/office/powerpoint/2010/main" val="3131536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ošpice</a:t>
            </a:r>
            <a:endParaRPr lang="sl-SI" dirty="0"/>
          </a:p>
        </p:txBody>
      </p:sp>
      <p:sp>
        <p:nvSpPr>
          <p:cNvPr id="3" name="Označba mesta vsebine 2"/>
          <p:cNvSpPr>
            <a:spLocks noGrp="1"/>
          </p:cNvSpPr>
          <p:nvPr>
            <p:ph sz="quarter" idx="13"/>
          </p:nvPr>
        </p:nvSpPr>
        <p:spPr>
          <a:xfrm>
            <a:off x="6241774" y="2367092"/>
            <a:ext cx="5035826" cy="3424107"/>
          </a:xfrm>
        </p:spPr>
        <p:txBody>
          <a:bodyPr/>
          <a:lstStyle/>
          <a:p>
            <a:r>
              <a:rPr lang="sl-SI" dirty="0" smtClean="0"/>
              <a:t>Zapre šole</a:t>
            </a:r>
          </a:p>
          <a:p>
            <a:r>
              <a:rPr lang="sl-SI" dirty="0" smtClean="0"/>
              <a:t>V </a:t>
            </a:r>
            <a:r>
              <a:rPr lang="sl-SI" dirty="0" err="1" smtClean="0"/>
              <a:t>solkanu</a:t>
            </a:r>
            <a:r>
              <a:rPr lang="sl-SI" dirty="0" smtClean="0"/>
              <a:t> se ji pridruži krvava </a:t>
            </a:r>
            <a:r>
              <a:rPr lang="sl-SI" dirty="0" smtClean="0"/>
              <a:t>griža. </a:t>
            </a:r>
            <a:r>
              <a:rPr lang="sl-SI" dirty="0" smtClean="0"/>
              <a:t>(25 smrti)</a:t>
            </a:r>
            <a:endParaRPr lang="sl-SI" dirty="0"/>
          </a:p>
        </p:txBody>
      </p:sp>
    </p:spTree>
    <p:extLst>
      <p:ext uri="{BB962C8B-B14F-4D97-AF65-F5344CB8AC3E}">
        <p14:creationId xmlns:p14="http://schemas.microsoft.com/office/powerpoint/2010/main" val="98585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davica</a:t>
            </a:r>
            <a:endParaRPr lang="sl-SI" dirty="0"/>
          </a:p>
        </p:txBody>
      </p:sp>
      <p:sp>
        <p:nvSpPr>
          <p:cNvPr id="3" name="Označba mesta vsebine 2"/>
          <p:cNvSpPr>
            <a:spLocks noGrp="1"/>
          </p:cNvSpPr>
          <p:nvPr>
            <p:ph sz="quarter" idx="13"/>
          </p:nvPr>
        </p:nvSpPr>
        <p:spPr>
          <a:xfrm>
            <a:off x="5864086" y="2367092"/>
            <a:ext cx="5413513" cy="3424107"/>
          </a:xfrm>
        </p:spPr>
        <p:txBody>
          <a:bodyPr/>
          <a:lstStyle/>
          <a:p>
            <a:r>
              <a:rPr lang="sl-SI" dirty="0" smtClean="0"/>
              <a:t>Difterija</a:t>
            </a:r>
          </a:p>
          <a:p>
            <a:r>
              <a:rPr lang="sl-SI" dirty="0" smtClean="0"/>
              <a:t>Pomor v </a:t>
            </a:r>
            <a:r>
              <a:rPr lang="sl-SI" dirty="0" err="1" smtClean="0"/>
              <a:t>renčah</a:t>
            </a:r>
            <a:r>
              <a:rPr lang="sl-SI" dirty="0" smtClean="0"/>
              <a:t>: klicati zdravnika na vas je bilo </a:t>
            </a:r>
            <a:r>
              <a:rPr lang="sl-SI" dirty="0" smtClean="0"/>
              <a:t>drago.</a:t>
            </a:r>
            <a:endParaRPr lang="sl-SI" dirty="0" smtClean="0"/>
          </a:p>
          <a:p>
            <a:r>
              <a:rPr lang="sl-SI" dirty="0" smtClean="0"/>
              <a:t>Zdravilo: žveplo, ki se ga posuje po grlu ali spije žvepleno kislino, redčeno z vodo; obkladki iz svežega </a:t>
            </a:r>
            <a:r>
              <a:rPr lang="sl-SI" dirty="0" smtClean="0"/>
              <a:t>zelja.</a:t>
            </a:r>
            <a:endParaRPr lang="sl-SI" dirty="0" smtClean="0"/>
          </a:p>
          <a:p>
            <a:endParaRPr lang="sl-SI" dirty="0"/>
          </a:p>
        </p:txBody>
      </p:sp>
      <p:pic>
        <p:nvPicPr>
          <p:cNvPr id="4" name="Slika 3"/>
          <p:cNvPicPr>
            <a:picLocks noChangeAspect="1"/>
          </p:cNvPicPr>
          <p:nvPr/>
        </p:nvPicPr>
        <p:blipFill>
          <a:blip r:embed="rId2"/>
          <a:stretch>
            <a:fillRect/>
          </a:stretch>
        </p:blipFill>
        <p:spPr>
          <a:xfrm>
            <a:off x="748418" y="2049000"/>
            <a:ext cx="4557166" cy="3464695"/>
          </a:xfrm>
          <a:prstGeom prst="rect">
            <a:avLst/>
          </a:prstGeom>
        </p:spPr>
      </p:pic>
      <p:sp>
        <p:nvSpPr>
          <p:cNvPr id="5" name="PoljeZBesedilom 4"/>
          <p:cNvSpPr txBox="1"/>
          <p:nvPr/>
        </p:nvSpPr>
        <p:spPr>
          <a:xfrm>
            <a:off x="913775" y="5691116"/>
            <a:ext cx="3985771" cy="646331"/>
          </a:xfrm>
          <a:prstGeom prst="rect">
            <a:avLst/>
          </a:prstGeom>
          <a:noFill/>
        </p:spPr>
        <p:txBody>
          <a:bodyPr wrap="square" rtlCol="0">
            <a:spAutoFit/>
          </a:bodyPr>
          <a:lstStyle/>
          <a:p>
            <a:r>
              <a:rPr lang="sl-SI" b="1" i="1" dirty="0"/>
              <a:t>Zahvala zdravniku Antonu </a:t>
            </a:r>
            <a:r>
              <a:rPr lang="sl-SI" b="1" i="1" dirty="0" smtClean="0"/>
              <a:t>Breclju. </a:t>
            </a:r>
            <a:r>
              <a:rPr lang="sl-SI" i="1" dirty="0"/>
              <a:t>Goric</a:t>
            </a:r>
            <a:r>
              <a:rPr lang="sl-SI" dirty="0"/>
              <a:t>a, 16. 7. 1904, št. 57, leto 6.</a:t>
            </a:r>
            <a:endParaRPr lang="en-GB" dirty="0"/>
          </a:p>
        </p:txBody>
      </p:sp>
    </p:spTree>
    <p:extLst>
      <p:ext uri="{BB962C8B-B14F-4D97-AF65-F5344CB8AC3E}">
        <p14:creationId xmlns:p14="http://schemas.microsoft.com/office/powerpoint/2010/main" val="1579826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Oslovski kašelj</a:t>
            </a:r>
            <a:endParaRPr lang="sl-SI" dirty="0"/>
          </a:p>
        </p:txBody>
      </p:sp>
      <p:sp>
        <p:nvSpPr>
          <p:cNvPr id="3" name="Označba mesta vsebine 2"/>
          <p:cNvSpPr>
            <a:spLocks noGrp="1"/>
          </p:cNvSpPr>
          <p:nvPr>
            <p:ph sz="quarter" idx="13"/>
          </p:nvPr>
        </p:nvSpPr>
        <p:spPr>
          <a:xfrm>
            <a:off x="5953538" y="2367092"/>
            <a:ext cx="5324061" cy="3424107"/>
          </a:xfrm>
        </p:spPr>
        <p:txBody>
          <a:bodyPr/>
          <a:lstStyle/>
          <a:p>
            <a:r>
              <a:rPr lang="sl-SI" dirty="0" smtClean="0"/>
              <a:t>Zapiranje šol v </a:t>
            </a:r>
            <a:r>
              <a:rPr lang="sl-SI" dirty="0" err="1" smtClean="0"/>
              <a:t>doberdobu</a:t>
            </a:r>
            <a:r>
              <a:rPr lang="sl-SI" dirty="0" smtClean="0"/>
              <a:t>, </a:t>
            </a:r>
            <a:r>
              <a:rPr lang="sl-SI" dirty="0" err="1" smtClean="0"/>
              <a:t>grgarju</a:t>
            </a:r>
            <a:r>
              <a:rPr lang="sl-SI" dirty="0" smtClean="0"/>
              <a:t>, </a:t>
            </a:r>
            <a:r>
              <a:rPr lang="sl-SI" dirty="0" err="1" smtClean="0"/>
              <a:t>batah</a:t>
            </a:r>
            <a:r>
              <a:rPr lang="sl-SI" dirty="0" smtClean="0"/>
              <a:t>, </a:t>
            </a:r>
            <a:r>
              <a:rPr lang="sl-SI" dirty="0" err="1" smtClean="0"/>
              <a:t>ročinju</a:t>
            </a:r>
            <a:r>
              <a:rPr lang="sl-SI" dirty="0" smtClean="0"/>
              <a:t>, </a:t>
            </a:r>
            <a:r>
              <a:rPr lang="sl-SI" dirty="0" err="1" smtClean="0"/>
              <a:t>šempasu</a:t>
            </a:r>
            <a:endParaRPr lang="sl-SI" dirty="0"/>
          </a:p>
        </p:txBody>
      </p:sp>
      <p:pic>
        <p:nvPicPr>
          <p:cNvPr id="4" name="Slika 3"/>
          <p:cNvPicPr>
            <a:picLocks noChangeAspect="1"/>
          </p:cNvPicPr>
          <p:nvPr/>
        </p:nvPicPr>
        <p:blipFill>
          <a:blip r:embed="rId2"/>
          <a:stretch>
            <a:fillRect/>
          </a:stretch>
        </p:blipFill>
        <p:spPr>
          <a:xfrm>
            <a:off x="818241" y="2214694"/>
            <a:ext cx="4621342" cy="3313212"/>
          </a:xfrm>
          <a:prstGeom prst="rect">
            <a:avLst/>
          </a:prstGeom>
        </p:spPr>
      </p:pic>
      <p:sp>
        <p:nvSpPr>
          <p:cNvPr id="5" name="PoljeZBesedilom 4"/>
          <p:cNvSpPr txBox="1"/>
          <p:nvPr/>
        </p:nvSpPr>
        <p:spPr>
          <a:xfrm>
            <a:off x="913775" y="5791199"/>
            <a:ext cx="4558977" cy="923330"/>
          </a:xfrm>
          <a:prstGeom prst="rect">
            <a:avLst/>
          </a:prstGeom>
          <a:noFill/>
        </p:spPr>
        <p:txBody>
          <a:bodyPr wrap="square" rtlCol="0">
            <a:spAutoFit/>
          </a:bodyPr>
          <a:lstStyle/>
          <a:p>
            <a:r>
              <a:rPr lang="sl-SI" b="1" i="1" dirty="0"/>
              <a:t>Reklama za zdravilo proti oslovskemu kašlju. </a:t>
            </a:r>
            <a:r>
              <a:rPr lang="sl-SI" i="1" dirty="0"/>
              <a:t>Soča</a:t>
            </a:r>
            <a:r>
              <a:rPr lang="sl-SI" dirty="0"/>
              <a:t>, 23. 12. 1909, št. 150, letnik 39.</a:t>
            </a:r>
          </a:p>
          <a:p>
            <a:endParaRPr lang="en-GB" dirty="0"/>
          </a:p>
        </p:txBody>
      </p:sp>
    </p:spTree>
    <p:extLst>
      <p:ext uri="{BB962C8B-B14F-4D97-AF65-F5344CB8AC3E}">
        <p14:creationId xmlns:p14="http://schemas.microsoft.com/office/powerpoint/2010/main" val="3995038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gripa</a:t>
            </a:r>
            <a:endParaRPr lang="sl-SI" dirty="0"/>
          </a:p>
        </p:txBody>
      </p:sp>
      <p:sp>
        <p:nvSpPr>
          <p:cNvPr id="3" name="Označba mesta vsebine 2"/>
          <p:cNvSpPr>
            <a:spLocks noGrp="1"/>
          </p:cNvSpPr>
          <p:nvPr>
            <p:ph sz="quarter" idx="13"/>
          </p:nvPr>
        </p:nvSpPr>
        <p:spPr>
          <a:xfrm>
            <a:off x="5923722" y="2367092"/>
            <a:ext cx="5353878" cy="3424107"/>
          </a:xfrm>
        </p:spPr>
        <p:txBody>
          <a:bodyPr/>
          <a:lstStyle/>
          <a:p>
            <a:r>
              <a:rPr lang="sl-SI" dirty="0" err="1" smtClean="0"/>
              <a:t>Hripa</a:t>
            </a:r>
            <a:r>
              <a:rPr lang="sl-SI" dirty="0" smtClean="0"/>
              <a:t>, influenca</a:t>
            </a:r>
          </a:p>
          <a:p>
            <a:r>
              <a:rPr lang="sl-SI" dirty="0" smtClean="0"/>
              <a:t>Izvira iz </a:t>
            </a:r>
            <a:r>
              <a:rPr lang="sl-SI" dirty="0" err="1" smtClean="0"/>
              <a:t>nemčije</a:t>
            </a:r>
            <a:r>
              <a:rPr lang="sl-SI" dirty="0"/>
              <a:t> </a:t>
            </a:r>
            <a:r>
              <a:rPr lang="sl-SI" dirty="0" smtClean="0"/>
              <a:t>(špansko čivkanje) ali </a:t>
            </a:r>
            <a:r>
              <a:rPr lang="sl-SI" dirty="0" err="1" smtClean="0"/>
              <a:t>epidemia</a:t>
            </a:r>
            <a:r>
              <a:rPr lang="sl-SI" dirty="0" smtClean="0"/>
              <a:t> lues</a:t>
            </a:r>
          </a:p>
          <a:p>
            <a:r>
              <a:rPr lang="sl-SI" dirty="0" smtClean="0"/>
              <a:t>Nasvet: ležanje </a:t>
            </a:r>
            <a:r>
              <a:rPr lang="sl-SI" dirty="0" smtClean="0"/>
              <a:t>v postelji</a:t>
            </a:r>
            <a:r>
              <a:rPr lang="sl-SI" dirty="0" smtClean="0"/>
              <a:t>, potenje</a:t>
            </a:r>
          </a:p>
          <a:p>
            <a:r>
              <a:rPr lang="sl-SI" dirty="0" smtClean="0"/>
              <a:t>Lipov, </a:t>
            </a:r>
            <a:r>
              <a:rPr lang="sl-SI" dirty="0" err="1" smtClean="0"/>
              <a:t>kamiLični</a:t>
            </a:r>
            <a:r>
              <a:rPr lang="sl-SI" dirty="0" smtClean="0"/>
              <a:t> </a:t>
            </a:r>
            <a:r>
              <a:rPr lang="sl-SI" dirty="0" smtClean="0"/>
              <a:t>čaj</a:t>
            </a:r>
          </a:p>
          <a:p>
            <a:r>
              <a:rPr lang="sl-SI" dirty="0" smtClean="0"/>
              <a:t>Kinin, post</a:t>
            </a:r>
          </a:p>
          <a:p>
            <a:endParaRPr lang="sl-SI" dirty="0" smtClean="0"/>
          </a:p>
          <a:p>
            <a:endParaRPr lang="sl-SI" dirty="0"/>
          </a:p>
        </p:txBody>
      </p:sp>
    </p:spTree>
    <p:extLst>
      <p:ext uri="{BB962C8B-B14F-4D97-AF65-F5344CB8AC3E}">
        <p14:creationId xmlns:p14="http://schemas.microsoft.com/office/powerpoint/2010/main" val="680653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13774" y="400153"/>
            <a:ext cx="10364451" cy="1596177"/>
          </a:xfrm>
        </p:spPr>
        <p:txBody>
          <a:bodyPr/>
          <a:lstStyle/>
          <a:p>
            <a:r>
              <a:rPr lang="sl-SI" dirty="0" smtClean="0"/>
              <a:t>Kolera (bljuvna griža)</a:t>
            </a:r>
            <a:endParaRPr lang="sl-SI" dirty="0"/>
          </a:p>
        </p:txBody>
      </p:sp>
      <p:sp>
        <p:nvSpPr>
          <p:cNvPr id="3" name="Označba mesta vsebine 2"/>
          <p:cNvSpPr>
            <a:spLocks noGrp="1"/>
          </p:cNvSpPr>
          <p:nvPr>
            <p:ph sz="quarter" idx="13"/>
          </p:nvPr>
        </p:nvSpPr>
        <p:spPr>
          <a:xfrm>
            <a:off x="913774" y="1729048"/>
            <a:ext cx="10363826" cy="5128952"/>
          </a:xfrm>
        </p:spPr>
        <p:txBody>
          <a:bodyPr>
            <a:normAutofit fontScale="70000" lnSpcReduction="20000"/>
          </a:bodyPr>
          <a:lstStyle/>
          <a:p>
            <a:r>
              <a:rPr lang="sl-SI" dirty="0" smtClean="0"/>
              <a:t>Umre tudi zadnji francoski kralj </a:t>
            </a:r>
            <a:r>
              <a:rPr lang="sl-SI" dirty="0" err="1" smtClean="0"/>
              <a:t>karel</a:t>
            </a:r>
            <a:r>
              <a:rPr lang="sl-SI" dirty="0" smtClean="0"/>
              <a:t> x. (grobnica </a:t>
            </a:r>
            <a:r>
              <a:rPr lang="sl-SI" dirty="0" err="1" smtClean="0"/>
              <a:t>burbonov</a:t>
            </a:r>
            <a:r>
              <a:rPr lang="sl-SI" dirty="0" smtClean="0"/>
              <a:t>)</a:t>
            </a:r>
          </a:p>
          <a:p>
            <a:r>
              <a:rPr lang="sl-SI" dirty="0" smtClean="0"/>
              <a:t>Ureditev mesta, kanalizacije</a:t>
            </a:r>
          </a:p>
          <a:p>
            <a:r>
              <a:rPr lang="sl-SI" dirty="0" err="1" smtClean="0"/>
              <a:t>Prekaditev</a:t>
            </a:r>
            <a:r>
              <a:rPr lang="sl-SI" dirty="0" smtClean="0"/>
              <a:t> z žveplovo kislino (hudičevo olje)</a:t>
            </a:r>
          </a:p>
          <a:p>
            <a:r>
              <a:rPr lang="sl-SI" dirty="0" smtClean="0"/>
              <a:t>Kazni za izvoščke</a:t>
            </a:r>
          </a:p>
          <a:p>
            <a:r>
              <a:rPr lang="sl-SI" dirty="0" smtClean="0"/>
              <a:t>Nasvet: naj </a:t>
            </a:r>
            <a:r>
              <a:rPr lang="sl-SI" dirty="0"/>
              <a:t>jedo in pijejo, kolikor je zdravju potrebno in ob svojem času. Ob svojem času naj gredo k počitku in zjutraj vstanejo. Vina naj se pije, kolikor se zdravju </a:t>
            </a:r>
            <a:r>
              <a:rPr lang="sl-SI" dirty="0" err="1"/>
              <a:t>pristoji</a:t>
            </a:r>
            <a:r>
              <a:rPr lang="sl-SI" dirty="0"/>
              <a:t>. Pazi naj se pokvarjenega vina, ki želodec pači. Pri delu naj človek ne bo prehiter, da ne bo ves poten. Kopanje se odsvetuje, obleka naj bo primerna letnemu času. Vsakdo naj rabi le svoje stranišče za svoje potrebe. Če začutijo simptome kot npr. siljenje k driski, naj takoj skočijo v toplo posteljo. Če morajo izstopiti, naj se toplo oblečejo in obujejo. Jejo naj le tople jedi, najboljša je mesna juha (brez telečjih nog, ker za bolnika niso </a:t>
            </a:r>
            <a:r>
              <a:rPr lang="sl-SI" dirty="0" smtClean="0"/>
              <a:t>dobre.</a:t>
            </a:r>
          </a:p>
          <a:p>
            <a:r>
              <a:rPr lang="sl-SI" dirty="0" smtClean="0"/>
              <a:t>redno zračenje, </a:t>
            </a:r>
            <a:r>
              <a:rPr lang="sl-SI" dirty="0"/>
              <a:t>daje piti večkrat po malo, zlasti vodo kuhanega ječmena ali riža. V juho naj se primeša jajčni rumenjak. Kot dobra pijača se omenja tudi čaj iz melise ali konjske mete, če se stanje ne izboljša pa tinkturo opija. Občasno naj se bolniku ponudi tudi vino, a ne z vodo mešanega. Če bolniku moči hitro pojenjajo, naj se mu večkrat da jajčni rumenjak, mešan s par žlicami mleka in sladkorjem oz. </a:t>
            </a:r>
            <a:r>
              <a:rPr lang="sl-SI" dirty="0" err="1"/>
              <a:t>pikolita</a:t>
            </a:r>
            <a:r>
              <a:rPr lang="sl-SI" dirty="0"/>
              <a:t> ali kave. Sadje in zelenjava naj bosta kuhana. Bolnega naj se obloži z vrečami s segretim peskom. Njegovo telo naj se stalno maže s stopljeno mastjo, lojem ali oljem. </a:t>
            </a:r>
          </a:p>
          <a:p>
            <a:r>
              <a:rPr lang="sl-SI" dirty="0" err="1" smtClean="0"/>
              <a:t>Aleksandrinke</a:t>
            </a:r>
            <a:r>
              <a:rPr lang="sl-SI" dirty="0" smtClean="0"/>
              <a:t> (</a:t>
            </a:r>
            <a:r>
              <a:rPr lang="sl-SI" dirty="0" err="1" smtClean="0"/>
              <a:t>egipt</a:t>
            </a:r>
            <a:r>
              <a:rPr lang="sl-SI" dirty="0" smtClean="0"/>
              <a:t>)</a:t>
            </a:r>
          </a:p>
          <a:p>
            <a:r>
              <a:rPr lang="sl-SI" dirty="0" smtClean="0"/>
              <a:t>Ogrska: </a:t>
            </a:r>
            <a:r>
              <a:rPr lang="sl-SI" dirty="0"/>
              <a:t>merico rži se prepraži, doda 4 loti kafre in zlije v bokal, ki se ga napolni z vinskim cvetom. To zmes se segreva 24 ur na soncu in 12 na </a:t>
            </a:r>
            <a:r>
              <a:rPr lang="sl-SI" dirty="0" smtClean="0"/>
              <a:t>ognju.</a:t>
            </a:r>
            <a:endParaRPr lang="sl-SI" dirty="0"/>
          </a:p>
        </p:txBody>
      </p:sp>
    </p:spTree>
    <p:extLst>
      <p:ext uri="{BB962C8B-B14F-4D97-AF65-F5344CB8AC3E}">
        <p14:creationId xmlns:p14="http://schemas.microsoft.com/office/powerpoint/2010/main" val="530358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značba mesta vsebine 2"/>
          <p:cNvSpPr>
            <a:spLocks noGrp="1"/>
          </p:cNvSpPr>
          <p:nvPr>
            <p:ph sz="quarter" idx="13"/>
          </p:nvPr>
        </p:nvSpPr>
        <p:spPr>
          <a:xfrm>
            <a:off x="5764696" y="2367092"/>
            <a:ext cx="5512904" cy="3424107"/>
          </a:xfrm>
        </p:spPr>
        <p:txBody>
          <a:bodyPr/>
          <a:lstStyle/>
          <a:p>
            <a:r>
              <a:rPr lang="sl-SI" dirty="0" smtClean="0"/>
              <a:t>neuspeh</a:t>
            </a:r>
            <a:r>
              <a:rPr lang="sl-SI" dirty="0" smtClean="0"/>
              <a:t>: klorovo apno (</a:t>
            </a:r>
            <a:r>
              <a:rPr lang="sl-SI" dirty="0" err="1" smtClean="0"/>
              <a:t>karbolska</a:t>
            </a:r>
            <a:r>
              <a:rPr lang="sl-SI" dirty="0" smtClean="0"/>
              <a:t> kislina) </a:t>
            </a:r>
          </a:p>
          <a:p>
            <a:r>
              <a:rPr lang="sl-SI" dirty="0" smtClean="0"/>
              <a:t>Gorica: bolezen sviloprejk</a:t>
            </a:r>
            <a:endParaRPr lang="sl-SI" dirty="0"/>
          </a:p>
        </p:txBody>
      </p:sp>
    </p:spTree>
    <p:extLst>
      <p:ext uri="{BB962C8B-B14F-4D97-AF65-F5344CB8AC3E}">
        <p14:creationId xmlns:p14="http://schemas.microsoft.com/office/powerpoint/2010/main" val="2652291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škrofuloza</a:t>
            </a:r>
            <a:r>
              <a:rPr lang="sl-SI" dirty="0" smtClean="0"/>
              <a:t> </a:t>
            </a:r>
            <a:endParaRPr lang="sl-SI" dirty="0"/>
          </a:p>
        </p:txBody>
      </p:sp>
      <p:sp>
        <p:nvSpPr>
          <p:cNvPr id="3" name="Označba mesta vsebine 2"/>
          <p:cNvSpPr>
            <a:spLocks noGrp="1"/>
          </p:cNvSpPr>
          <p:nvPr>
            <p:ph sz="quarter" idx="13"/>
          </p:nvPr>
        </p:nvSpPr>
        <p:spPr>
          <a:xfrm>
            <a:off x="6251712" y="2367092"/>
            <a:ext cx="5025887" cy="3424107"/>
          </a:xfrm>
        </p:spPr>
        <p:txBody>
          <a:bodyPr/>
          <a:lstStyle/>
          <a:p>
            <a:r>
              <a:rPr lang="sl-SI" dirty="0" smtClean="0"/>
              <a:t>Bramor, </a:t>
            </a:r>
            <a:r>
              <a:rPr lang="sl-SI" dirty="0" err="1" smtClean="0"/>
              <a:t>mramor</a:t>
            </a:r>
            <a:r>
              <a:rPr lang="sl-SI" dirty="0" smtClean="0"/>
              <a:t>, </a:t>
            </a:r>
            <a:r>
              <a:rPr lang="sl-SI" dirty="0" err="1" smtClean="0"/>
              <a:t>žova</a:t>
            </a:r>
            <a:endParaRPr lang="sl-SI" dirty="0" smtClean="0"/>
          </a:p>
          <a:p>
            <a:r>
              <a:rPr lang="sl-SI" dirty="0" smtClean="0"/>
              <a:t>Oblika tuberkuloze (bezgavke)</a:t>
            </a:r>
          </a:p>
          <a:p>
            <a:r>
              <a:rPr lang="sl-SI" dirty="0" smtClean="0"/>
              <a:t>Zdravilišče v </a:t>
            </a:r>
            <a:r>
              <a:rPr lang="sl-SI" dirty="0" err="1" smtClean="0"/>
              <a:t>gradežu</a:t>
            </a:r>
            <a:endParaRPr lang="sl-SI" dirty="0" smtClean="0"/>
          </a:p>
          <a:p>
            <a:r>
              <a:rPr lang="sl-SI" dirty="0" smtClean="0"/>
              <a:t>Pogosta pri </a:t>
            </a:r>
            <a:r>
              <a:rPr lang="sl-SI" dirty="0" err="1" smtClean="0"/>
              <a:t>otroCih</a:t>
            </a:r>
            <a:endParaRPr lang="sl-SI" dirty="0" smtClean="0"/>
          </a:p>
          <a:p>
            <a:endParaRPr lang="sl-SI" dirty="0"/>
          </a:p>
        </p:txBody>
      </p:sp>
      <p:pic>
        <p:nvPicPr>
          <p:cNvPr id="4" name="Slika 3"/>
          <p:cNvPicPr>
            <a:picLocks noChangeAspect="1"/>
          </p:cNvPicPr>
          <p:nvPr/>
        </p:nvPicPr>
        <p:blipFill>
          <a:blip r:embed="rId2"/>
          <a:stretch>
            <a:fillRect/>
          </a:stretch>
        </p:blipFill>
        <p:spPr>
          <a:xfrm>
            <a:off x="358240" y="2076819"/>
            <a:ext cx="5791566" cy="3714379"/>
          </a:xfrm>
          <a:prstGeom prst="rect">
            <a:avLst/>
          </a:prstGeom>
        </p:spPr>
      </p:pic>
      <p:sp>
        <p:nvSpPr>
          <p:cNvPr id="5" name="PoljeZBesedilom 4"/>
          <p:cNvSpPr txBox="1"/>
          <p:nvPr/>
        </p:nvSpPr>
        <p:spPr>
          <a:xfrm>
            <a:off x="1050878" y="6005015"/>
            <a:ext cx="4995080" cy="646331"/>
          </a:xfrm>
          <a:prstGeom prst="rect">
            <a:avLst/>
          </a:prstGeom>
          <a:noFill/>
        </p:spPr>
        <p:txBody>
          <a:bodyPr wrap="square" rtlCol="0">
            <a:spAutoFit/>
          </a:bodyPr>
          <a:lstStyle/>
          <a:p>
            <a:r>
              <a:rPr lang="sl-SI" b="1" i="1" dirty="0"/>
              <a:t>Olje polenovke naj bi pomagalo tudi proti </a:t>
            </a:r>
            <a:r>
              <a:rPr lang="sl-SI" b="1" i="1" dirty="0" err="1"/>
              <a:t>škrofuloznim</a:t>
            </a:r>
            <a:r>
              <a:rPr lang="sl-SI" b="1" i="1" dirty="0"/>
              <a:t> boleznim</a:t>
            </a:r>
            <a:r>
              <a:rPr lang="sl-SI" dirty="0"/>
              <a:t>. </a:t>
            </a:r>
            <a:r>
              <a:rPr lang="sl-SI" i="1" dirty="0"/>
              <a:t>Gorica</a:t>
            </a:r>
            <a:r>
              <a:rPr lang="sl-SI" dirty="0"/>
              <a:t>, 15. 11. 1904, št. 92, letnik 6. </a:t>
            </a:r>
            <a:endParaRPr lang="en-GB" dirty="0"/>
          </a:p>
        </p:txBody>
      </p:sp>
    </p:spTree>
    <p:extLst>
      <p:ext uri="{BB962C8B-B14F-4D97-AF65-F5344CB8AC3E}">
        <p14:creationId xmlns:p14="http://schemas.microsoft.com/office/powerpoint/2010/main" val="2022520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Tuberkuloza</a:t>
            </a:r>
            <a:br>
              <a:rPr lang="sl-SI" dirty="0" smtClean="0"/>
            </a:br>
            <a:endParaRPr lang="sl-SI" dirty="0"/>
          </a:p>
        </p:txBody>
      </p:sp>
      <p:sp>
        <p:nvSpPr>
          <p:cNvPr id="3" name="Označba mesta vsebine 2"/>
          <p:cNvSpPr>
            <a:spLocks noGrp="1"/>
          </p:cNvSpPr>
          <p:nvPr>
            <p:ph sz="quarter" idx="13"/>
          </p:nvPr>
        </p:nvSpPr>
        <p:spPr>
          <a:xfrm>
            <a:off x="6142382" y="2367092"/>
            <a:ext cx="5135217" cy="3424107"/>
          </a:xfrm>
        </p:spPr>
        <p:txBody>
          <a:bodyPr/>
          <a:lstStyle/>
          <a:p>
            <a:r>
              <a:rPr lang="sl-SI" dirty="0" smtClean="0"/>
              <a:t>Prepovedano pljuvanje po tleh</a:t>
            </a:r>
          </a:p>
          <a:p>
            <a:r>
              <a:rPr lang="sl-SI" dirty="0" smtClean="0"/>
              <a:t>Pomanjkanje hrane?</a:t>
            </a:r>
            <a:endParaRPr lang="sl-SI" dirty="0"/>
          </a:p>
        </p:txBody>
      </p:sp>
      <p:pic>
        <p:nvPicPr>
          <p:cNvPr id="4" name="Slika 3"/>
          <p:cNvPicPr>
            <a:picLocks noChangeAspect="1"/>
          </p:cNvPicPr>
          <p:nvPr/>
        </p:nvPicPr>
        <p:blipFill>
          <a:blip r:embed="rId2"/>
          <a:stretch>
            <a:fillRect/>
          </a:stretch>
        </p:blipFill>
        <p:spPr>
          <a:xfrm>
            <a:off x="524857" y="100718"/>
            <a:ext cx="3787836" cy="6849670"/>
          </a:xfrm>
          <a:prstGeom prst="rect">
            <a:avLst/>
          </a:prstGeom>
        </p:spPr>
      </p:pic>
      <p:sp>
        <p:nvSpPr>
          <p:cNvPr id="5" name="PoljeZBesedilom 4"/>
          <p:cNvSpPr txBox="1"/>
          <p:nvPr/>
        </p:nvSpPr>
        <p:spPr>
          <a:xfrm>
            <a:off x="4940490" y="5936776"/>
            <a:ext cx="4817659" cy="1200329"/>
          </a:xfrm>
          <a:prstGeom prst="rect">
            <a:avLst/>
          </a:prstGeom>
          <a:noFill/>
        </p:spPr>
        <p:txBody>
          <a:bodyPr wrap="square" rtlCol="0">
            <a:spAutoFit/>
          </a:bodyPr>
          <a:lstStyle/>
          <a:p>
            <a:r>
              <a:rPr lang="sl-SI" b="1" i="1" dirty="0"/>
              <a:t>V Gorici so v boju proti tuberkulozi škropili ulice. Očitno premalo in prepozno, po mnenju časopisa Čuk na </a:t>
            </a:r>
            <a:r>
              <a:rPr lang="sl-SI" b="1" i="1" dirty="0" smtClean="0"/>
              <a:t>palci. </a:t>
            </a:r>
            <a:r>
              <a:rPr lang="sl-SI" dirty="0" smtClean="0"/>
              <a:t>Čuk </a:t>
            </a:r>
            <a:r>
              <a:rPr lang="sl-SI" dirty="0"/>
              <a:t>na palci, 15. 9. 1922, št. 6.</a:t>
            </a:r>
          </a:p>
          <a:p>
            <a:endParaRPr lang="en-GB" dirty="0"/>
          </a:p>
        </p:txBody>
      </p:sp>
    </p:spTree>
    <p:extLst>
      <p:ext uri="{BB962C8B-B14F-4D97-AF65-F5344CB8AC3E}">
        <p14:creationId xmlns:p14="http://schemas.microsoft.com/office/powerpoint/2010/main" val="2777606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ZAČETKI</a:t>
            </a:r>
            <a:endParaRPr lang="sl-SI" dirty="0"/>
          </a:p>
        </p:txBody>
      </p:sp>
      <p:sp>
        <p:nvSpPr>
          <p:cNvPr id="3" name="Označba mesta vsebine 2"/>
          <p:cNvSpPr>
            <a:spLocks noGrp="1"/>
          </p:cNvSpPr>
          <p:nvPr>
            <p:ph sz="quarter" idx="13"/>
          </p:nvPr>
        </p:nvSpPr>
        <p:spPr>
          <a:xfrm>
            <a:off x="5675242" y="2367092"/>
            <a:ext cx="5602357" cy="3424107"/>
          </a:xfrm>
        </p:spPr>
        <p:txBody>
          <a:bodyPr/>
          <a:lstStyle/>
          <a:p>
            <a:r>
              <a:rPr lang="sl-SI" dirty="0" smtClean="0"/>
              <a:t>31 učencev</a:t>
            </a:r>
          </a:p>
          <a:p>
            <a:r>
              <a:rPr lang="sl-SI" dirty="0" smtClean="0"/>
              <a:t>SOSEDNJA GORICA IN OKOLICA (Nova gorica = MLADO MESTO)</a:t>
            </a:r>
          </a:p>
          <a:p>
            <a:r>
              <a:rPr lang="sl-SI" dirty="0" smtClean="0"/>
              <a:t>e-</a:t>
            </a:r>
            <a:r>
              <a:rPr lang="sl-SI" dirty="0" err="1" smtClean="0"/>
              <a:t>virI</a:t>
            </a:r>
            <a:r>
              <a:rPr lang="sl-SI" dirty="0" smtClean="0"/>
              <a:t>, </a:t>
            </a:r>
            <a:r>
              <a:rPr lang="sl-SI" dirty="0"/>
              <a:t>d-lib </a:t>
            </a:r>
            <a:r>
              <a:rPr lang="sl-SI" dirty="0" smtClean="0"/>
              <a:t>(stari časopisi)</a:t>
            </a:r>
          </a:p>
          <a:p>
            <a:r>
              <a:rPr lang="sl-SI" dirty="0" smtClean="0"/>
              <a:t>Pokrajinski arhiv v novi gorici</a:t>
            </a:r>
            <a:endParaRPr lang="sl-SI" dirty="0"/>
          </a:p>
          <a:p>
            <a:endParaRPr lang="sl-SI" dirty="0"/>
          </a:p>
        </p:txBody>
      </p:sp>
      <p:pic>
        <p:nvPicPr>
          <p:cNvPr id="4" name="Slika 3"/>
          <p:cNvPicPr>
            <a:picLocks noChangeAspect="1"/>
          </p:cNvPicPr>
          <p:nvPr/>
        </p:nvPicPr>
        <p:blipFill>
          <a:blip r:embed="rId2"/>
          <a:stretch>
            <a:fillRect/>
          </a:stretch>
        </p:blipFill>
        <p:spPr>
          <a:xfrm>
            <a:off x="291661" y="1832862"/>
            <a:ext cx="5152924" cy="4806774"/>
          </a:xfrm>
          <a:prstGeom prst="rect">
            <a:avLst/>
          </a:prstGeom>
        </p:spPr>
      </p:pic>
    </p:spTree>
    <p:extLst>
      <p:ext uri="{BB962C8B-B14F-4D97-AF65-F5344CB8AC3E}">
        <p14:creationId xmlns:p14="http://schemas.microsoft.com/office/powerpoint/2010/main" val="51367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sifilis</a:t>
            </a:r>
            <a:endParaRPr lang="sl-SI" dirty="0"/>
          </a:p>
        </p:txBody>
      </p:sp>
      <p:sp>
        <p:nvSpPr>
          <p:cNvPr id="3" name="Označba mesta vsebine 2"/>
          <p:cNvSpPr>
            <a:spLocks noGrp="1"/>
          </p:cNvSpPr>
          <p:nvPr>
            <p:ph sz="quarter" idx="13"/>
          </p:nvPr>
        </p:nvSpPr>
        <p:spPr>
          <a:xfrm>
            <a:off x="6331226" y="2367092"/>
            <a:ext cx="4946374" cy="3424107"/>
          </a:xfrm>
        </p:spPr>
        <p:txBody>
          <a:bodyPr/>
          <a:lstStyle/>
          <a:p>
            <a:r>
              <a:rPr lang="sl-SI" dirty="0" smtClean="0"/>
              <a:t>1880 – 30 bolnikov</a:t>
            </a:r>
            <a:endParaRPr lang="sl-SI" dirty="0"/>
          </a:p>
        </p:txBody>
      </p:sp>
      <p:pic>
        <p:nvPicPr>
          <p:cNvPr id="4" name="Slika 3"/>
          <p:cNvPicPr>
            <a:picLocks noChangeAspect="1"/>
          </p:cNvPicPr>
          <p:nvPr/>
        </p:nvPicPr>
        <p:blipFill>
          <a:blip r:embed="rId2"/>
          <a:stretch>
            <a:fillRect/>
          </a:stretch>
        </p:blipFill>
        <p:spPr>
          <a:xfrm>
            <a:off x="1078391" y="211968"/>
            <a:ext cx="3561847" cy="6644397"/>
          </a:xfrm>
          <a:prstGeom prst="rect">
            <a:avLst/>
          </a:prstGeom>
        </p:spPr>
      </p:pic>
      <p:sp>
        <p:nvSpPr>
          <p:cNvPr id="5" name="PoljeZBesedilom 4"/>
          <p:cNvSpPr txBox="1"/>
          <p:nvPr/>
        </p:nvSpPr>
        <p:spPr>
          <a:xfrm>
            <a:off x="5227093" y="5791199"/>
            <a:ext cx="4913194" cy="923330"/>
          </a:xfrm>
          <a:prstGeom prst="rect">
            <a:avLst/>
          </a:prstGeom>
          <a:noFill/>
        </p:spPr>
        <p:txBody>
          <a:bodyPr wrap="square" rtlCol="0">
            <a:spAutoFit/>
          </a:bodyPr>
          <a:lstStyle/>
          <a:p>
            <a:r>
              <a:rPr lang="sl-SI" b="1" i="1" dirty="0"/>
              <a:t>Čarobno zdravilo proti sifilisu se je dalo kupiti tudi v Gorici. </a:t>
            </a:r>
            <a:r>
              <a:rPr lang="sl-SI" i="1" dirty="0"/>
              <a:t>Soča</a:t>
            </a:r>
            <a:r>
              <a:rPr lang="sl-SI" dirty="0"/>
              <a:t>, 11. 2. 1913, št. 18, leto 43.</a:t>
            </a:r>
          </a:p>
          <a:p>
            <a:endParaRPr lang="en-GB" dirty="0"/>
          </a:p>
        </p:txBody>
      </p:sp>
    </p:spTree>
    <p:extLst>
      <p:ext uri="{BB962C8B-B14F-4D97-AF65-F5344CB8AC3E}">
        <p14:creationId xmlns:p14="http://schemas.microsoft.com/office/powerpoint/2010/main" val="1553406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Malarija </a:t>
            </a:r>
            <a:endParaRPr lang="sl-SI" dirty="0"/>
          </a:p>
        </p:txBody>
      </p:sp>
      <p:sp>
        <p:nvSpPr>
          <p:cNvPr id="3" name="Označba mesta vsebine 2"/>
          <p:cNvSpPr>
            <a:spLocks noGrp="1"/>
          </p:cNvSpPr>
          <p:nvPr>
            <p:ph sz="quarter" idx="13"/>
          </p:nvPr>
        </p:nvSpPr>
        <p:spPr>
          <a:xfrm>
            <a:off x="6033052" y="2367092"/>
            <a:ext cx="5244548" cy="3424107"/>
          </a:xfrm>
        </p:spPr>
        <p:txBody>
          <a:bodyPr/>
          <a:lstStyle/>
          <a:p>
            <a:r>
              <a:rPr lang="sl-SI" dirty="0" smtClean="0"/>
              <a:t>Pogostejša v </a:t>
            </a:r>
            <a:r>
              <a:rPr lang="sl-SI" dirty="0" err="1" smtClean="0"/>
              <a:t>furlaniji</a:t>
            </a:r>
            <a:r>
              <a:rPr lang="sl-SI" dirty="0" smtClean="0"/>
              <a:t>, </a:t>
            </a:r>
            <a:r>
              <a:rPr lang="sl-SI" dirty="0" err="1" smtClean="0"/>
              <a:t>venetu</a:t>
            </a:r>
            <a:endParaRPr lang="sl-SI" dirty="0" smtClean="0"/>
          </a:p>
          <a:p>
            <a:r>
              <a:rPr lang="sl-SI" dirty="0" smtClean="0"/>
              <a:t>Po prvi vojni: v luknjah, kjer ostaja voda</a:t>
            </a:r>
          </a:p>
          <a:p>
            <a:endParaRPr lang="sl-SI" dirty="0"/>
          </a:p>
        </p:txBody>
      </p:sp>
    </p:spTree>
    <p:extLst>
      <p:ext uri="{BB962C8B-B14F-4D97-AF65-F5344CB8AC3E}">
        <p14:creationId xmlns:p14="http://schemas.microsoft.com/office/powerpoint/2010/main" val="641962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suette</a:t>
            </a:r>
            <a:r>
              <a:rPr lang="sl-SI" dirty="0"/>
              <a:t> ali </a:t>
            </a:r>
            <a:r>
              <a:rPr lang="sl-SI" dirty="0" err="1"/>
              <a:t>Morbus</a:t>
            </a:r>
            <a:r>
              <a:rPr lang="sl-SI" dirty="0"/>
              <a:t> </a:t>
            </a:r>
            <a:r>
              <a:rPr lang="sl-SI" dirty="0" err="1"/>
              <a:t>miliaris</a:t>
            </a:r>
            <a:endParaRPr lang="sl-SI" dirty="0"/>
          </a:p>
        </p:txBody>
      </p:sp>
      <p:sp>
        <p:nvSpPr>
          <p:cNvPr id="3" name="Označba mesta vsebine 2"/>
          <p:cNvSpPr>
            <a:spLocks noGrp="1"/>
          </p:cNvSpPr>
          <p:nvPr>
            <p:ph sz="quarter" idx="13"/>
          </p:nvPr>
        </p:nvSpPr>
        <p:spPr>
          <a:xfrm>
            <a:off x="6609522" y="2367092"/>
            <a:ext cx="4668078" cy="3424107"/>
          </a:xfrm>
        </p:spPr>
        <p:txBody>
          <a:bodyPr>
            <a:normAutofit lnSpcReduction="10000"/>
          </a:bodyPr>
          <a:lstStyle/>
          <a:p>
            <a:r>
              <a:rPr lang="sl-SI" dirty="0" smtClean="0"/>
              <a:t>težka glava, </a:t>
            </a:r>
            <a:r>
              <a:rPr lang="sl-SI" dirty="0"/>
              <a:t>začelo jih je mraziti in potiti, srce je bolelo in </a:t>
            </a:r>
            <a:r>
              <a:rPr lang="sl-SI" dirty="0" smtClean="0"/>
              <a:t>zbadalo</a:t>
            </a:r>
          </a:p>
          <a:p>
            <a:r>
              <a:rPr lang="sl-SI" dirty="0" smtClean="0"/>
              <a:t>Branik</a:t>
            </a:r>
          </a:p>
          <a:p>
            <a:r>
              <a:rPr lang="sl-SI" dirty="0" smtClean="0"/>
              <a:t>Zanesli naj bi jo turki v 15. stoletju</a:t>
            </a:r>
          </a:p>
          <a:p>
            <a:r>
              <a:rPr lang="sl-SI" dirty="0" smtClean="0"/>
              <a:t>Pogostejša pri mladih (ženskah)</a:t>
            </a:r>
          </a:p>
          <a:p>
            <a:r>
              <a:rPr lang="sl-SI" dirty="0" smtClean="0"/>
              <a:t>Nasvet: preprečevanje potenja, malo pitja, malo pokrivala</a:t>
            </a:r>
          </a:p>
          <a:p>
            <a:endParaRPr lang="sl-SI" dirty="0"/>
          </a:p>
        </p:txBody>
      </p:sp>
    </p:spTree>
    <p:extLst>
      <p:ext uri="{BB962C8B-B14F-4D97-AF65-F5344CB8AC3E}">
        <p14:creationId xmlns:p14="http://schemas.microsoft.com/office/powerpoint/2010/main" val="1441222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rdečke</a:t>
            </a:r>
            <a:endParaRPr lang="sl-SI" dirty="0"/>
          </a:p>
        </p:txBody>
      </p:sp>
      <p:sp>
        <p:nvSpPr>
          <p:cNvPr id="3" name="Označba mesta vsebine 2"/>
          <p:cNvSpPr>
            <a:spLocks noGrp="1"/>
          </p:cNvSpPr>
          <p:nvPr>
            <p:ph sz="quarter" idx="13"/>
          </p:nvPr>
        </p:nvSpPr>
        <p:spPr>
          <a:xfrm>
            <a:off x="5456582" y="2367092"/>
            <a:ext cx="5821017" cy="3424107"/>
          </a:xfrm>
        </p:spPr>
        <p:txBody>
          <a:bodyPr/>
          <a:lstStyle/>
          <a:p>
            <a:r>
              <a:rPr lang="sl-SI" dirty="0" smtClean="0"/>
              <a:t>Najnevarnejše nosečnicam</a:t>
            </a:r>
          </a:p>
          <a:p>
            <a:r>
              <a:rPr lang="sl-SI" dirty="0" smtClean="0"/>
              <a:t>Posledice: otroci s sivo mreno, vodeničnimi možgani</a:t>
            </a:r>
            <a:endParaRPr lang="sl-SI" dirty="0"/>
          </a:p>
        </p:txBody>
      </p:sp>
      <p:pic>
        <p:nvPicPr>
          <p:cNvPr id="4" name="Slika 3"/>
          <p:cNvPicPr>
            <a:picLocks noChangeAspect="1"/>
          </p:cNvPicPr>
          <p:nvPr/>
        </p:nvPicPr>
        <p:blipFill>
          <a:blip r:embed="rId2"/>
          <a:stretch>
            <a:fillRect/>
          </a:stretch>
        </p:blipFill>
        <p:spPr>
          <a:xfrm>
            <a:off x="587204" y="2102606"/>
            <a:ext cx="4509173" cy="3161725"/>
          </a:xfrm>
          <a:prstGeom prst="rect">
            <a:avLst/>
          </a:prstGeom>
        </p:spPr>
      </p:pic>
      <p:sp>
        <p:nvSpPr>
          <p:cNvPr id="5" name="PoljeZBesedilom 4"/>
          <p:cNvSpPr txBox="1"/>
          <p:nvPr/>
        </p:nvSpPr>
        <p:spPr>
          <a:xfrm>
            <a:off x="777858" y="5548091"/>
            <a:ext cx="4127863" cy="1200329"/>
          </a:xfrm>
          <a:prstGeom prst="rect">
            <a:avLst/>
          </a:prstGeom>
          <a:noFill/>
        </p:spPr>
        <p:txBody>
          <a:bodyPr wrap="square" rtlCol="0">
            <a:spAutoFit/>
          </a:bodyPr>
          <a:lstStyle/>
          <a:p>
            <a:r>
              <a:rPr lang="sl-SI" b="1" i="1"/>
              <a:t>Reklama dr. </a:t>
            </a:r>
            <a:r>
              <a:rPr lang="sl-SI" b="1" i="1" dirty="0"/>
              <a:t>Antona Brejca, ki se je priporočal zlasti v slučaju otroških bolezni.</a:t>
            </a:r>
            <a:r>
              <a:rPr lang="sl-SI" dirty="0"/>
              <a:t> </a:t>
            </a:r>
          </a:p>
          <a:p>
            <a:r>
              <a:rPr lang="sl-SI" i="1" dirty="0"/>
              <a:t>Gorica</a:t>
            </a:r>
            <a:r>
              <a:rPr lang="sl-SI" dirty="0"/>
              <a:t>, 14. 11. 1903, št. 91, leto 5.</a:t>
            </a:r>
          </a:p>
          <a:p>
            <a:endParaRPr lang="sl-SI" dirty="0"/>
          </a:p>
        </p:txBody>
      </p:sp>
    </p:spTree>
    <p:extLst>
      <p:ext uri="{BB962C8B-B14F-4D97-AF65-F5344CB8AC3E}">
        <p14:creationId xmlns:p14="http://schemas.microsoft.com/office/powerpoint/2010/main" val="2018234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Mrzlica</a:t>
            </a:r>
            <a:endParaRPr lang="sl-SI" dirty="0"/>
          </a:p>
        </p:txBody>
      </p:sp>
      <p:sp>
        <p:nvSpPr>
          <p:cNvPr id="3" name="Označba mesta vsebine 2"/>
          <p:cNvSpPr>
            <a:spLocks noGrp="1"/>
          </p:cNvSpPr>
          <p:nvPr>
            <p:ph sz="quarter" idx="13"/>
          </p:nvPr>
        </p:nvSpPr>
        <p:spPr>
          <a:xfrm>
            <a:off x="6052930" y="2367092"/>
            <a:ext cx="5224670" cy="3424107"/>
          </a:xfrm>
        </p:spPr>
        <p:txBody>
          <a:bodyPr>
            <a:normAutofit fontScale="92500" lnSpcReduction="20000"/>
          </a:bodyPr>
          <a:lstStyle/>
          <a:p>
            <a:r>
              <a:rPr lang="sl-SI" dirty="0" err="1"/>
              <a:t>zimica</a:t>
            </a:r>
            <a:r>
              <a:rPr lang="sl-SI" dirty="0"/>
              <a:t>, golica, </a:t>
            </a:r>
            <a:r>
              <a:rPr lang="sl-SI" dirty="0" err="1"/>
              <a:t>febris</a:t>
            </a:r>
            <a:r>
              <a:rPr lang="sl-SI" dirty="0"/>
              <a:t> </a:t>
            </a:r>
            <a:r>
              <a:rPr lang="sl-SI" dirty="0" err="1"/>
              <a:t>intermittens</a:t>
            </a:r>
            <a:endParaRPr lang="sl-SI" dirty="0"/>
          </a:p>
          <a:p>
            <a:r>
              <a:rPr lang="sl-SI" dirty="0" smtClean="0"/>
              <a:t>redno </a:t>
            </a:r>
            <a:r>
              <a:rPr lang="sl-SI" dirty="0" smtClean="0"/>
              <a:t>trese</a:t>
            </a:r>
            <a:r>
              <a:rPr lang="sl-SI" dirty="0"/>
              <a:t>nje vsakih nekaj časa</a:t>
            </a:r>
          </a:p>
          <a:p>
            <a:r>
              <a:rPr lang="sl-SI" dirty="0" smtClean="0"/>
              <a:t>Suha stanovanja</a:t>
            </a:r>
          </a:p>
          <a:p>
            <a:r>
              <a:rPr lang="sl-SI" dirty="0" smtClean="0"/>
              <a:t>Ne Platnena oblačila</a:t>
            </a:r>
          </a:p>
          <a:p>
            <a:r>
              <a:rPr lang="sl-SI" dirty="0" smtClean="0"/>
              <a:t>Ne ven ob dežju</a:t>
            </a:r>
          </a:p>
          <a:p>
            <a:r>
              <a:rPr lang="sl-SI" dirty="0" smtClean="0"/>
              <a:t>Ne </a:t>
            </a:r>
            <a:r>
              <a:rPr lang="sl-SI" dirty="0" smtClean="0"/>
              <a:t>vode </a:t>
            </a:r>
            <a:r>
              <a:rPr lang="sl-SI" dirty="0" smtClean="0"/>
              <a:t>temveč vino</a:t>
            </a:r>
          </a:p>
          <a:p>
            <a:r>
              <a:rPr lang="sl-SI" dirty="0" smtClean="0"/>
              <a:t>Jedem dodajati poper, čebulo, česen</a:t>
            </a:r>
          </a:p>
          <a:p>
            <a:r>
              <a:rPr lang="sl-SI" dirty="0" smtClean="0"/>
              <a:t>Mazati telo s salom</a:t>
            </a:r>
            <a:endParaRPr lang="sl-SI" dirty="0"/>
          </a:p>
        </p:txBody>
      </p:sp>
    </p:spTree>
    <p:extLst>
      <p:ext uri="{BB962C8B-B14F-4D97-AF65-F5344CB8AC3E}">
        <p14:creationId xmlns:p14="http://schemas.microsoft.com/office/powerpoint/2010/main" val="757278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griža</a:t>
            </a:r>
            <a:endParaRPr lang="sl-SI" dirty="0"/>
          </a:p>
        </p:txBody>
      </p:sp>
      <p:sp>
        <p:nvSpPr>
          <p:cNvPr id="3" name="Označba mesta vsebine 2"/>
          <p:cNvSpPr>
            <a:spLocks noGrp="1"/>
          </p:cNvSpPr>
          <p:nvPr>
            <p:ph sz="quarter" idx="13"/>
          </p:nvPr>
        </p:nvSpPr>
        <p:spPr>
          <a:xfrm>
            <a:off x="6321286" y="2367092"/>
            <a:ext cx="4956313" cy="3424107"/>
          </a:xfrm>
        </p:spPr>
        <p:txBody>
          <a:bodyPr/>
          <a:lstStyle/>
          <a:p>
            <a:r>
              <a:rPr lang="sl-SI" dirty="0" smtClean="0"/>
              <a:t>Omenja se v vsej goriški okolici</a:t>
            </a:r>
          </a:p>
          <a:p>
            <a:r>
              <a:rPr lang="sl-SI" dirty="0" smtClean="0"/>
              <a:t>Tudi krvava griža</a:t>
            </a:r>
          </a:p>
          <a:p>
            <a:r>
              <a:rPr lang="sl-SI" dirty="0" smtClean="0"/>
              <a:t>Vojaki zaradi slabe vode</a:t>
            </a:r>
          </a:p>
          <a:p>
            <a:endParaRPr lang="sl-SI" dirty="0"/>
          </a:p>
        </p:txBody>
      </p:sp>
      <p:pic>
        <p:nvPicPr>
          <p:cNvPr id="4" name="Slika 3"/>
          <p:cNvPicPr>
            <a:picLocks noChangeAspect="1"/>
          </p:cNvPicPr>
          <p:nvPr/>
        </p:nvPicPr>
        <p:blipFill>
          <a:blip r:embed="rId2"/>
          <a:stretch>
            <a:fillRect/>
          </a:stretch>
        </p:blipFill>
        <p:spPr>
          <a:xfrm>
            <a:off x="1098816" y="2106029"/>
            <a:ext cx="4743099" cy="3194581"/>
          </a:xfrm>
          <a:prstGeom prst="rect">
            <a:avLst/>
          </a:prstGeom>
        </p:spPr>
      </p:pic>
      <p:sp>
        <p:nvSpPr>
          <p:cNvPr id="6" name="PoljeZBesedilom 5"/>
          <p:cNvSpPr txBox="1"/>
          <p:nvPr/>
        </p:nvSpPr>
        <p:spPr>
          <a:xfrm>
            <a:off x="1371600" y="5525589"/>
            <a:ext cx="4470315" cy="923330"/>
          </a:xfrm>
          <a:prstGeom prst="rect">
            <a:avLst/>
          </a:prstGeom>
          <a:noFill/>
        </p:spPr>
        <p:txBody>
          <a:bodyPr wrap="square" rtlCol="0">
            <a:spAutoFit/>
          </a:bodyPr>
          <a:lstStyle/>
          <a:p>
            <a:r>
              <a:rPr lang="sl-SI" b="1" i="1" dirty="0"/>
              <a:t>Radenska kisla voda naj bi pomagala tudi proti </a:t>
            </a:r>
            <a:r>
              <a:rPr lang="sl-SI" b="1" i="1" dirty="0" smtClean="0"/>
              <a:t>želodčnim težavam. </a:t>
            </a:r>
            <a:r>
              <a:rPr lang="sl-SI" i="1" dirty="0"/>
              <a:t>Soča</a:t>
            </a:r>
            <a:r>
              <a:rPr lang="sl-SI" dirty="0"/>
              <a:t>, 20. 7. 1888, št. 29, leto </a:t>
            </a:r>
            <a:r>
              <a:rPr lang="sl-SI" dirty="0" smtClean="0"/>
              <a:t>18.</a:t>
            </a:r>
            <a:endParaRPr lang="sl-SI" dirty="0"/>
          </a:p>
        </p:txBody>
      </p:sp>
    </p:spTree>
    <p:extLst>
      <p:ext uri="{BB962C8B-B14F-4D97-AF65-F5344CB8AC3E}">
        <p14:creationId xmlns:p14="http://schemas.microsoft.com/office/powerpoint/2010/main" val="4002775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meningitis</a:t>
            </a:r>
            <a:endParaRPr lang="sl-SI" dirty="0"/>
          </a:p>
        </p:txBody>
      </p:sp>
      <p:sp>
        <p:nvSpPr>
          <p:cNvPr id="3" name="Označba mesta vsebine 2"/>
          <p:cNvSpPr>
            <a:spLocks noGrp="1"/>
          </p:cNvSpPr>
          <p:nvPr>
            <p:ph sz="quarter" idx="13"/>
          </p:nvPr>
        </p:nvSpPr>
        <p:spPr>
          <a:xfrm>
            <a:off x="6430616" y="2367092"/>
            <a:ext cx="4846983" cy="3424107"/>
          </a:xfrm>
        </p:spPr>
        <p:txBody>
          <a:bodyPr/>
          <a:lstStyle/>
          <a:p>
            <a:r>
              <a:rPr lang="sl-SI" dirty="0" smtClean="0"/>
              <a:t>Redko</a:t>
            </a:r>
          </a:p>
          <a:p>
            <a:r>
              <a:rPr lang="sl-SI" dirty="0" smtClean="0"/>
              <a:t>Umre sin učitelja v </a:t>
            </a:r>
            <a:r>
              <a:rPr lang="sl-SI" dirty="0" err="1" smtClean="0"/>
              <a:t>šempasu</a:t>
            </a:r>
            <a:endParaRPr lang="sl-SI" dirty="0"/>
          </a:p>
        </p:txBody>
      </p:sp>
    </p:spTree>
    <p:extLst>
      <p:ext uri="{BB962C8B-B14F-4D97-AF65-F5344CB8AC3E}">
        <p14:creationId xmlns:p14="http://schemas.microsoft.com/office/powerpoint/2010/main" val="2223239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tetanus</a:t>
            </a:r>
            <a:endParaRPr lang="sl-SI" dirty="0"/>
          </a:p>
        </p:txBody>
      </p:sp>
      <p:sp>
        <p:nvSpPr>
          <p:cNvPr id="3" name="Označba mesta vsebine 2"/>
          <p:cNvSpPr>
            <a:spLocks noGrp="1"/>
          </p:cNvSpPr>
          <p:nvPr>
            <p:ph sz="quarter" idx="13"/>
          </p:nvPr>
        </p:nvSpPr>
        <p:spPr>
          <a:xfrm>
            <a:off x="6549886" y="2367092"/>
            <a:ext cx="4727713" cy="3424107"/>
          </a:xfrm>
        </p:spPr>
        <p:txBody>
          <a:bodyPr/>
          <a:lstStyle/>
          <a:p>
            <a:r>
              <a:rPr lang="sl-SI" dirty="0" smtClean="0"/>
              <a:t>Neprimerno zdravljenje ran (kravje, konjsko blato)</a:t>
            </a:r>
          </a:p>
          <a:p>
            <a:endParaRPr lang="sl-SI" dirty="0"/>
          </a:p>
        </p:txBody>
      </p:sp>
    </p:spTree>
    <p:extLst>
      <p:ext uri="{BB962C8B-B14F-4D97-AF65-F5344CB8AC3E}">
        <p14:creationId xmlns:p14="http://schemas.microsoft.com/office/powerpoint/2010/main" val="131853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Erythema</a:t>
            </a:r>
            <a:r>
              <a:rPr lang="sl-SI" dirty="0"/>
              <a:t> </a:t>
            </a:r>
            <a:r>
              <a:rPr lang="sl-SI" dirty="0" err="1"/>
              <a:t>exsudativura</a:t>
            </a:r>
            <a:endParaRPr lang="sl-SI" dirty="0"/>
          </a:p>
        </p:txBody>
      </p:sp>
      <p:sp>
        <p:nvSpPr>
          <p:cNvPr id="3" name="Označba mesta vsebine 2"/>
          <p:cNvSpPr>
            <a:spLocks noGrp="1"/>
          </p:cNvSpPr>
          <p:nvPr>
            <p:ph sz="quarter" idx="13"/>
          </p:nvPr>
        </p:nvSpPr>
        <p:spPr/>
        <p:txBody>
          <a:bodyPr/>
          <a:lstStyle/>
          <a:p>
            <a:r>
              <a:rPr lang="sl-SI" dirty="0" smtClean="0"/>
              <a:t>Nenevarna</a:t>
            </a:r>
          </a:p>
          <a:p>
            <a:r>
              <a:rPr lang="sl-SI" dirty="0" smtClean="0"/>
              <a:t>Redno zračenje prostorov</a:t>
            </a:r>
          </a:p>
          <a:p>
            <a:endParaRPr lang="sl-SI" dirty="0"/>
          </a:p>
          <a:p>
            <a:r>
              <a:rPr lang="sl-SI" dirty="0" smtClean="0"/>
              <a:t>Čistost postelje</a:t>
            </a:r>
          </a:p>
          <a:p>
            <a:r>
              <a:rPr lang="sl-SI" dirty="0" smtClean="0"/>
              <a:t>Tekoča hrana</a:t>
            </a:r>
          </a:p>
          <a:p>
            <a:r>
              <a:rPr lang="sl-SI" dirty="0" smtClean="0"/>
              <a:t>Redka, </a:t>
            </a:r>
            <a:r>
              <a:rPr lang="sl-SI" dirty="0"/>
              <a:t>m</a:t>
            </a:r>
            <a:r>
              <a:rPr lang="sl-SI" dirty="0" smtClean="0"/>
              <a:t>rzla pijača</a:t>
            </a:r>
            <a:endParaRPr lang="sl-SI" dirty="0"/>
          </a:p>
        </p:txBody>
      </p:sp>
    </p:spTree>
    <p:extLst>
      <p:ext uri="{BB962C8B-B14F-4D97-AF65-F5344CB8AC3E}">
        <p14:creationId xmlns:p14="http://schemas.microsoft.com/office/powerpoint/2010/main" val="1738755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egiptovska bolezen, trahom</a:t>
            </a:r>
          </a:p>
        </p:txBody>
      </p:sp>
      <p:sp>
        <p:nvSpPr>
          <p:cNvPr id="3" name="Označba mesta vsebine 2"/>
          <p:cNvSpPr>
            <a:spLocks noGrp="1"/>
          </p:cNvSpPr>
          <p:nvPr>
            <p:ph sz="quarter" idx="13"/>
          </p:nvPr>
        </p:nvSpPr>
        <p:spPr>
          <a:xfrm>
            <a:off x="6470374" y="2367092"/>
            <a:ext cx="4807226" cy="3424107"/>
          </a:xfrm>
        </p:spPr>
        <p:txBody>
          <a:bodyPr/>
          <a:lstStyle/>
          <a:p>
            <a:r>
              <a:rPr lang="sl-SI" dirty="0" smtClean="0"/>
              <a:t>Očesna bolezen</a:t>
            </a:r>
            <a:endParaRPr lang="sl-SI" dirty="0"/>
          </a:p>
        </p:txBody>
      </p:sp>
    </p:spTree>
    <p:extLst>
      <p:ext uri="{BB962C8B-B14F-4D97-AF65-F5344CB8AC3E}">
        <p14:creationId xmlns:p14="http://schemas.microsoft.com/office/powerpoint/2010/main" val="3130649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hipoteze</a:t>
            </a:r>
            <a:endParaRPr lang="sl-SI" dirty="0"/>
          </a:p>
        </p:txBody>
      </p:sp>
      <p:sp>
        <p:nvSpPr>
          <p:cNvPr id="3" name="Označba mesta vsebine 2"/>
          <p:cNvSpPr>
            <a:spLocks noGrp="1"/>
          </p:cNvSpPr>
          <p:nvPr>
            <p:ph sz="quarter" idx="13"/>
          </p:nvPr>
        </p:nvSpPr>
        <p:spPr>
          <a:xfrm>
            <a:off x="5267738" y="2367092"/>
            <a:ext cx="6009861" cy="3424107"/>
          </a:xfrm>
        </p:spPr>
        <p:txBody>
          <a:bodyPr/>
          <a:lstStyle/>
          <a:p>
            <a:pPr lvl="0"/>
            <a:r>
              <a:rPr lang="sl-SI" dirty="0" smtClean="0"/>
              <a:t>Higiena </a:t>
            </a:r>
            <a:r>
              <a:rPr lang="sl-SI" dirty="0"/>
              <a:t>je bila nekoč slabša kot danes.</a:t>
            </a:r>
          </a:p>
          <a:p>
            <a:pPr lvl="0"/>
            <a:r>
              <a:rPr lang="sl-SI" dirty="0"/>
              <a:t>Otroške bolezni, ki jih znamo danes pozdraviti, so bile za otroke nekoč usodne.</a:t>
            </a:r>
          </a:p>
          <a:p>
            <a:pPr lvl="0"/>
            <a:r>
              <a:rPr lang="sl-SI" dirty="0"/>
              <a:t>Po Goriškem je razsajalo več epidemij različnih nalezljivih bolezni.</a:t>
            </a:r>
          </a:p>
          <a:p>
            <a:endParaRPr lang="sl-SI" dirty="0"/>
          </a:p>
        </p:txBody>
      </p:sp>
      <p:pic>
        <p:nvPicPr>
          <p:cNvPr id="4" name="Slika 3"/>
          <p:cNvPicPr>
            <a:picLocks noChangeAspect="1"/>
          </p:cNvPicPr>
          <p:nvPr/>
        </p:nvPicPr>
        <p:blipFill>
          <a:blip r:embed="rId2"/>
          <a:stretch>
            <a:fillRect/>
          </a:stretch>
        </p:blipFill>
        <p:spPr>
          <a:xfrm>
            <a:off x="0" y="213632"/>
            <a:ext cx="4931194" cy="5577567"/>
          </a:xfrm>
          <a:prstGeom prst="rect">
            <a:avLst/>
          </a:prstGeom>
        </p:spPr>
      </p:pic>
      <p:sp>
        <p:nvSpPr>
          <p:cNvPr id="5" name="PoljeZBesedilom 4"/>
          <p:cNvSpPr txBox="1"/>
          <p:nvPr/>
        </p:nvSpPr>
        <p:spPr>
          <a:xfrm>
            <a:off x="108884" y="5934670"/>
            <a:ext cx="5158854" cy="923330"/>
          </a:xfrm>
          <a:prstGeom prst="rect">
            <a:avLst/>
          </a:prstGeom>
          <a:noFill/>
        </p:spPr>
        <p:txBody>
          <a:bodyPr wrap="square" rtlCol="0">
            <a:spAutoFit/>
          </a:bodyPr>
          <a:lstStyle/>
          <a:p>
            <a:r>
              <a:rPr lang="sl-SI" b="1" i="1" dirty="0"/>
              <a:t>Da je na pojav bolezni vplivalo tudi vreme, priča sledeča karikatura in </a:t>
            </a:r>
            <a:r>
              <a:rPr lang="sl-SI" b="1" i="1" dirty="0" smtClean="0"/>
              <a:t>pesem. Vir: </a:t>
            </a:r>
            <a:r>
              <a:rPr lang="sl-SI" dirty="0"/>
              <a:t>Čuk na palci, 11. marec 1926, št. 10</a:t>
            </a:r>
            <a:endParaRPr lang="en-GB" dirty="0"/>
          </a:p>
        </p:txBody>
      </p:sp>
    </p:spTree>
    <p:extLst>
      <p:ext uri="{BB962C8B-B14F-4D97-AF65-F5344CB8AC3E}">
        <p14:creationId xmlns:p14="http://schemas.microsoft.com/office/powerpoint/2010/main" val="1402167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20. stoletje</a:t>
            </a:r>
            <a:endParaRPr lang="sl-SI" dirty="0"/>
          </a:p>
        </p:txBody>
      </p:sp>
      <p:sp>
        <p:nvSpPr>
          <p:cNvPr id="3" name="Označba mesta vsebine 2"/>
          <p:cNvSpPr>
            <a:spLocks noGrp="1"/>
          </p:cNvSpPr>
          <p:nvPr>
            <p:ph sz="quarter" idx="13"/>
          </p:nvPr>
        </p:nvSpPr>
        <p:spPr>
          <a:xfrm>
            <a:off x="913774" y="2367092"/>
            <a:ext cx="5268662" cy="3424107"/>
          </a:xfrm>
        </p:spPr>
        <p:txBody>
          <a:bodyPr/>
          <a:lstStyle/>
          <a:p>
            <a:r>
              <a:rPr lang="sl-SI" dirty="0" smtClean="0"/>
              <a:t>Prva vojna: tifus, krvava griža, malarija</a:t>
            </a:r>
          </a:p>
          <a:p>
            <a:r>
              <a:rPr lang="sl-SI" dirty="0" smtClean="0"/>
              <a:t>Taborišča: davica, ošpice</a:t>
            </a:r>
          </a:p>
          <a:p>
            <a:endParaRPr lang="sl-SI" dirty="0"/>
          </a:p>
          <a:p>
            <a:r>
              <a:rPr lang="sl-SI" dirty="0" smtClean="0"/>
              <a:t>Kraji okužb: vodnjaki, pralnice, brivski saloni, okuženo mleko, potniški vagoni, brisače in glavniki v skupni rabi</a:t>
            </a:r>
            <a:endParaRPr lang="sl-SI" dirty="0"/>
          </a:p>
        </p:txBody>
      </p:sp>
      <p:pic>
        <p:nvPicPr>
          <p:cNvPr id="4" name="Slika 3"/>
          <p:cNvPicPr>
            <a:picLocks noChangeAspect="1"/>
          </p:cNvPicPr>
          <p:nvPr/>
        </p:nvPicPr>
        <p:blipFill>
          <a:blip r:embed="rId2"/>
          <a:stretch>
            <a:fillRect/>
          </a:stretch>
        </p:blipFill>
        <p:spPr>
          <a:xfrm>
            <a:off x="6705830" y="2367092"/>
            <a:ext cx="4572396" cy="2780017"/>
          </a:xfrm>
          <a:prstGeom prst="rect">
            <a:avLst/>
          </a:prstGeom>
        </p:spPr>
      </p:pic>
      <p:sp>
        <p:nvSpPr>
          <p:cNvPr id="5" name="PoljeZBesedilom 4"/>
          <p:cNvSpPr txBox="1"/>
          <p:nvPr/>
        </p:nvSpPr>
        <p:spPr>
          <a:xfrm>
            <a:off x="6876625" y="5147109"/>
            <a:ext cx="4924995" cy="2031325"/>
          </a:xfrm>
          <a:prstGeom prst="rect">
            <a:avLst/>
          </a:prstGeom>
          <a:noFill/>
        </p:spPr>
        <p:txBody>
          <a:bodyPr wrap="square" rtlCol="0">
            <a:spAutoFit/>
          </a:bodyPr>
          <a:lstStyle/>
          <a:p>
            <a:r>
              <a:rPr lang="sl-SI" b="1" i="1" dirty="0"/>
              <a:t>Medicinski kader pred prvo ambulanto v Novi Gorici (danes je tam parkirišče Slovenskega narodnega gledališča). Zdravnica dr. Vuga je 6. z leve</a:t>
            </a:r>
            <a:r>
              <a:rPr lang="sl-SI" b="1" i="1" dirty="0" smtClean="0"/>
              <a:t>.</a:t>
            </a:r>
            <a:r>
              <a:rPr lang="sl-SI" dirty="0" smtClean="0"/>
              <a:t> </a:t>
            </a:r>
            <a:r>
              <a:rPr lang="sl-SI" dirty="0" err="1" smtClean="0"/>
              <a:t>Vir:</a:t>
            </a:r>
            <a:r>
              <a:rPr lang="sl-SI" u="sng" dirty="0" err="1" smtClean="0">
                <a:hlinkClick r:id="rId3"/>
              </a:rPr>
              <a:t>https</a:t>
            </a:r>
            <a:r>
              <a:rPr lang="sl-SI" u="sng" dirty="0">
                <a:hlinkClick r:id="rId3"/>
              </a:rPr>
              <a:t>://www.kamra.si/mm-elementi/zdravtstvena-ambulanta-nova-gorica/</a:t>
            </a:r>
            <a:r>
              <a:rPr lang="sl-SI" dirty="0"/>
              <a:t> (7. 2. 2022).</a:t>
            </a:r>
          </a:p>
          <a:p>
            <a:endParaRPr lang="en-GB" dirty="0"/>
          </a:p>
        </p:txBody>
      </p:sp>
    </p:spTree>
    <p:extLst>
      <p:ext uri="{BB962C8B-B14F-4D97-AF65-F5344CB8AC3E}">
        <p14:creationId xmlns:p14="http://schemas.microsoft.com/office/powerpoint/2010/main" val="868631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Med vojnama in druga vojna</a:t>
            </a:r>
            <a:endParaRPr lang="sl-SI" dirty="0"/>
          </a:p>
        </p:txBody>
      </p:sp>
      <p:sp>
        <p:nvSpPr>
          <p:cNvPr id="3" name="Označba mesta vsebine 2"/>
          <p:cNvSpPr>
            <a:spLocks noGrp="1"/>
          </p:cNvSpPr>
          <p:nvPr>
            <p:ph sz="quarter" idx="13"/>
          </p:nvPr>
        </p:nvSpPr>
        <p:spPr/>
        <p:txBody>
          <a:bodyPr>
            <a:normAutofit fontScale="85000" lnSpcReduction="10000"/>
          </a:bodyPr>
          <a:lstStyle/>
          <a:p>
            <a:r>
              <a:rPr lang="sl-SI" dirty="0" smtClean="0"/>
              <a:t>Težavno delovanje slovenskih zdravnikov pod </a:t>
            </a:r>
            <a:r>
              <a:rPr lang="sl-SI" dirty="0" err="1" smtClean="0"/>
              <a:t>italijani</a:t>
            </a:r>
            <a:endParaRPr lang="sl-SI" dirty="0" smtClean="0"/>
          </a:p>
          <a:p>
            <a:r>
              <a:rPr lang="sl-SI" dirty="0" smtClean="0"/>
              <a:t>Bolnica v </a:t>
            </a:r>
            <a:r>
              <a:rPr lang="sl-SI" dirty="0" err="1" smtClean="0"/>
              <a:t>vipavi</a:t>
            </a:r>
            <a:r>
              <a:rPr lang="sl-SI" dirty="0" smtClean="0"/>
              <a:t>, na goriškem je ni</a:t>
            </a:r>
          </a:p>
          <a:p>
            <a:r>
              <a:rPr lang="sl-SI" dirty="0" smtClean="0"/>
              <a:t>Leta 1947: 4 lekarne, </a:t>
            </a:r>
            <a:r>
              <a:rPr lang="sl-SI" dirty="0" err="1" smtClean="0"/>
              <a:t>protituberkulozni</a:t>
            </a:r>
            <a:r>
              <a:rPr lang="sl-SI" dirty="0" smtClean="0"/>
              <a:t> dispanzer, bolničarski tečaji za novo osebje, pregledi brigadirjev</a:t>
            </a:r>
          </a:p>
          <a:p>
            <a:r>
              <a:rPr lang="sl-SI" dirty="0" smtClean="0"/>
              <a:t>Živalske bolezni: kokošja, piščančja kuga, </a:t>
            </a:r>
            <a:r>
              <a:rPr lang="sl-SI" dirty="0" err="1" smtClean="0"/>
              <a:t>slinovka</a:t>
            </a:r>
            <a:r>
              <a:rPr lang="sl-SI" dirty="0" smtClean="0"/>
              <a:t>, vranični prisad, parkljevka, smrkavost, </a:t>
            </a:r>
            <a:r>
              <a:rPr lang="sl-SI" dirty="0" err="1" smtClean="0"/>
              <a:t>durina</a:t>
            </a:r>
            <a:endParaRPr lang="sl-SI" dirty="0" smtClean="0"/>
          </a:p>
          <a:p>
            <a:r>
              <a:rPr lang="sl-SI" dirty="0" smtClean="0"/>
              <a:t>1951: higienski zavod na Pristavi</a:t>
            </a:r>
          </a:p>
          <a:p>
            <a:r>
              <a:rPr lang="sl-SI" dirty="0" smtClean="0"/>
              <a:t>Do 60. let zdravniki delujejo po barakah</a:t>
            </a:r>
          </a:p>
          <a:p>
            <a:r>
              <a:rPr lang="sl-SI" dirty="0" smtClean="0"/>
              <a:t>Cepljenja za šolarje proti </a:t>
            </a:r>
            <a:r>
              <a:rPr lang="sl-SI" dirty="0"/>
              <a:t>rdečkam, ošpicam, davici, otroški paralizi, mumpsu, tetanusu, kozam.</a:t>
            </a:r>
            <a:endParaRPr lang="sl-SI" dirty="0" smtClean="0"/>
          </a:p>
          <a:p>
            <a:endParaRPr lang="sl-SI" dirty="0" smtClean="0"/>
          </a:p>
          <a:p>
            <a:endParaRPr lang="sl-SI" dirty="0" smtClean="0"/>
          </a:p>
          <a:p>
            <a:endParaRPr lang="sl-SI" dirty="0"/>
          </a:p>
        </p:txBody>
      </p:sp>
    </p:spTree>
    <p:extLst>
      <p:ext uri="{BB962C8B-B14F-4D97-AF65-F5344CB8AC3E}">
        <p14:creationId xmlns:p14="http://schemas.microsoft.com/office/powerpoint/2010/main" val="1460407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Otroška paraliza</a:t>
            </a:r>
            <a:endParaRPr lang="sl-SI" dirty="0"/>
          </a:p>
        </p:txBody>
      </p:sp>
      <p:sp>
        <p:nvSpPr>
          <p:cNvPr id="3" name="Označba mesta vsebine 2"/>
          <p:cNvSpPr>
            <a:spLocks noGrp="1"/>
          </p:cNvSpPr>
          <p:nvPr>
            <p:ph sz="quarter" idx="13"/>
          </p:nvPr>
        </p:nvSpPr>
        <p:spPr/>
        <p:txBody>
          <a:bodyPr/>
          <a:lstStyle/>
          <a:p>
            <a:r>
              <a:rPr lang="sl-SI" dirty="0" err="1" smtClean="0"/>
              <a:t>Polio</a:t>
            </a:r>
            <a:endParaRPr lang="sl-SI" dirty="0" smtClean="0"/>
          </a:p>
          <a:p>
            <a:r>
              <a:rPr lang="sl-SI" dirty="0" smtClean="0"/>
              <a:t>1953: stara gora</a:t>
            </a:r>
          </a:p>
          <a:p>
            <a:r>
              <a:rPr lang="sl-SI" dirty="0" smtClean="0"/>
              <a:t>Ko niso več kužni</a:t>
            </a:r>
          </a:p>
          <a:p>
            <a:r>
              <a:rPr lang="sl-SI" dirty="0" smtClean="0"/>
              <a:t>Prava drža nog, rok (obkladki</a:t>
            </a:r>
            <a:r>
              <a:rPr lang="sl-SI" dirty="0" smtClean="0"/>
              <a:t>)</a:t>
            </a:r>
          </a:p>
          <a:p>
            <a:r>
              <a:rPr lang="sl-SI" dirty="0" smtClean="0"/>
              <a:t>Mavec, razgibavanje</a:t>
            </a:r>
            <a:endParaRPr lang="sl-SI" dirty="0" smtClean="0"/>
          </a:p>
          <a:p>
            <a:r>
              <a:rPr lang="sl-SI" dirty="0" smtClean="0"/>
              <a:t>Več mesecev do leta</a:t>
            </a:r>
          </a:p>
          <a:p>
            <a:endParaRPr lang="sl-SI" dirty="0" smtClean="0"/>
          </a:p>
          <a:p>
            <a:endParaRPr lang="sl-SI" dirty="0"/>
          </a:p>
        </p:txBody>
      </p:sp>
      <p:pic>
        <p:nvPicPr>
          <p:cNvPr id="4" name="Slika 3"/>
          <p:cNvPicPr>
            <a:picLocks noChangeAspect="1"/>
          </p:cNvPicPr>
          <p:nvPr/>
        </p:nvPicPr>
        <p:blipFill>
          <a:blip r:embed="rId2"/>
          <a:stretch>
            <a:fillRect/>
          </a:stretch>
        </p:blipFill>
        <p:spPr>
          <a:xfrm>
            <a:off x="6268692" y="2079313"/>
            <a:ext cx="4691153" cy="3711886"/>
          </a:xfrm>
          <a:prstGeom prst="rect">
            <a:avLst/>
          </a:prstGeom>
        </p:spPr>
      </p:pic>
      <p:sp>
        <p:nvSpPr>
          <p:cNvPr id="5" name="PoljeZBesedilom 4"/>
          <p:cNvSpPr txBox="1"/>
          <p:nvPr/>
        </p:nvSpPr>
        <p:spPr>
          <a:xfrm>
            <a:off x="5336968" y="5791199"/>
            <a:ext cx="5622877" cy="1200329"/>
          </a:xfrm>
          <a:prstGeom prst="rect">
            <a:avLst/>
          </a:prstGeom>
          <a:noFill/>
        </p:spPr>
        <p:txBody>
          <a:bodyPr wrap="square" rtlCol="0">
            <a:spAutoFit/>
          </a:bodyPr>
          <a:lstStyle/>
          <a:p>
            <a:r>
              <a:rPr lang="sl-SI" b="1" i="1" dirty="0"/>
              <a:t>Bolnik z otroško paralizo v mavčni oblogi</a:t>
            </a:r>
            <a:endParaRPr lang="sl-SI" dirty="0"/>
          </a:p>
          <a:p>
            <a:r>
              <a:rPr lang="sl-SI" dirty="0"/>
              <a:t>Bolnica za predšolsko invalidno mladino Stara gora: 1952–1962. Star gora, Bolnica za invalidno mladino, 1962.</a:t>
            </a:r>
          </a:p>
          <a:p>
            <a:endParaRPr lang="en-GB" dirty="0"/>
          </a:p>
        </p:txBody>
      </p:sp>
    </p:spTree>
    <p:extLst>
      <p:ext uri="{BB962C8B-B14F-4D97-AF65-F5344CB8AC3E}">
        <p14:creationId xmlns:p14="http://schemas.microsoft.com/office/powerpoint/2010/main" val="329772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Zaključek: potrjujemo 3 teorije</a:t>
            </a:r>
            <a:endParaRPr lang="sl-SI" dirty="0"/>
          </a:p>
        </p:txBody>
      </p:sp>
      <p:sp>
        <p:nvSpPr>
          <p:cNvPr id="3" name="Označba mesta vsebine 2"/>
          <p:cNvSpPr>
            <a:spLocks noGrp="1"/>
          </p:cNvSpPr>
          <p:nvPr>
            <p:ph sz="quarter" idx="13"/>
          </p:nvPr>
        </p:nvSpPr>
        <p:spPr/>
        <p:txBody>
          <a:bodyPr/>
          <a:lstStyle/>
          <a:p>
            <a:r>
              <a:rPr lang="sl-SI" dirty="0" smtClean="0"/>
              <a:t>Higiena je </a:t>
            </a:r>
            <a:r>
              <a:rPr lang="sl-SI" dirty="0"/>
              <a:t>nekoč </a:t>
            </a:r>
            <a:r>
              <a:rPr lang="sl-SI" dirty="0" smtClean="0"/>
              <a:t>bila slabša </a:t>
            </a:r>
            <a:r>
              <a:rPr lang="sl-SI" dirty="0"/>
              <a:t>kot danes, vendar so se oblasti zavedale te pomanjkljivosti in so skušali razmere </a:t>
            </a:r>
            <a:r>
              <a:rPr lang="sl-SI" dirty="0" smtClean="0"/>
              <a:t>izboljšati.</a:t>
            </a:r>
            <a:endParaRPr lang="sl-SI" dirty="0" smtClean="0"/>
          </a:p>
          <a:p>
            <a:r>
              <a:rPr lang="sl-SI" dirty="0"/>
              <a:t>Otroške bolezni, ki jih znamo danes pozdraviti, so bile za otroke res usodne vsaj do uvedbe </a:t>
            </a:r>
            <a:r>
              <a:rPr lang="sl-SI" dirty="0" smtClean="0"/>
              <a:t>cepljenja.</a:t>
            </a:r>
          </a:p>
          <a:p>
            <a:r>
              <a:rPr lang="sl-SI" dirty="0"/>
              <a:t>po Goriškem je razsajalo več epidemij različnih nalezljivih bolezni, ki jih danes niti ne poznamo več. </a:t>
            </a:r>
          </a:p>
        </p:txBody>
      </p:sp>
    </p:spTree>
    <p:extLst>
      <p:ext uri="{BB962C8B-B14F-4D97-AF65-F5344CB8AC3E}">
        <p14:creationId xmlns:p14="http://schemas.microsoft.com/office/powerpoint/2010/main" val="368770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značba mesta vsebine 2"/>
          <p:cNvSpPr>
            <a:spLocks noGrp="1"/>
          </p:cNvSpPr>
          <p:nvPr>
            <p:ph sz="quarter" idx="13"/>
          </p:nvPr>
        </p:nvSpPr>
        <p:spPr>
          <a:xfrm>
            <a:off x="914400" y="526739"/>
            <a:ext cx="10363826" cy="3424107"/>
          </a:xfrm>
        </p:spPr>
        <p:txBody>
          <a:bodyPr>
            <a:normAutofit/>
          </a:bodyPr>
          <a:lstStyle/>
          <a:p>
            <a:pPr algn="ctr"/>
            <a:r>
              <a:rPr lang="sl-SI" sz="7200" dirty="0" smtClean="0"/>
              <a:t>Ostanimo zdravi!</a:t>
            </a:r>
            <a:endParaRPr lang="sl-SI" sz="7200" dirty="0"/>
          </a:p>
        </p:txBody>
      </p:sp>
      <p:pic>
        <p:nvPicPr>
          <p:cNvPr id="4" name="Slika 3"/>
          <p:cNvPicPr>
            <a:picLocks noChangeAspect="1"/>
          </p:cNvPicPr>
          <p:nvPr/>
        </p:nvPicPr>
        <p:blipFill>
          <a:blip r:embed="rId2"/>
          <a:stretch>
            <a:fillRect/>
          </a:stretch>
        </p:blipFill>
        <p:spPr>
          <a:xfrm>
            <a:off x="2607970" y="2017093"/>
            <a:ext cx="6904633" cy="3867505"/>
          </a:xfrm>
          <a:prstGeom prst="rect">
            <a:avLst/>
          </a:prstGeom>
        </p:spPr>
      </p:pic>
      <p:sp>
        <p:nvSpPr>
          <p:cNvPr id="5" name="PoljeZBesedilom 4"/>
          <p:cNvSpPr txBox="1"/>
          <p:nvPr/>
        </p:nvSpPr>
        <p:spPr>
          <a:xfrm>
            <a:off x="2988860" y="5964072"/>
            <a:ext cx="6359856" cy="923330"/>
          </a:xfrm>
          <a:prstGeom prst="rect">
            <a:avLst/>
          </a:prstGeom>
          <a:noFill/>
        </p:spPr>
        <p:txBody>
          <a:bodyPr wrap="square" rtlCol="0">
            <a:spAutoFit/>
          </a:bodyPr>
          <a:lstStyle/>
          <a:p>
            <a:r>
              <a:rPr lang="sl-SI" b="1" i="1" dirty="0"/>
              <a:t>Še ena hudomušna za zaključek</a:t>
            </a:r>
            <a:r>
              <a:rPr lang="sl-SI" dirty="0"/>
              <a:t>.</a:t>
            </a:r>
          </a:p>
          <a:p>
            <a:r>
              <a:rPr lang="sl-SI" dirty="0"/>
              <a:t>Čuk na palci, 8. 4. 1926, št. </a:t>
            </a:r>
            <a:r>
              <a:rPr lang="sl-SI"/>
              <a:t>14.</a:t>
            </a:r>
          </a:p>
          <a:p>
            <a:endParaRPr lang="en-GB"/>
          </a:p>
        </p:txBody>
      </p:sp>
    </p:spTree>
    <p:extLst>
      <p:ext uri="{BB962C8B-B14F-4D97-AF65-F5344CB8AC3E}">
        <p14:creationId xmlns:p14="http://schemas.microsoft.com/office/powerpoint/2010/main" val="835862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KAJ SO NALEZLJIVE BOLEZNI?</a:t>
            </a:r>
            <a:endParaRPr lang="sl-SI" dirty="0"/>
          </a:p>
        </p:txBody>
      </p:sp>
      <p:sp>
        <p:nvSpPr>
          <p:cNvPr id="3" name="Označba mesta vsebine 2"/>
          <p:cNvSpPr>
            <a:spLocks noGrp="1"/>
          </p:cNvSpPr>
          <p:nvPr>
            <p:ph sz="quarter" idx="13"/>
          </p:nvPr>
        </p:nvSpPr>
        <p:spPr/>
        <p:txBody>
          <a:bodyPr>
            <a:normAutofit/>
          </a:bodyPr>
          <a:lstStyle/>
          <a:p>
            <a:r>
              <a:rPr lang="sl-SI" dirty="0"/>
              <a:t>motnje v delovanju človeškega </a:t>
            </a:r>
            <a:r>
              <a:rPr lang="sl-SI" dirty="0" smtClean="0"/>
              <a:t>organizma</a:t>
            </a:r>
          </a:p>
          <a:p>
            <a:r>
              <a:rPr lang="sl-SI" b="1" dirty="0"/>
              <a:t>kapljično</a:t>
            </a:r>
            <a:r>
              <a:rPr lang="sl-SI" dirty="0"/>
              <a:t> </a:t>
            </a:r>
            <a:r>
              <a:rPr lang="sl-SI" dirty="0" smtClean="0"/>
              <a:t>(</a:t>
            </a:r>
            <a:r>
              <a:rPr lang="sl-SI" dirty="0"/>
              <a:t>npr. kihanje, kašljanje), preko </a:t>
            </a:r>
            <a:r>
              <a:rPr lang="sl-SI" b="1" dirty="0"/>
              <a:t>odprtih ran, zaradi slabe higiene, s pokvarjeno hrano</a:t>
            </a:r>
            <a:r>
              <a:rPr lang="sl-SI" dirty="0"/>
              <a:t> (npr. salmonela), </a:t>
            </a:r>
            <a:r>
              <a:rPr lang="sl-SI" b="1" dirty="0"/>
              <a:t>preko živali</a:t>
            </a:r>
            <a:r>
              <a:rPr lang="sl-SI" dirty="0"/>
              <a:t> (npr. steklina, borelioza, klopni meningitis</a:t>
            </a:r>
            <a:r>
              <a:rPr lang="sl-SI" dirty="0" smtClean="0"/>
              <a:t>).</a:t>
            </a:r>
          </a:p>
          <a:p>
            <a:r>
              <a:rPr lang="sl-SI" dirty="0" smtClean="0"/>
              <a:t>zdravimo </a:t>
            </a:r>
            <a:r>
              <a:rPr lang="sl-SI" dirty="0"/>
              <a:t>z antibiotiki, </a:t>
            </a:r>
            <a:r>
              <a:rPr lang="sl-SI" dirty="0" smtClean="0"/>
              <a:t>s </a:t>
            </a:r>
            <a:r>
              <a:rPr lang="sl-SI" dirty="0" smtClean="0"/>
              <a:t>cepivi</a:t>
            </a:r>
            <a:endParaRPr lang="sl-SI" dirty="0"/>
          </a:p>
          <a:p>
            <a:r>
              <a:rPr lang="sl-SI" dirty="0" err="1" smtClean="0"/>
              <a:t>ZaščitA</a:t>
            </a:r>
            <a:r>
              <a:rPr lang="sl-SI" dirty="0" smtClean="0"/>
              <a:t>:  </a:t>
            </a:r>
            <a:r>
              <a:rPr lang="sl-SI" dirty="0" err="1" smtClean="0"/>
              <a:t>dobrA</a:t>
            </a:r>
            <a:r>
              <a:rPr lang="sl-SI" dirty="0" smtClean="0"/>
              <a:t> </a:t>
            </a:r>
            <a:r>
              <a:rPr lang="sl-SI" dirty="0" err="1" smtClean="0"/>
              <a:t>higienA</a:t>
            </a:r>
            <a:r>
              <a:rPr lang="sl-SI" dirty="0" smtClean="0"/>
              <a:t> </a:t>
            </a:r>
            <a:r>
              <a:rPr lang="sl-SI" dirty="0"/>
              <a:t>(umivanjem rok, razkuževanjem, nošenjem zaščitnih mask, ...), pazimo, kaj jemo, pazimo, da če zbolimo, se izoliramo, ...</a:t>
            </a:r>
          </a:p>
          <a:p>
            <a:endParaRPr lang="sl-SI" dirty="0"/>
          </a:p>
        </p:txBody>
      </p:sp>
    </p:spTree>
    <p:extLst>
      <p:ext uri="{BB962C8B-B14F-4D97-AF65-F5344CB8AC3E}">
        <p14:creationId xmlns:p14="http://schemas.microsoft.com/office/powerpoint/2010/main" val="1874877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Zdravstvo na goriškem</a:t>
            </a:r>
            <a:endParaRPr lang="sl-SI" dirty="0"/>
          </a:p>
        </p:txBody>
      </p:sp>
      <p:sp>
        <p:nvSpPr>
          <p:cNvPr id="3" name="Označba mesta vsebine 2"/>
          <p:cNvSpPr>
            <a:spLocks noGrp="1"/>
          </p:cNvSpPr>
          <p:nvPr>
            <p:ph sz="quarter" idx="13"/>
          </p:nvPr>
        </p:nvSpPr>
        <p:spPr>
          <a:xfrm>
            <a:off x="913774" y="2367092"/>
            <a:ext cx="8025510" cy="3424107"/>
          </a:xfrm>
        </p:spPr>
        <p:txBody>
          <a:bodyPr>
            <a:normAutofit lnSpcReduction="10000"/>
          </a:bodyPr>
          <a:lstStyle/>
          <a:p>
            <a:r>
              <a:rPr lang="sl-SI" dirty="0" smtClean="0"/>
              <a:t>Antika: </a:t>
            </a:r>
            <a:r>
              <a:rPr lang="sl-SI" dirty="0"/>
              <a:t>zdravniki iz Ogleja in Castre </a:t>
            </a:r>
            <a:r>
              <a:rPr lang="sl-SI" dirty="0" smtClean="0"/>
              <a:t>(</a:t>
            </a:r>
            <a:r>
              <a:rPr lang="sl-SI" dirty="0" err="1" smtClean="0"/>
              <a:t>ajdovščine</a:t>
            </a:r>
            <a:r>
              <a:rPr lang="sl-SI" dirty="0" smtClean="0"/>
              <a:t>)</a:t>
            </a:r>
          </a:p>
          <a:p>
            <a:r>
              <a:rPr lang="sl-SI" dirty="0" smtClean="0"/>
              <a:t>Srednji vek: kuga (ulica </a:t>
            </a:r>
            <a:r>
              <a:rPr lang="sl-SI" dirty="0" err="1" smtClean="0"/>
              <a:t>rastello</a:t>
            </a:r>
            <a:r>
              <a:rPr lang="sl-SI" dirty="0" smtClean="0"/>
              <a:t>: zapora za kontrolo okuženih)</a:t>
            </a:r>
          </a:p>
          <a:p>
            <a:r>
              <a:rPr lang="sl-SI" dirty="0" smtClean="0"/>
              <a:t>Bolnišnice, zdravniki</a:t>
            </a:r>
          </a:p>
          <a:p>
            <a:r>
              <a:rPr lang="sl-SI" dirty="0" smtClean="0"/>
              <a:t>Novi vek: kuga v 17. stoletju. Opiše jo </a:t>
            </a:r>
            <a:r>
              <a:rPr lang="sl-SI" dirty="0" err="1" smtClean="0"/>
              <a:t>ivan</a:t>
            </a:r>
            <a:r>
              <a:rPr lang="sl-SI" dirty="0" smtClean="0"/>
              <a:t> marija </a:t>
            </a:r>
            <a:r>
              <a:rPr lang="sl-SI" dirty="0" err="1" smtClean="0"/>
              <a:t>marusig</a:t>
            </a:r>
            <a:r>
              <a:rPr lang="sl-SI" dirty="0" smtClean="0"/>
              <a:t>. Beli križi na hišah, karantene, fizične kazni, romanja na dan svetega roka, plemiči bežijo.</a:t>
            </a:r>
          </a:p>
          <a:p>
            <a:r>
              <a:rPr lang="sl-SI" dirty="0" smtClean="0"/>
              <a:t>18. stoletje: reforme </a:t>
            </a:r>
            <a:r>
              <a:rPr lang="sl-SI" dirty="0" err="1" smtClean="0"/>
              <a:t>marije</a:t>
            </a:r>
            <a:r>
              <a:rPr lang="sl-SI" dirty="0" smtClean="0"/>
              <a:t> </a:t>
            </a:r>
            <a:r>
              <a:rPr lang="sl-SI" dirty="0" err="1" smtClean="0"/>
              <a:t>terezije</a:t>
            </a:r>
            <a:r>
              <a:rPr lang="sl-SI" dirty="0" smtClean="0"/>
              <a:t>, cepljenje (</a:t>
            </a:r>
            <a:r>
              <a:rPr lang="sl-SI" dirty="0" err="1" smtClean="0"/>
              <a:t>anton</a:t>
            </a:r>
            <a:r>
              <a:rPr lang="sl-SI" dirty="0" smtClean="0"/>
              <a:t> </a:t>
            </a:r>
            <a:r>
              <a:rPr lang="sl-SI" dirty="0" err="1" smtClean="0"/>
              <a:t>muznik</a:t>
            </a:r>
            <a:r>
              <a:rPr lang="sl-SI" dirty="0" smtClean="0"/>
              <a:t>)</a:t>
            </a:r>
          </a:p>
          <a:p>
            <a:endParaRPr lang="sl-SI" dirty="0" smtClean="0"/>
          </a:p>
          <a:p>
            <a:endParaRPr lang="sl-SI" dirty="0"/>
          </a:p>
        </p:txBody>
      </p:sp>
      <p:pic>
        <p:nvPicPr>
          <p:cNvPr id="4" name="Slika 3"/>
          <p:cNvPicPr>
            <a:picLocks noChangeAspect="1"/>
          </p:cNvPicPr>
          <p:nvPr/>
        </p:nvPicPr>
        <p:blipFill>
          <a:blip r:embed="rId2"/>
          <a:stretch>
            <a:fillRect/>
          </a:stretch>
        </p:blipFill>
        <p:spPr>
          <a:xfrm>
            <a:off x="9420777" y="1047961"/>
            <a:ext cx="2570214" cy="5298248"/>
          </a:xfrm>
          <a:prstGeom prst="rect">
            <a:avLst/>
          </a:prstGeom>
        </p:spPr>
      </p:pic>
    </p:spTree>
    <p:extLst>
      <p:ext uri="{BB962C8B-B14F-4D97-AF65-F5344CB8AC3E}">
        <p14:creationId xmlns:p14="http://schemas.microsoft.com/office/powerpoint/2010/main" val="3608576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19. Stoletje (splošno)</a:t>
            </a:r>
            <a:endParaRPr lang="sl-SI" dirty="0"/>
          </a:p>
        </p:txBody>
      </p:sp>
      <p:sp>
        <p:nvSpPr>
          <p:cNvPr id="3" name="Označba mesta vsebine 2"/>
          <p:cNvSpPr>
            <a:spLocks noGrp="1"/>
          </p:cNvSpPr>
          <p:nvPr>
            <p:ph sz="quarter" idx="13"/>
          </p:nvPr>
        </p:nvSpPr>
        <p:spPr/>
        <p:txBody>
          <a:bodyPr/>
          <a:lstStyle/>
          <a:p>
            <a:r>
              <a:rPr lang="sl-SI" dirty="0" smtClean="0"/>
              <a:t>najpogostejše bolezni: različne </a:t>
            </a:r>
            <a:r>
              <a:rPr lang="sl-SI" dirty="0"/>
              <a:t>mrzlice, </a:t>
            </a:r>
            <a:r>
              <a:rPr lang="sl-SI" dirty="0" smtClean="0"/>
              <a:t>tifus</a:t>
            </a:r>
            <a:r>
              <a:rPr lang="sl-SI" dirty="0"/>
              <a:t>, </a:t>
            </a:r>
            <a:r>
              <a:rPr lang="sl-SI" dirty="0" smtClean="0"/>
              <a:t>skorbut, tuberkuloza</a:t>
            </a:r>
            <a:r>
              <a:rPr lang="sl-SI" dirty="0"/>
              <a:t>, </a:t>
            </a:r>
            <a:r>
              <a:rPr lang="sl-SI" dirty="0" err="1" smtClean="0"/>
              <a:t>pelagra</a:t>
            </a:r>
            <a:r>
              <a:rPr lang="sl-SI" dirty="0" smtClean="0"/>
              <a:t> </a:t>
            </a:r>
            <a:r>
              <a:rPr lang="sl-SI" dirty="0"/>
              <a:t>(milanska roža), </a:t>
            </a:r>
            <a:r>
              <a:rPr lang="sl-SI" dirty="0" err="1"/>
              <a:t>catarrh</a:t>
            </a:r>
            <a:r>
              <a:rPr lang="sl-SI" dirty="0"/>
              <a:t> (prehlad) ter bolezni, povezane s </a:t>
            </a:r>
            <a:r>
              <a:rPr lang="sl-SI" dirty="0" smtClean="0"/>
              <a:t>spolnostjo</a:t>
            </a:r>
            <a:endParaRPr lang="sl-SI" dirty="0" smtClean="0"/>
          </a:p>
          <a:p>
            <a:r>
              <a:rPr lang="sl-SI" dirty="0" smtClean="0"/>
              <a:t>Splošna navodila v časopisih: </a:t>
            </a:r>
            <a:r>
              <a:rPr lang="sl-SI" dirty="0"/>
              <a:t>izogib sumljivi </a:t>
            </a:r>
            <a:r>
              <a:rPr lang="sl-SI" dirty="0" smtClean="0"/>
              <a:t>vodi, </a:t>
            </a:r>
            <a:r>
              <a:rPr lang="sl-SI" dirty="0"/>
              <a:t>izogibajo odpadkom okuženih </a:t>
            </a:r>
            <a:r>
              <a:rPr lang="sl-SI" dirty="0" smtClean="0"/>
              <a:t>oseb, najava bolnika </a:t>
            </a:r>
            <a:r>
              <a:rPr lang="sl-SI" dirty="0"/>
              <a:t>pristojni </a:t>
            </a:r>
            <a:r>
              <a:rPr lang="sl-SI" dirty="0" smtClean="0"/>
              <a:t>oblasti, </a:t>
            </a:r>
            <a:r>
              <a:rPr lang="sl-SI" dirty="0"/>
              <a:t>prepove prevažanje živil in krme med </a:t>
            </a:r>
            <a:r>
              <a:rPr lang="sl-SI" dirty="0" smtClean="0"/>
              <a:t>kraji</a:t>
            </a:r>
          </a:p>
          <a:p>
            <a:r>
              <a:rPr lang="sl-SI" dirty="0" smtClean="0"/>
              <a:t>Zanimivost: goriško pokopališče</a:t>
            </a:r>
            <a:endParaRPr lang="sl-SI" dirty="0"/>
          </a:p>
        </p:txBody>
      </p:sp>
      <p:pic>
        <p:nvPicPr>
          <p:cNvPr id="4" name="Slika 3"/>
          <p:cNvPicPr>
            <a:picLocks noChangeAspect="1"/>
          </p:cNvPicPr>
          <p:nvPr/>
        </p:nvPicPr>
        <p:blipFill>
          <a:blip r:embed="rId2"/>
          <a:stretch>
            <a:fillRect/>
          </a:stretch>
        </p:blipFill>
        <p:spPr>
          <a:xfrm>
            <a:off x="7259577" y="4260955"/>
            <a:ext cx="4328408" cy="2597045"/>
          </a:xfrm>
          <a:prstGeom prst="rect">
            <a:avLst/>
          </a:prstGeom>
        </p:spPr>
      </p:pic>
      <p:sp>
        <p:nvSpPr>
          <p:cNvPr id="5" name="PoljeZBesedilom 4"/>
          <p:cNvSpPr txBox="1"/>
          <p:nvPr/>
        </p:nvSpPr>
        <p:spPr>
          <a:xfrm>
            <a:off x="1310185" y="5791199"/>
            <a:ext cx="5486400" cy="369332"/>
          </a:xfrm>
          <a:prstGeom prst="rect">
            <a:avLst/>
          </a:prstGeom>
          <a:noFill/>
        </p:spPr>
        <p:txBody>
          <a:bodyPr wrap="square" rtlCol="0">
            <a:spAutoFit/>
          </a:bodyPr>
          <a:lstStyle/>
          <a:p>
            <a:r>
              <a:rPr lang="sl-SI" i="1" dirty="0"/>
              <a:t>Glas</a:t>
            </a:r>
            <a:r>
              <a:rPr lang="sl-SI" dirty="0"/>
              <a:t>, 26. 2. 1875, št. 9, leto 4.</a:t>
            </a:r>
            <a:endParaRPr lang="en-GB" dirty="0"/>
          </a:p>
        </p:txBody>
      </p:sp>
    </p:spTree>
    <p:extLst>
      <p:ext uri="{BB962C8B-B14F-4D97-AF65-F5344CB8AC3E}">
        <p14:creationId xmlns:p14="http://schemas.microsoft.com/office/powerpoint/2010/main" val="24225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steklina</a:t>
            </a:r>
            <a:endParaRPr lang="sl-SI" dirty="0"/>
          </a:p>
        </p:txBody>
      </p:sp>
      <p:sp>
        <p:nvSpPr>
          <p:cNvPr id="3" name="Označba mesta vsebine 2"/>
          <p:cNvSpPr>
            <a:spLocks noGrp="1"/>
          </p:cNvSpPr>
          <p:nvPr>
            <p:ph sz="quarter" idx="13"/>
          </p:nvPr>
        </p:nvSpPr>
        <p:spPr>
          <a:xfrm>
            <a:off x="5108712" y="2367092"/>
            <a:ext cx="6168887" cy="3424107"/>
          </a:xfrm>
        </p:spPr>
        <p:txBody>
          <a:bodyPr/>
          <a:lstStyle/>
          <a:p>
            <a:r>
              <a:rPr lang="sl-SI" dirty="0" smtClean="0"/>
              <a:t>Ugriz 1904: psi naj imajo nagobčnike</a:t>
            </a:r>
          </a:p>
          <a:p>
            <a:r>
              <a:rPr lang="sl-SI" dirty="0" smtClean="0"/>
              <a:t>Pse polovijo in usmrtijo</a:t>
            </a:r>
          </a:p>
          <a:p>
            <a:r>
              <a:rPr lang="sl-SI" dirty="0" smtClean="0"/>
              <a:t>Prepoved jemanja v kavarne, na tramvaj</a:t>
            </a:r>
          </a:p>
          <a:p>
            <a:endParaRPr lang="sl-SI" dirty="0"/>
          </a:p>
        </p:txBody>
      </p:sp>
      <p:pic>
        <p:nvPicPr>
          <p:cNvPr id="4" name="Slika 3"/>
          <p:cNvPicPr>
            <a:picLocks noChangeAspect="1"/>
          </p:cNvPicPr>
          <p:nvPr/>
        </p:nvPicPr>
        <p:blipFill>
          <a:blip r:embed="rId2"/>
          <a:stretch>
            <a:fillRect/>
          </a:stretch>
        </p:blipFill>
        <p:spPr>
          <a:xfrm>
            <a:off x="913775" y="952228"/>
            <a:ext cx="3555846" cy="3979161"/>
          </a:xfrm>
          <a:prstGeom prst="rect">
            <a:avLst/>
          </a:prstGeom>
        </p:spPr>
      </p:pic>
      <p:sp>
        <p:nvSpPr>
          <p:cNvPr id="5" name="PoljeZBesedilom 4"/>
          <p:cNvSpPr txBox="1"/>
          <p:nvPr/>
        </p:nvSpPr>
        <p:spPr>
          <a:xfrm>
            <a:off x="1214651" y="5322627"/>
            <a:ext cx="3125337" cy="1754326"/>
          </a:xfrm>
          <a:prstGeom prst="rect">
            <a:avLst/>
          </a:prstGeom>
          <a:noFill/>
        </p:spPr>
        <p:txBody>
          <a:bodyPr wrap="square" rtlCol="0">
            <a:spAutoFit/>
          </a:bodyPr>
          <a:lstStyle/>
          <a:p>
            <a:r>
              <a:rPr lang="sl-SI" b="1" i="1" dirty="0"/>
              <a:t>V 19. stoletju v časopisih zasledimo oglase zdravnikov, ki sporočajo naslove svojih ordinacij.</a:t>
            </a:r>
            <a:r>
              <a:rPr lang="sl-SI" dirty="0"/>
              <a:t> </a:t>
            </a:r>
            <a:r>
              <a:rPr lang="sl-SI" i="1" dirty="0"/>
              <a:t>Soča,</a:t>
            </a:r>
            <a:r>
              <a:rPr lang="sl-SI" dirty="0"/>
              <a:t> 11. 11. 1903, št. 90, leto 33.</a:t>
            </a:r>
          </a:p>
          <a:p>
            <a:endParaRPr lang="en-GB" dirty="0"/>
          </a:p>
        </p:txBody>
      </p:sp>
    </p:spTree>
    <p:extLst>
      <p:ext uri="{BB962C8B-B14F-4D97-AF65-F5344CB8AC3E}">
        <p14:creationId xmlns:p14="http://schemas.microsoft.com/office/powerpoint/2010/main" val="2550737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škrlatinka</a:t>
            </a:r>
            <a:endParaRPr lang="sl-SI" dirty="0"/>
          </a:p>
        </p:txBody>
      </p:sp>
      <p:sp>
        <p:nvSpPr>
          <p:cNvPr id="3" name="Označba mesta vsebine 2"/>
          <p:cNvSpPr>
            <a:spLocks noGrp="1"/>
          </p:cNvSpPr>
          <p:nvPr>
            <p:ph sz="quarter" idx="13"/>
          </p:nvPr>
        </p:nvSpPr>
        <p:spPr>
          <a:xfrm>
            <a:off x="5794512" y="2367092"/>
            <a:ext cx="5483087" cy="3424107"/>
          </a:xfrm>
        </p:spPr>
        <p:txBody>
          <a:bodyPr/>
          <a:lstStyle/>
          <a:p>
            <a:r>
              <a:rPr lang="sl-SI" dirty="0" err="1" smtClean="0"/>
              <a:t>Rubad</a:t>
            </a:r>
            <a:r>
              <a:rPr lang="sl-SI" dirty="0" smtClean="0"/>
              <a:t>, </a:t>
            </a:r>
            <a:r>
              <a:rPr lang="sl-SI" dirty="0" err="1" smtClean="0"/>
              <a:t>rudeča</a:t>
            </a:r>
            <a:r>
              <a:rPr lang="sl-SI" dirty="0" smtClean="0"/>
              <a:t> vročica, </a:t>
            </a:r>
            <a:r>
              <a:rPr lang="sl-SI" dirty="0" err="1" smtClean="0"/>
              <a:t>skarlatina</a:t>
            </a:r>
            <a:endParaRPr lang="sl-SI" dirty="0" smtClean="0"/>
          </a:p>
          <a:p>
            <a:r>
              <a:rPr lang="sl-SI" dirty="0" smtClean="0"/>
              <a:t>Kojsko 1900 zaprejo za 14 dni </a:t>
            </a:r>
            <a:r>
              <a:rPr lang="sl-SI" dirty="0" smtClean="0"/>
              <a:t>šolo.</a:t>
            </a:r>
            <a:endParaRPr lang="sl-SI" dirty="0" smtClean="0"/>
          </a:p>
          <a:p>
            <a:r>
              <a:rPr lang="sl-SI" dirty="0" smtClean="0"/>
              <a:t>1901 v </a:t>
            </a:r>
            <a:r>
              <a:rPr lang="sl-SI" dirty="0" err="1" smtClean="0"/>
              <a:t>mirnu</a:t>
            </a:r>
            <a:r>
              <a:rPr lang="sl-SI" dirty="0" smtClean="0"/>
              <a:t> 17 žrtev</a:t>
            </a:r>
            <a:endParaRPr lang="sl-SI" dirty="0"/>
          </a:p>
        </p:txBody>
      </p:sp>
      <p:pic>
        <p:nvPicPr>
          <p:cNvPr id="4" name="Slika 3"/>
          <p:cNvPicPr>
            <a:picLocks noChangeAspect="1"/>
          </p:cNvPicPr>
          <p:nvPr/>
        </p:nvPicPr>
        <p:blipFill>
          <a:blip r:embed="rId2"/>
          <a:stretch>
            <a:fillRect/>
          </a:stretch>
        </p:blipFill>
        <p:spPr>
          <a:xfrm>
            <a:off x="315982" y="2120727"/>
            <a:ext cx="5244576" cy="3916835"/>
          </a:xfrm>
          <a:prstGeom prst="rect">
            <a:avLst/>
          </a:prstGeom>
        </p:spPr>
      </p:pic>
      <p:sp>
        <p:nvSpPr>
          <p:cNvPr id="5" name="PoljeZBesedilom 4"/>
          <p:cNvSpPr txBox="1"/>
          <p:nvPr/>
        </p:nvSpPr>
        <p:spPr>
          <a:xfrm>
            <a:off x="600502" y="6037562"/>
            <a:ext cx="4339988" cy="1200329"/>
          </a:xfrm>
          <a:prstGeom prst="rect">
            <a:avLst/>
          </a:prstGeom>
          <a:noFill/>
        </p:spPr>
        <p:txBody>
          <a:bodyPr wrap="square" rtlCol="0">
            <a:spAutoFit/>
          </a:bodyPr>
          <a:lstStyle/>
          <a:p>
            <a:r>
              <a:rPr lang="sl-SI" b="1" i="1" dirty="0"/>
              <a:t>Zahvala zdravniku Aleksiju Rojcu, ker je rešil s škrlatinko bolnega otroka. </a:t>
            </a:r>
            <a:r>
              <a:rPr lang="sl-SI" i="1" dirty="0"/>
              <a:t>Soča</a:t>
            </a:r>
            <a:r>
              <a:rPr lang="sl-SI" dirty="0"/>
              <a:t>, 24. 12. 1874, št. 52, leto 4. </a:t>
            </a:r>
          </a:p>
          <a:p>
            <a:endParaRPr lang="en-GB" dirty="0"/>
          </a:p>
        </p:txBody>
      </p:sp>
    </p:spTree>
    <p:extLst>
      <p:ext uri="{BB962C8B-B14F-4D97-AF65-F5344CB8AC3E}">
        <p14:creationId xmlns:p14="http://schemas.microsoft.com/office/powerpoint/2010/main" val="4268402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Jetika</a:t>
            </a:r>
            <a:endParaRPr lang="sl-SI" dirty="0"/>
          </a:p>
        </p:txBody>
      </p:sp>
      <p:sp>
        <p:nvSpPr>
          <p:cNvPr id="3" name="Označba mesta vsebine 2"/>
          <p:cNvSpPr>
            <a:spLocks noGrp="1"/>
          </p:cNvSpPr>
          <p:nvPr>
            <p:ph sz="quarter" idx="13"/>
          </p:nvPr>
        </p:nvSpPr>
        <p:spPr>
          <a:xfrm>
            <a:off x="6023112" y="2367092"/>
            <a:ext cx="5254487" cy="3424107"/>
          </a:xfrm>
        </p:spPr>
        <p:txBody>
          <a:bodyPr/>
          <a:lstStyle/>
          <a:p>
            <a:r>
              <a:rPr lang="sl-SI" dirty="0" smtClean="0"/>
              <a:t>sušica</a:t>
            </a:r>
            <a:r>
              <a:rPr lang="sl-SI" dirty="0"/>
              <a:t>, </a:t>
            </a:r>
            <a:r>
              <a:rPr lang="sl-SI" dirty="0" smtClean="0"/>
              <a:t>dera</a:t>
            </a:r>
            <a:endParaRPr lang="sl-SI" dirty="0"/>
          </a:p>
          <a:p>
            <a:r>
              <a:rPr lang="sl-SI" dirty="0" smtClean="0"/>
              <a:t>Trpi kmečko prebivalstvo (zlasti ženske)</a:t>
            </a:r>
            <a:endParaRPr lang="sl-SI" dirty="0"/>
          </a:p>
        </p:txBody>
      </p:sp>
      <p:pic>
        <p:nvPicPr>
          <p:cNvPr id="4" name="Slika 3"/>
          <p:cNvPicPr>
            <a:picLocks noChangeAspect="1"/>
          </p:cNvPicPr>
          <p:nvPr/>
        </p:nvPicPr>
        <p:blipFill>
          <a:blip r:embed="rId2"/>
          <a:stretch>
            <a:fillRect/>
          </a:stretch>
        </p:blipFill>
        <p:spPr>
          <a:xfrm>
            <a:off x="634186" y="3556260"/>
            <a:ext cx="10777851" cy="1588946"/>
          </a:xfrm>
          <a:prstGeom prst="rect">
            <a:avLst/>
          </a:prstGeom>
        </p:spPr>
      </p:pic>
      <p:sp>
        <p:nvSpPr>
          <p:cNvPr id="5" name="PoljeZBesedilom 4"/>
          <p:cNvSpPr txBox="1"/>
          <p:nvPr/>
        </p:nvSpPr>
        <p:spPr>
          <a:xfrm>
            <a:off x="1692322" y="5636525"/>
            <a:ext cx="6564574" cy="923330"/>
          </a:xfrm>
          <a:prstGeom prst="rect">
            <a:avLst/>
          </a:prstGeom>
          <a:noFill/>
        </p:spPr>
        <p:txBody>
          <a:bodyPr wrap="square" rtlCol="0">
            <a:spAutoFit/>
          </a:bodyPr>
          <a:lstStyle/>
          <a:p>
            <a:r>
              <a:rPr lang="sl-SI" b="1" i="1" dirty="0"/>
              <a:t>Podobne vesti, kjer se kot vzrok pojavlja jetika, so pogoste</a:t>
            </a:r>
            <a:r>
              <a:rPr lang="sl-SI" b="1" dirty="0"/>
              <a:t>. </a:t>
            </a:r>
            <a:r>
              <a:rPr lang="sl-SI" dirty="0"/>
              <a:t>Soča, 6. 9. 1888, št. 38, leto 18.</a:t>
            </a:r>
          </a:p>
          <a:p>
            <a:endParaRPr lang="en-GB" dirty="0"/>
          </a:p>
        </p:txBody>
      </p:sp>
    </p:spTree>
    <p:extLst>
      <p:ext uri="{BB962C8B-B14F-4D97-AF65-F5344CB8AC3E}">
        <p14:creationId xmlns:p14="http://schemas.microsoft.com/office/powerpoint/2010/main" val="2795716983"/>
      </p:ext>
    </p:extLst>
  </p:cSld>
  <p:clrMapOvr>
    <a:masterClrMapping/>
  </p:clrMapOvr>
</p:sld>
</file>

<file path=ppt/theme/theme1.xml><?xml version="1.0" encoding="utf-8"?>
<a:theme xmlns:a="http://schemas.openxmlformats.org/drawingml/2006/main" name="Kapljic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TM04033925[[fn=Kapljica]]</Template>
  <TotalTime>126</TotalTime>
  <Words>1710</Words>
  <Application>Microsoft Office PowerPoint</Application>
  <PresentationFormat>Širokozaslonsko</PresentationFormat>
  <Paragraphs>170</Paragraphs>
  <Slides>34</Slides>
  <Notes>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34</vt:i4>
      </vt:variant>
    </vt:vector>
  </HeadingPairs>
  <TitlesOfParts>
    <vt:vector size="37" baseType="lpstr">
      <vt:lpstr>Arial</vt:lpstr>
      <vt:lpstr>Tw Cen MT</vt:lpstr>
      <vt:lpstr>Kapljica</vt:lpstr>
      <vt:lpstr>SLIŠALI SO ZVONITI, PA NE VEDO, KJE IN KAJ</vt:lpstr>
      <vt:lpstr>ZAČETKI</vt:lpstr>
      <vt:lpstr>hipoteze</vt:lpstr>
      <vt:lpstr>KAJ SO NALEZLJIVE BOLEZNI?</vt:lpstr>
      <vt:lpstr>Zdravstvo na goriškem</vt:lpstr>
      <vt:lpstr>19. Stoletje (splošno)</vt:lpstr>
      <vt:lpstr>steklina</vt:lpstr>
      <vt:lpstr>škrlatinka</vt:lpstr>
      <vt:lpstr>Jetika</vt:lpstr>
      <vt:lpstr>koze</vt:lpstr>
      <vt:lpstr>Črne koze</vt:lpstr>
      <vt:lpstr>ošpice</vt:lpstr>
      <vt:lpstr>davica</vt:lpstr>
      <vt:lpstr>Oslovski kašelj</vt:lpstr>
      <vt:lpstr>gripa</vt:lpstr>
      <vt:lpstr>Kolera (bljuvna griža)</vt:lpstr>
      <vt:lpstr>PowerPointova predstavitev</vt:lpstr>
      <vt:lpstr>škrofuloza </vt:lpstr>
      <vt:lpstr>Tuberkuloza </vt:lpstr>
      <vt:lpstr>sifilis</vt:lpstr>
      <vt:lpstr>Malarija </vt:lpstr>
      <vt:lpstr>suette ali Morbus miliaris</vt:lpstr>
      <vt:lpstr>rdečke</vt:lpstr>
      <vt:lpstr>Mrzlica</vt:lpstr>
      <vt:lpstr>griža</vt:lpstr>
      <vt:lpstr>meningitis</vt:lpstr>
      <vt:lpstr>tetanus</vt:lpstr>
      <vt:lpstr>Erythema exsudativura</vt:lpstr>
      <vt:lpstr>egiptovska bolezen, trahom</vt:lpstr>
      <vt:lpstr>20. stoletje</vt:lpstr>
      <vt:lpstr>Med vojnama in druga vojna</vt:lpstr>
      <vt:lpstr>Otroška paraliza</vt:lpstr>
      <vt:lpstr>Zaključek: potrjujemo 3 teorije</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SLIŠALI SO ZVONITI, PA NE VEDO, KJE IN KAJ</dc:title>
  <dc:creator>Zbornica1</dc:creator>
  <cp:lastModifiedBy>Zbornica03</cp:lastModifiedBy>
  <cp:revision>15</cp:revision>
  <dcterms:created xsi:type="dcterms:W3CDTF">2022-05-05T09:16:40Z</dcterms:created>
  <dcterms:modified xsi:type="dcterms:W3CDTF">2022-05-06T09:06:41Z</dcterms:modified>
</cp:coreProperties>
</file>