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26. 05. 2024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4207195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177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021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05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5637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6615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1154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8177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5800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767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445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26. 05. 2024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26. 05. 2024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26. 05. 2024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26. 05. 2024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15511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DRSNI LEŽAJI</a:t>
            </a:r>
          </a:p>
          <a:p>
            <a:pPr marL="0" indent="0" algn="just">
              <a:buNone/>
            </a:pPr>
            <a:r>
              <a:rPr lang="sl-SI" dirty="0">
                <a:solidFill>
                  <a:schemeClr val="tx2"/>
                </a:solidFill>
              </a:rPr>
              <a:t>Pri drsnih ležajih stremimo za tem, da sta oblika drsnih površin in način dovajanja maziva med drseče površine takšna, da nastane tekočinsko trenje. Zunanja sila F, ki obremenjuje drsečo površino, obremenjuje mirujoči del ležaja prek sloja maziva, ki je vmes.</a:t>
            </a:r>
          </a:p>
          <a:p>
            <a:pPr marL="0" indent="0" algn="just">
              <a:buNone/>
            </a:pPr>
            <a:r>
              <a:rPr lang="sl-SI" dirty="0">
                <a:solidFill>
                  <a:schemeClr val="tx2"/>
                </a:solidFill>
              </a:rPr>
              <a:t>Pritisk, ki drži ravnotežje zunanji obremenitvi, lahko dosežemo s pomočjo hidrodinamičnega ali hidrostatičnega tlaka olja. Hidrodinamični tlak olja nastane pri klinasti obliki reže med drsečima površinama, dovolj veliki relativni hitrosti in zadostnem dotoku olja. Tlak se vzdolž klinaste reže spreminja in je največji v bližini najožjega dela klina. Takšen ležaj imenujemo </a:t>
            </a:r>
            <a:r>
              <a:rPr lang="sl-SI" b="1" dirty="0">
                <a:solidFill>
                  <a:schemeClr val="tx2"/>
                </a:solidFill>
              </a:rPr>
              <a:t>hidrodinamičen drsni ležaj. </a:t>
            </a:r>
            <a:r>
              <a:rPr lang="sl-SI" dirty="0">
                <a:solidFill>
                  <a:schemeClr val="tx2"/>
                </a:solidFill>
              </a:rPr>
              <a:t>Ker prenaša obremenitev v radialni smeri, je to hidrodinamičen radialni drsni ležaj.</a:t>
            </a:r>
          </a:p>
          <a:p>
            <a:pPr marL="0" indent="0" algn="just">
              <a:buNone/>
            </a:pPr>
            <a:endParaRPr lang="sl-SI" dirty="0">
              <a:solidFill>
                <a:schemeClr val="tx2"/>
              </a:solidFill>
            </a:endParaRPr>
          </a:p>
          <a:p>
            <a:pPr marL="0" indent="0" algn="just">
              <a:buNone/>
            </a:pPr>
            <a:endParaRPr lang="sl-SI" dirty="0">
              <a:solidFill>
                <a:schemeClr val="tx2"/>
              </a:solidFill>
            </a:endParaRP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2254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799B34EA-0E10-1A76-6B55-106830E77BB5}"/>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3" name="Slika 2">
            <a:extLst>
              <a:ext uri="{FF2B5EF4-FFF2-40B4-BE49-F238E27FC236}">
                <a16:creationId xmlns:a16="http://schemas.microsoft.com/office/drawing/2014/main" id="{E7BF45E9-DE2E-094A-221F-2CED0416C0E2}"/>
              </a:ext>
            </a:extLst>
          </p:cNvPr>
          <p:cNvPicPr>
            <a:picLocks noChangeAspect="1"/>
          </p:cNvPicPr>
          <p:nvPr/>
        </p:nvPicPr>
        <p:blipFill>
          <a:blip r:embed="rId2"/>
          <a:stretch>
            <a:fillRect/>
          </a:stretch>
        </p:blipFill>
        <p:spPr>
          <a:xfrm>
            <a:off x="0" y="0"/>
            <a:ext cx="6430297" cy="3718045"/>
          </a:xfrm>
          <a:prstGeom prst="rect">
            <a:avLst/>
          </a:prstGeom>
        </p:spPr>
      </p:pic>
      <p:pic>
        <p:nvPicPr>
          <p:cNvPr id="4" name="Slika 3">
            <a:extLst>
              <a:ext uri="{FF2B5EF4-FFF2-40B4-BE49-F238E27FC236}">
                <a16:creationId xmlns:a16="http://schemas.microsoft.com/office/drawing/2014/main" id="{8006E006-934F-5C4F-C691-6D5AF26E43B5}"/>
              </a:ext>
            </a:extLst>
          </p:cNvPr>
          <p:cNvPicPr>
            <a:picLocks noChangeAspect="1"/>
          </p:cNvPicPr>
          <p:nvPr/>
        </p:nvPicPr>
        <p:blipFill>
          <a:blip r:embed="rId3"/>
          <a:stretch>
            <a:fillRect/>
          </a:stretch>
        </p:blipFill>
        <p:spPr>
          <a:xfrm>
            <a:off x="6430297" y="1860759"/>
            <a:ext cx="4945626" cy="4997241"/>
          </a:xfrm>
          <a:prstGeom prst="rect">
            <a:avLst/>
          </a:prstGeom>
        </p:spPr>
      </p:pic>
    </p:spTree>
    <p:extLst>
      <p:ext uri="{BB962C8B-B14F-4D97-AF65-F5344CB8AC3E}">
        <p14:creationId xmlns:p14="http://schemas.microsoft.com/office/powerpoint/2010/main" val="188855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844FA68E-E5A2-38D0-A562-4DF9D4F4F1E2}"/>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3" name="Slika 2">
            <a:extLst>
              <a:ext uri="{FF2B5EF4-FFF2-40B4-BE49-F238E27FC236}">
                <a16:creationId xmlns:a16="http://schemas.microsoft.com/office/drawing/2014/main" id="{F514E147-D735-4FE9-12CC-0FB48321EF76}"/>
              </a:ext>
            </a:extLst>
          </p:cNvPr>
          <p:cNvPicPr>
            <a:picLocks noChangeAspect="1"/>
          </p:cNvPicPr>
          <p:nvPr/>
        </p:nvPicPr>
        <p:blipFill>
          <a:blip r:embed="rId2"/>
          <a:stretch>
            <a:fillRect/>
          </a:stretch>
        </p:blipFill>
        <p:spPr>
          <a:xfrm>
            <a:off x="1997485" y="0"/>
            <a:ext cx="8197029" cy="6858000"/>
          </a:xfrm>
          <a:prstGeom prst="rect">
            <a:avLst/>
          </a:prstGeom>
        </p:spPr>
      </p:pic>
    </p:spTree>
    <p:extLst>
      <p:ext uri="{BB962C8B-B14F-4D97-AF65-F5344CB8AC3E}">
        <p14:creationId xmlns:p14="http://schemas.microsoft.com/office/powerpoint/2010/main" val="162078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dirty="0">
                <a:solidFill>
                  <a:schemeClr val="tx2"/>
                </a:solidFill>
              </a:rPr>
              <a:t>Hidrostatični tlak olja v drsnem ležaju dobimo s pomočjo primerne črpalke, ki ustvari med obremenjenim a drsnima površinama tolikšen oljni tlak, da površini med seboj ločuje že pri mirovanju in drži ravnotežje zunanji obremenitvi. Takšen ležaj imenujemo </a:t>
            </a:r>
            <a:r>
              <a:rPr lang="sl-SI" b="1" dirty="0">
                <a:solidFill>
                  <a:schemeClr val="tx2"/>
                </a:solidFill>
              </a:rPr>
              <a:t>hidrostatičen drsni ležaj</a:t>
            </a:r>
            <a:r>
              <a:rPr lang="sl-SI" dirty="0">
                <a:solidFill>
                  <a:schemeClr val="tx2"/>
                </a:solidFill>
              </a:rPr>
              <a:t>, pri katerem obstaja tekočinsko trenje že na pričetku vrtenja. Obremenitev prenaša v radialni smeri, zato je hidrostatičen radialni drsni ležaj.</a:t>
            </a:r>
          </a:p>
          <a:p>
            <a:pPr marL="0" indent="0" algn="just">
              <a:buNone/>
            </a:pPr>
            <a:endParaRPr lang="sl-SI" dirty="0">
              <a:solidFill>
                <a:schemeClr val="tx2"/>
              </a:solidFill>
            </a:endParaRP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descr="Slika, ki vsebuje besede skica, besedilo, risanje, ura&#10;&#10;Opis je samodejno ustvarjen">
            <a:extLst>
              <a:ext uri="{FF2B5EF4-FFF2-40B4-BE49-F238E27FC236}">
                <a16:creationId xmlns:a16="http://schemas.microsoft.com/office/drawing/2014/main" id="{FC942527-D3CC-7F6C-B4F7-7149F5AD7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218" y="2396613"/>
            <a:ext cx="6316113" cy="4259826"/>
          </a:xfrm>
          <a:prstGeom prst="rect">
            <a:avLst/>
          </a:prstGeom>
        </p:spPr>
      </p:pic>
    </p:spTree>
    <p:extLst>
      <p:ext uri="{BB962C8B-B14F-4D97-AF65-F5344CB8AC3E}">
        <p14:creationId xmlns:p14="http://schemas.microsoft.com/office/powerpoint/2010/main" val="230965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dirty="0">
                <a:solidFill>
                  <a:schemeClr val="tx2"/>
                </a:solidFill>
              </a:rPr>
              <a:t>Hidrodinamični tlak izkoristimo pri radialnih in aksialnih drsnih ležajih. Pri radialnih drsnih ležajih mora biti med čepom in izvrtino ustrezen </a:t>
            </a:r>
            <a:r>
              <a:rPr lang="sl-SI" dirty="0" err="1">
                <a:solidFill>
                  <a:schemeClr val="tx2"/>
                </a:solidFill>
              </a:rPr>
              <a:t>ohlap</a:t>
            </a:r>
            <a:r>
              <a:rPr lang="sl-SI" dirty="0">
                <a:solidFill>
                  <a:schemeClr val="tx2"/>
                </a:solidFill>
              </a:rPr>
              <a:t>, ki omogoča vzpostavitev oljnega klina.</a:t>
            </a:r>
          </a:p>
          <a:p>
            <a:pPr marL="0" indent="0" algn="just">
              <a:buNone/>
            </a:pPr>
            <a:r>
              <a:rPr lang="sl-SI" b="1" dirty="0">
                <a:solidFill>
                  <a:schemeClr val="tx2"/>
                </a:solidFill>
              </a:rPr>
              <a:t>Aksialni hidrodinamični drsni ležaji </a:t>
            </a:r>
            <a:r>
              <a:rPr lang="sl-SI" dirty="0">
                <a:solidFill>
                  <a:schemeClr val="tx2"/>
                </a:solidFill>
              </a:rPr>
              <a:t>imajo 2 vzporedni oporni drsni ploskvi, od katerih je ena izdelana z več poševnimi površinami, kjer pri zadostni relativnih hitrosti tvorijo oljni klin in odmaknejo ne ravno oporno ploskev od ravne, s čimer dobimo tekočinsko trenje. Nastali tlak v olju drži ravnotežje zunanji obremenitvi, ki se prenaša z gredi na uporno ploskev in od tu na ohišje ležaja.</a:t>
            </a: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6762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TRENJE PRI DRSNIH LEŽAJIH</a:t>
            </a:r>
          </a:p>
          <a:p>
            <a:pPr marL="0" indent="0" algn="just">
              <a:buNone/>
            </a:pPr>
            <a:r>
              <a:rPr lang="sl-SI" dirty="0">
                <a:solidFill>
                  <a:schemeClr val="tx2"/>
                </a:solidFill>
              </a:rPr>
              <a:t>Pri drsnih ležajih nastane drsno trenje zaradi drsenja čepa po ležajni blazinici. Trenje povzroča obrabo gradiva in izgubo energije. Prizadevati si moramo, da so ležaji izvedeni tako, da je trenje čim manjše. Trenje zmanjšamo z gladkostjo drsečih površin in mazanjem ležaja tako, da pride do stanja, pri katerem se površini neposredno ne dotikata, temveč je med njima sloj maziva.</a:t>
            </a:r>
          </a:p>
          <a:p>
            <a:pPr marL="0" indent="0" algn="just">
              <a:buNone/>
            </a:pPr>
            <a:r>
              <a:rPr lang="sl-SI" dirty="0">
                <a:solidFill>
                  <a:schemeClr val="tx2"/>
                </a:solidFill>
              </a:rPr>
              <a:t>Glede na mazanje drsečih površin razlikujemo: </a:t>
            </a:r>
            <a:r>
              <a:rPr lang="sl-SI" b="1" dirty="0">
                <a:solidFill>
                  <a:schemeClr val="tx2"/>
                </a:solidFill>
              </a:rPr>
              <a:t>suho, mešano in tekočinsko trenje.</a:t>
            </a:r>
          </a:p>
          <a:p>
            <a:pPr algn="just"/>
            <a:r>
              <a:rPr lang="sl-SI" b="1" dirty="0">
                <a:solidFill>
                  <a:schemeClr val="tx2"/>
                </a:solidFill>
              </a:rPr>
              <a:t>Suho trenje </a:t>
            </a:r>
            <a:r>
              <a:rPr lang="sl-SI" dirty="0">
                <a:solidFill>
                  <a:schemeClr val="tx2"/>
                </a:solidFill>
              </a:rPr>
              <a:t>je tedaj, če drsi neposredno po ležajni blazinici.</a:t>
            </a:r>
          </a:p>
          <a:p>
            <a:pPr algn="just"/>
            <a:r>
              <a:rPr lang="sl-SI" b="1" dirty="0">
                <a:solidFill>
                  <a:schemeClr val="tx2"/>
                </a:solidFill>
              </a:rPr>
              <a:t>Mešano trenje </a:t>
            </a:r>
            <a:r>
              <a:rPr lang="sl-SI" dirty="0">
                <a:solidFill>
                  <a:schemeClr val="tx2"/>
                </a:solidFill>
              </a:rPr>
              <a:t>nastane pri umazanih površinah, kjer se površini delno še neposredno dotikata, delno pa že nastopa tekočinsko trenje.</a:t>
            </a:r>
          </a:p>
          <a:p>
            <a:pPr algn="just"/>
            <a:r>
              <a:rPr lang="sl-SI" b="1" dirty="0">
                <a:solidFill>
                  <a:schemeClr val="tx2"/>
                </a:solidFill>
              </a:rPr>
              <a:t>Tekočinsko trenje </a:t>
            </a:r>
            <a:r>
              <a:rPr lang="sl-SI" dirty="0">
                <a:solidFill>
                  <a:schemeClr val="tx2"/>
                </a:solidFill>
              </a:rPr>
              <a:t>nastane, ko se drseči površini neposredno ne dotikata in je med njima plast tekočega maziva.</a:t>
            </a:r>
          </a:p>
          <a:p>
            <a:pPr marL="0" indent="0" algn="just">
              <a:buNone/>
            </a:pPr>
            <a:endParaRPr lang="sl-SI" dirty="0">
              <a:solidFill>
                <a:schemeClr val="tx2"/>
              </a:solidFill>
            </a:endParaRP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6537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dirty="0">
                <a:solidFill>
                  <a:schemeClr val="tx2"/>
                </a:solidFill>
              </a:rPr>
              <a:t>Čep in ležaj praktično nikoli nimata enakih primerov, ampak je med njima </a:t>
            </a:r>
            <a:r>
              <a:rPr lang="sl-SI" dirty="0" err="1">
                <a:solidFill>
                  <a:schemeClr val="tx2"/>
                </a:solidFill>
              </a:rPr>
              <a:t>ohlap</a:t>
            </a:r>
            <a:r>
              <a:rPr lang="sl-SI" dirty="0">
                <a:solidFill>
                  <a:schemeClr val="tx2"/>
                </a:solidFill>
              </a:rPr>
              <a:t>. Ta omogoča, da pri zadosti hitrem vrtenju čepa in zadostni količini maziva nastane oljni klin med čepom in ležajno blazinico. Pri mirovanju leži čep na ležajni blazinici ekscentrično glede na os ležajne blazinice, zato tvorita med seboj zakrivljen klinast prostor.</a:t>
            </a:r>
          </a:p>
          <a:p>
            <a:pPr marL="0" indent="0" algn="just">
              <a:buNone/>
            </a:pPr>
            <a:endParaRPr lang="sl-SI" dirty="0">
              <a:solidFill>
                <a:schemeClr val="tx2"/>
              </a:solidFill>
            </a:endParaRPr>
          </a:p>
          <a:p>
            <a:pPr marL="0" indent="0" algn="just">
              <a:buNone/>
            </a:pPr>
            <a:endParaRPr lang="sl-SI" dirty="0">
              <a:solidFill>
                <a:schemeClr val="tx2"/>
              </a:solidFill>
            </a:endParaRPr>
          </a:p>
          <a:p>
            <a:pPr marL="0" indent="0" algn="just">
              <a:buNone/>
            </a:pPr>
            <a:endParaRPr lang="sl-SI" dirty="0">
              <a:solidFill>
                <a:schemeClr val="tx2"/>
              </a:solidFill>
            </a:endParaRPr>
          </a:p>
          <a:p>
            <a:pPr marL="0" indent="0" algn="just">
              <a:buNone/>
            </a:pPr>
            <a:endParaRPr lang="sl-SI" dirty="0">
              <a:solidFill>
                <a:schemeClr val="tx2"/>
              </a:solidFill>
            </a:endParaRPr>
          </a:p>
          <a:p>
            <a:pPr marL="0" indent="0" algn="just">
              <a:buNone/>
            </a:pPr>
            <a:endParaRPr lang="sl-SI" dirty="0">
              <a:solidFill>
                <a:schemeClr val="tx2"/>
              </a:solidFill>
            </a:endParaRPr>
          </a:p>
          <a:p>
            <a:pPr marL="0" indent="0" algn="just">
              <a:buNone/>
            </a:pPr>
            <a:r>
              <a:rPr lang="sl-SI" dirty="0">
                <a:solidFill>
                  <a:schemeClr val="tx2"/>
                </a:solidFill>
              </a:rPr>
              <a:t>Z naraščanjem števila vrtljajev če pa se ekscentričnost zmanjšuje oziroma se čep na strani največjega tlaka oddaljuje od ležajne blazinice. Iz navedenega sledi, da se z večanjem števila vrtljajev spreminja tudi trenja. Večja kot je hitrost, manjše je trenje.</a:t>
            </a:r>
          </a:p>
          <a:p>
            <a:pPr marL="0" indent="0" algn="just">
              <a:buNone/>
            </a:pPr>
            <a:endParaRPr lang="sl-SI" dirty="0">
              <a:solidFill>
                <a:schemeClr val="tx2"/>
              </a:solidFill>
            </a:endParaRPr>
          </a:p>
          <a:p>
            <a:pPr marL="0" indent="0" algn="just">
              <a:buNone/>
            </a:pPr>
            <a:endParaRPr lang="sl-SI" dirty="0">
              <a:solidFill>
                <a:schemeClr val="tx2"/>
              </a:solidFill>
            </a:endParaRP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a:extLst>
              <a:ext uri="{FF2B5EF4-FFF2-40B4-BE49-F238E27FC236}">
                <a16:creationId xmlns:a16="http://schemas.microsoft.com/office/drawing/2014/main" id="{C9586B24-3DC2-FAB4-354A-98E51E4D07DB}"/>
              </a:ext>
            </a:extLst>
          </p:cNvPr>
          <p:cNvPicPr>
            <a:picLocks noChangeAspect="1"/>
          </p:cNvPicPr>
          <p:nvPr/>
        </p:nvPicPr>
        <p:blipFill>
          <a:blip r:embed="rId2"/>
          <a:stretch>
            <a:fillRect/>
          </a:stretch>
        </p:blipFill>
        <p:spPr>
          <a:xfrm>
            <a:off x="2145104" y="2106824"/>
            <a:ext cx="7561006" cy="2428041"/>
          </a:xfrm>
          <a:prstGeom prst="rect">
            <a:avLst/>
          </a:prstGeom>
        </p:spPr>
      </p:pic>
    </p:spTree>
    <p:extLst>
      <p:ext uri="{BB962C8B-B14F-4D97-AF65-F5344CB8AC3E}">
        <p14:creationId xmlns:p14="http://schemas.microsoft.com/office/powerpoint/2010/main" val="313623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GRADIVA DRSNIH LEŽAJEV</a:t>
            </a:r>
          </a:p>
          <a:p>
            <a:pPr marL="0" indent="0" algn="just">
              <a:buNone/>
            </a:pPr>
            <a:r>
              <a:rPr lang="sl-SI" dirty="0">
                <a:solidFill>
                  <a:schemeClr val="tx2"/>
                </a:solidFill>
              </a:rPr>
              <a:t>V področju čistega tekočinskega trenja morata imeti gradivi čepa in ležajne blazinice lastnost, da se nanjo dobro prime mazivo (olje) in da pod vplivom pritiska na površinah ne nastanejo škodljive deformacije. Kot gradivo za čepe pridejo večinoma v poštev le jekla, in to konstrukcijska jekla, jekla za poboljšanje ter jekla za cementiranje. Za ležajne blazinice pa uporabljamo kovinska in nekovinska gradiva. V splošnem velja, da mora biti površina če je pa trša od površine tečajne blazine. Razlika v trdoti naj bo čim večja, če želimo imeti čim boljše drsne razmere in minimalne poškodbe dragih strojnih delov.</a:t>
            </a:r>
          </a:p>
          <a:p>
            <a:pPr marL="0" indent="0" algn="just">
              <a:buNone/>
            </a:pPr>
            <a:r>
              <a:rPr lang="sl-SI" b="1" dirty="0">
                <a:solidFill>
                  <a:schemeClr val="tx2"/>
                </a:solidFill>
              </a:rPr>
              <a:t>Najpomembnejša ležajna gradiva so:</a:t>
            </a:r>
          </a:p>
          <a:p>
            <a:pPr algn="just"/>
            <a:r>
              <a:rPr lang="sl-SI" dirty="0">
                <a:solidFill>
                  <a:schemeClr val="tx2"/>
                </a:solidFill>
              </a:rPr>
              <a:t>siva in rdeča litina</a:t>
            </a:r>
          </a:p>
          <a:p>
            <a:pPr algn="just"/>
            <a:r>
              <a:rPr lang="sl-SI" dirty="0">
                <a:solidFill>
                  <a:schemeClr val="tx2"/>
                </a:solidFill>
              </a:rPr>
              <a:t>kositrov in svinčev bron ter kositrov svinčev bron</a:t>
            </a:r>
          </a:p>
          <a:p>
            <a:pPr algn="just"/>
            <a:r>
              <a:rPr lang="sl-SI" dirty="0">
                <a:solidFill>
                  <a:schemeClr val="tx2"/>
                </a:solidFill>
              </a:rPr>
              <a:t>bela kovina</a:t>
            </a:r>
          </a:p>
          <a:p>
            <a:pPr algn="just"/>
            <a:r>
              <a:rPr lang="sl-SI" dirty="0">
                <a:solidFill>
                  <a:schemeClr val="tx2"/>
                </a:solidFill>
              </a:rPr>
              <a:t>aluminijeve zlitine</a:t>
            </a:r>
          </a:p>
          <a:p>
            <a:pPr algn="just"/>
            <a:r>
              <a:rPr lang="sl-SI" dirty="0">
                <a:solidFill>
                  <a:schemeClr val="tx2"/>
                </a:solidFill>
              </a:rPr>
              <a:t>umetne smole, guma, les, steklo in keramika</a:t>
            </a:r>
          </a:p>
          <a:p>
            <a:pPr marL="0" indent="0" algn="just">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41477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KONSTRUKCIJSKE OBLIKE DRSNIH LEŽAJEV</a:t>
            </a:r>
          </a:p>
          <a:p>
            <a:pPr marL="0" indent="0" algn="just">
              <a:buNone/>
            </a:pPr>
            <a:r>
              <a:rPr lang="sl-SI" b="1" dirty="0">
                <a:solidFill>
                  <a:schemeClr val="tx2"/>
                </a:solidFill>
              </a:rPr>
              <a:t>Po načinu vgraditve in obliki ležaja ločimo:</a:t>
            </a:r>
          </a:p>
          <a:p>
            <a:pPr algn="just"/>
            <a:r>
              <a:rPr lang="sl-SI" dirty="0">
                <a:solidFill>
                  <a:schemeClr val="tx2"/>
                </a:solidFill>
              </a:rPr>
              <a:t>stoječi ležaj, ki je pritrjen na podstavek ali konzolo in je enodelen (očesni ležaj) ali dvodelen</a:t>
            </a:r>
          </a:p>
          <a:p>
            <a:pPr algn="just"/>
            <a:r>
              <a:rPr lang="sl-SI" dirty="0" err="1">
                <a:solidFill>
                  <a:schemeClr val="tx2"/>
                </a:solidFill>
              </a:rPr>
              <a:t>prirobnični</a:t>
            </a:r>
            <a:r>
              <a:rPr lang="sl-SI" dirty="0">
                <a:solidFill>
                  <a:schemeClr val="tx2"/>
                </a:solidFill>
              </a:rPr>
              <a:t> ležaj je z vijaki pritrjen na ohišje stroja,</a:t>
            </a:r>
          </a:p>
          <a:p>
            <a:pPr algn="just"/>
            <a:r>
              <a:rPr lang="sl-SI" dirty="0">
                <a:solidFill>
                  <a:schemeClr val="tx2"/>
                </a:solidFill>
              </a:rPr>
              <a:t>vgrajeni ležaj, ko je ležajna puša vgrajena v stojno konstrukcijo, ki ima za to pripravljeno izvrtino. Proti zavrnitvi je puša zavarovana s tesnim </a:t>
            </a:r>
            <a:r>
              <a:rPr lang="sl-SI" dirty="0" err="1">
                <a:solidFill>
                  <a:schemeClr val="tx2"/>
                </a:solidFill>
              </a:rPr>
              <a:t>nasedom</a:t>
            </a:r>
            <a:r>
              <a:rPr lang="sl-SI" dirty="0">
                <a:solidFill>
                  <a:schemeClr val="tx2"/>
                </a:solidFill>
              </a:rPr>
              <a:t> ali zatičem.</a:t>
            </a: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04300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A2D3C821-6090-3568-EB19-57BCEB6F0DE6}"/>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descr="Slika, ki vsebuje besede skica, besedilo, risanje, diagram&#10;&#10;Opis je samodejno ustvarjen">
            <a:extLst>
              <a:ext uri="{FF2B5EF4-FFF2-40B4-BE49-F238E27FC236}">
                <a16:creationId xmlns:a16="http://schemas.microsoft.com/office/drawing/2014/main" id="{8D811094-C4F7-DC55-151C-042DD94CE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36542" cy="3056896"/>
          </a:xfrm>
          <a:prstGeom prst="rect">
            <a:avLst/>
          </a:prstGeom>
        </p:spPr>
      </p:pic>
      <p:pic>
        <p:nvPicPr>
          <p:cNvPr id="5" name="Slika 4">
            <a:extLst>
              <a:ext uri="{FF2B5EF4-FFF2-40B4-BE49-F238E27FC236}">
                <a16:creationId xmlns:a16="http://schemas.microsoft.com/office/drawing/2014/main" id="{6F88FDB3-13EC-4E99-E12B-3252157D0483}"/>
              </a:ext>
            </a:extLst>
          </p:cNvPr>
          <p:cNvPicPr>
            <a:picLocks noChangeAspect="1"/>
          </p:cNvPicPr>
          <p:nvPr/>
        </p:nvPicPr>
        <p:blipFill>
          <a:blip r:embed="rId3"/>
          <a:stretch>
            <a:fillRect/>
          </a:stretch>
        </p:blipFill>
        <p:spPr>
          <a:xfrm>
            <a:off x="4444181" y="3056896"/>
            <a:ext cx="6791577" cy="3801104"/>
          </a:xfrm>
          <a:prstGeom prst="rect">
            <a:avLst/>
          </a:prstGeom>
        </p:spPr>
      </p:pic>
    </p:spTree>
    <p:extLst>
      <p:ext uri="{BB962C8B-B14F-4D97-AF65-F5344CB8AC3E}">
        <p14:creationId xmlns:p14="http://schemas.microsoft.com/office/powerpoint/2010/main" val="225490589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753</Words>
  <Application>Microsoft Office PowerPoint</Application>
  <PresentationFormat>Širokozaslonsko</PresentationFormat>
  <Paragraphs>44</Paragraphs>
  <Slides>10</Slides>
  <Notes>0</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10</vt:i4>
      </vt:variant>
    </vt:vector>
  </HeadingPairs>
  <TitlesOfParts>
    <vt:vector size="17" baseType="lpstr">
      <vt:lpstr>Arial</vt:lpstr>
      <vt:lpstr>Calibri</vt:lpstr>
      <vt:lpstr>Calibri Light</vt:lpstr>
      <vt:lpstr>Century Schoolbook</vt:lpstr>
      <vt:lpstr>Wingdings 2</vt:lpstr>
      <vt:lpstr>Officeova tema</vt:lpstr>
      <vt:lpstr>3_View</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Tanja</cp:lastModifiedBy>
  <cp:revision>65</cp:revision>
  <dcterms:created xsi:type="dcterms:W3CDTF">2022-12-12T14:37:12Z</dcterms:created>
  <dcterms:modified xsi:type="dcterms:W3CDTF">2024-05-26T09:45:20Z</dcterms:modified>
</cp:coreProperties>
</file>