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64" r:id="rId3"/>
    <p:sldId id="276" r:id="rId4"/>
    <p:sldId id="282" r:id="rId5"/>
    <p:sldId id="281" r:id="rId6"/>
    <p:sldId id="266" r:id="rId7"/>
    <p:sldId id="285" r:id="rId8"/>
    <p:sldId id="286" r:id="rId9"/>
    <p:sldId id="305" r:id="rId10"/>
    <p:sldId id="297" r:id="rId11"/>
    <p:sldId id="295" r:id="rId12"/>
    <p:sldId id="299" r:id="rId13"/>
    <p:sldId id="307" r:id="rId14"/>
    <p:sldId id="301" r:id="rId15"/>
    <p:sldId id="302" r:id="rId16"/>
  </p:sldIdLst>
  <p:sldSz cx="12188825" cy="6858000"/>
  <p:notesSz cx="6797675" cy="99266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17" autoAdjust="0"/>
  </p:normalViewPr>
  <p:slideViewPr>
    <p:cSldViewPr showGuides="1">
      <p:cViewPr>
        <p:scale>
          <a:sx n="60" d="100"/>
          <a:sy n="60" d="100"/>
        </p:scale>
        <p:origin x="-1872" y="-87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48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sl-SI">
                <a:solidFill>
                  <a:schemeClr val="tx2"/>
                </a:solidFill>
              </a:rPr>
              <a:pPr/>
              <a:t>5.2.2018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sl-SI" noProof="0" smtClean="0"/>
              <a:pPr/>
              <a:t>5.2.2018</a:t>
            </a:fld>
            <a:endParaRPr lang="sl-SI" noProof="0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sl-SI" noProof="0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sl-SI" noProof="0" smtClean="0"/>
              <a:pPr/>
              <a:t>11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9919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sl-SI" noProof="0" smtClean="0"/>
              <a:pPr/>
              <a:t>12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9919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noProof="0" smtClean="0"/>
              <a:t>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sl-SI" noProof="0" smtClean="0"/>
              <a:pPr/>
              <a:t>5.2.2018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sl-SI" noProof="0" smtClean="0"/>
              <a:pPr/>
              <a:t>5.2.2018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sl-SI" noProof="0" smtClean="0"/>
              <a:pPr/>
              <a:t>5.2.2018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noProof="0" smtClean="0"/>
              <a:pPr/>
              <a:t>5.2.2018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noProof="0" smtClean="0"/>
              <a:pPr/>
              <a:t>5.2.2018</a:t>
            </a:fld>
            <a:endParaRPr lang="sl-SI" noProof="0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noProof="0" smtClean="0"/>
              <a:pPr/>
              <a:t>5.2.2018</a:t>
            </a:fld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noProof="0" smtClean="0"/>
              <a:pPr/>
              <a:t>5.2.2018</a:t>
            </a:fld>
            <a:endParaRPr lang="sl-SI" noProof="0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sl-SI" noProof="0" smtClean="0"/>
              <a:pPr/>
              <a:t>5.2.2018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sl-SI" noProof="0" smtClean="0"/>
              <a:pPr/>
              <a:t>5.2.2018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sl-SI" noProof="0" smtClean="0"/>
              <a:pPr/>
              <a:t>5.2.2018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jiznica-velenje.si/47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jiznica-litija.si/Gradivo/Igrotek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sl-SI" dirty="0" err="1" smtClean="0">
                <a:solidFill>
                  <a:srgbClr val="374C81"/>
                </a:solidFill>
                <a:latin typeface="Century Gothic"/>
              </a:rPr>
              <a:t>Igroteka</a:t>
            </a:r>
            <a:endParaRPr lang="sl-SI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l-SI" dirty="0" smtClean="0">
                <a:solidFill>
                  <a:srgbClr val="374C81"/>
                </a:solidFill>
              </a:rPr>
              <a:t>“Knjižnica igrač“</a:t>
            </a:r>
            <a:endParaRPr lang="sl-SI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78119"/>
              </p:ext>
            </p:extLst>
          </p:nvPr>
        </p:nvGraphicFramePr>
        <p:xfrm>
          <a:off x="2875275" y="1283908"/>
          <a:ext cx="5631893" cy="5256280"/>
        </p:xfrm>
        <a:graphic>
          <a:graphicData uri="http://schemas.openxmlformats.org/drawingml/2006/table">
            <a:tbl>
              <a:tblPr/>
              <a:tblGrid>
                <a:gridCol w="41171"/>
                <a:gridCol w="5590722"/>
              </a:tblGrid>
              <a:tr h="315490">
                <a:tc>
                  <a:txBody>
                    <a:bodyPr/>
                    <a:lstStyle/>
                    <a:p>
                      <a:endParaRPr lang="sl-SI" sz="1100" dirty="0"/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Izobraževalne igrače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sl-S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90">
                <a:tc>
                  <a:txBody>
                    <a:bodyPr/>
                    <a:lstStyle/>
                    <a:p>
                      <a:endParaRPr lang="sl-SI" sz="1100" dirty="0"/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Konstrukcijske </a:t>
                      </a:r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igrače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sl-SI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sl-SI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90"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Družabne </a:t>
                      </a:r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igrače</a:t>
                      </a:r>
                      <a:endParaRPr lang="sl-SI" sz="32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20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90"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Terapevtske </a:t>
                      </a:r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igrače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3200" dirty="0">
                        <a:solidFill>
                          <a:schemeClr val="tx1"/>
                        </a:solidFill>
                      </a:endParaRPr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90">
                <a:tc>
                  <a:txBody>
                    <a:bodyPr/>
                    <a:lstStyle/>
                    <a:p>
                      <a:r>
                        <a:rPr lang="sl-SI" sz="1100"/>
                        <a:t> </a:t>
                      </a:r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3200" b="1" u="none" dirty="0">
                          <a:solidFill>
                            <a:schemeClr val="tx1"/>
                          </a:solidFill>
                        </a:rPr>
                        <a:t>Priložnostne </a:t>
                      </a:r>
                      <a:r>
                        <a:rPr lang="sl-SI" sz="3200" b="1" u="none" dirty="0" smtClean="0">
                          <a:solidFill>
                            <a:schemeClr val="tx1"/>
                          </a:solidFill>
                        </a:rPr>
                        <a:t>igrače</a:t>
                      </a:r>
                      <a:endParaRPr lang="sl-SI" sz="32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1312614"/>
            <a:ext cx="14319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2265114"/>
            <a:ext cx="14319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75" y="3128157"/>
            <a:ext cx="14319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4437112"/>
            <a:ext cx="14319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5901891"/>
            <a:ext cx="14319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1053852" y="-84386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Pedagoška klasifikacija igrač, ki jo uporabljajo v </a:t>
            </a:r>
            <a:r>
              <a:rPr lang="sl-SI" b="1" dirty="0" err="1" smtClean="0"/>
              <a:t>Igroteki</a:t>
            </a:r>
            <a:r>
              <a:rPr lang="sl-SI" b="1" dirty="0"/>
              <a:t> </a:t>
            </a:r>
            <a:r>
              <a:rPr lang="sl-SI" sz="2000" b="1" dirty="0"/>
              <a:t>(http://</a:t>
            </a:r>
            <a:r>
              <a:rPr lang="sl-SI" sz="2000" b="1" dirty="0" smtClean="0"/>
              <a:t>www.mklj.si/klasifikacija-igrac)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7464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Igroteke</a:t>
            </a:r>
            <a:r>
              <a:rPr lang="sl-SI" dirty="0" smtClean="0"/>
              <a:t> v Sloveniji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Ljubljana: MKL, Knjižnica Bežigrad, Knjižnica dr. France Škerl, Knjižnica Škofljica</a:t>
            </a:r>
          </a:p>
          <a:p>
            <a:r>
              <a:rPr lang="sl-SI" dirty="0"/>
              <a:t>Maribor: Mariborska knjižnica, Pionirska knjižnica Nova vas</a:t>
            </a:r>
          </a:p>
          <a:p>
            <a:r>
              <a:rPr lang="sl-SI" dirty="0"/>
              <a:t>Komenda: Knjižnica Franceta Balantiča Kamnik, Knjižnica Komenda</a:t>
            </a:r>
          </a:p>
          <a:p>
            <a:r>
              <a:rPr lang="sl-SI" dirty="0"/>
              <a:t>Šentvid pri Lukovici: Knjižnica Domžale, Knjižnica Dr. Jakoba Zupana Šentvid</a:t>
            </a:r>
          </a:p>
          <a:p>
            <a:r>
              <a:rPr lang="sl-SI" dirty="0"/>
              <a:t>Velenje: Knjižnica </a:t>
            </a:r>
            <a:r>
              <a:rPr lang="sl-SI" dirty="0">
                <a:hlinkClick r:id="rId3"/>
              </a:rPr>
              <a:t>Velenje</a:t>
            </a:r>
            <a:r>
              <a:rPr lang="sl-SI" dirty="0"/>
              <a:t> </a:t>
            </a:r>
          </a:p>
          <a:p>
            <a:r>
              <a:rPr lang="sl-SI" dirty="0"/>
              <a:t>Ljubno ob Savinji: Knjižnica Mozirje, Knjižnica Ljubno ob Savinji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3362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Igroteke</a:t>
            </a:r>
            <a:r>
              <a:rPr lang="sl-SI" dirty="0" smtClean="0"/>
              <a:t> v Sloveniji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Litija: Knjižnica </a:t>
            </a:r>
            <a:r>
              <a:rPr lang="sl-SI" dirty="0">
                <a:hlinkClick r:id="rId3"/>
              </a:rPr>
              <a:t>Litija</a:t>
            </a:r>
            <a:endParaRPr lang="sl-SI" dirty="0"/>
          </a:p>
          <a:p>
            <a:r>
              <a:rPr lang="sl-SI" dirty="0"/>
              <a:t>Ilirska Bistrica: Knjižnica Makse Samsa</a:t>
            </a:r>
          </a:p>
          <a:p>
            <a:r>
              <a:rPr lang="sl-SI" dirty="0"/>
              <a:t>Medvode: Knjižnica Medvode</a:t>
            </a:r>
          </a:p>
          <a:p>
            <a:r>
              <a:rPr lang="sl-SI" dirty="0"/>
              <a:t>Postojna: Knjižnica Bena Zupančiča Postojna (v sodelovanju z vrtcem Postojna)</a:t>
            </a:r>
          </a:p>
          <a:p>
            <a:r>
              <a:rPr lang="sl-SI" dirty="0"/>
              <a:t>Laško: Knjižnica Laško</a:t>
            </a:r>
          </a:p>
          <a:p>
            <a:r>
              <a:rPr lang="sl-SI" dirty="0"/>
              <a:t>Murska Sobota: Pokrajinska in študijska knjižnica Murska Sobota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8464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D:\Users\Uporabnik\Downloads\IGROTEKA_BROYURA_ZA_DRUGE_KNJIYNI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96" y="554736"/>
            <a:ext cx="5742432" cy="57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Knjižnica Dr. Franceta Škerla –IGROTEKA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23544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sz="2800" dirty="0" smtClean="0"/>
              <a:t>Obisk </a:t>
            </a:r>
            <a:r>
              <a:rPr lang="sl-SI" sz="2800" dirty="0" err="1" smtClean="0"/>
              <a:t>igroteke</a:t>
            </a:r>
            <a:r>
              <a:rPr lang="sl-SI" sz="2800" dirty="0" smtClean="0"/>
              <a:t> v okviru IND-KIZ</a:t>
            </a:r>
          </a:p>
          <a:p>
            <a:r>
              <a:rPr lang="sl-SI" sz="2800" dirty="0" smtClean="0"/>
              <a:t>Knjižnica je v bližini končne postaje </a:t>
            </a:r>
          </a:p>
          <a:p>
            <a:pPr marL="0" indent="0">
              <a:buNone/>
            </a:pPr>
            <a:r>
              <a:rPr lang="sl-SI" sz="2800" dirty="0" smtClean="0"/>
              <a:t>LPP 20 nasproti stadiona Stožice: </a:t>
            </a:r>
          </a:p>
          <a:p>
            <a:pPr marL="0" indent="0">
              <a:buNone/>
            </a:pPr>
            <a:r>
              <a:rPr lang="sl-SI" sz="2800" dirty="0" smtClean="0"/>
              <a:t>Vojkova cesta 87a.</a:t>
            </a:r>
            <a:endParaRPr lang="sl-SI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3501008"/>
            <a:ext cx="3600400" cy="31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sl-SI" sz="4400" b="0" i="0" baseline="0" dirty="0" err="1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Igroteka</a:t>
            </a:r>
            <a:r>
              <a:rPr lang="sl-SI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je…</a:t>
            </a:r>
            <a:endParaRPr lang="sl-SI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Ograda vsebine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1216152">
              <a:buClr>
                <a:srgbClr val="374C81"/>
              </a:buClr>
            </a:pPr>
            <a:r>
              <a:rPr lang="sl-SI" b="1" dirty="0" smtClean="0">
                <a:solidFill>
                  <a:srgbClr val="374C81"/>
                </a:solidFill>
              </a:rPr>
              <a:t>izposojevalnica igrač;</a:t>
            </a:r>
            <a:endParaRPr lang="sl-SI" sz="2400" b="1" i="0" dirty="0" smtClean="0">
              <a:solidFill>
                <a:srgbClr val="374C81"/>
              </a:solidFill>
              <a:latin typeface="Century Gothic"/>
            </a:endParaRPr>
          </a:p>
          <a:p>
            <a:pPr defTabSz="1216152">
              <a:buClr>
                <a:srgbClr val="374C81"/>
              </a:buClr>
            </a:pPr>
            <a:r>
              <a:rPr lang="sl-SI" sz="24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urejena </a:t>
            </a:r>
            <a:r>
              <a:rPr lang="sl-SI" sz="2400" b="1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zbirka igrač </a:t>
            </a:r>
            <a:r>
              <a:rPr lang="sl-SI" sz="24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namenjena </a:t>
            </a:r>
            <a:r>
              <a:rPr lang="sl-SI" sz="2400" b="1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izposoji na dom</a:t>
            </a:r>
            <a:r>
              <a:rPr lang="sl-SI" dirty="0">
                <a:solidFill>
                  <a:srgbClr val="374C81"/>
                </a:solidFill>
                <a:latin typeface="Century Gothic"/>
              </a:rPr>
              <a:t>;</a:t>
            </a:r>
            <a:endParaRPr lang="sl-SI" sz="2400" b="0" i="0" dirty="0" smtClean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defTabSz="1216152">
              <a:buClr>
                <a:srgbClr val="374C81"/>
              </a:buClr>
            </a:pPr>
            <a:r>
              <a:rPr lang="sl-SI" dirty="0">
                <a:solidFill>
                  <a:srgbClr val="374C81"/>
                </a:solidFill>
              </a:rPr>
              <a:t>posebna zbirka knjižničnega </a:t>
            </a:r>
            <a:r>
              <a:rPr lang="sl-SI" b="1" dirty="0">
                <a:solidFill>
                  <a:srgbClr val="374C81"/>
                </a:solidFill>
              </a:rPr>
              <a:t>neknjižnega gradiva</a:t>
            </a:r>
            <a:r>
              <a:rPr lang="sl-SI" dirty="0">
                <a:solidFill>
                  <a:srgbClr val="374C81"/>
                </a:solidFill>
              </a:rPr>
              <a:t>;</a:t>
            </a:r>
          </a:p>
          <a:p>
            <a:pPr defTabSz="1216152">
              <a:buClr>
                <a:srgbClr val="374C81"/>
              </a:buClr>
            </a:pPr>
            <a:endParaRPr lang="sl-SI" sz="2400" b="0" i="0" dirty="0" smtClean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r>
              <a:rPr lang="sl-SI" u="sng" dirty="0" smtClean="0">
                <a:solidFill>
                  <a:srgbClr val="374C81"/>
                </a:solidFill>
                <a:latin typeface="Century Gothic"/>
              </a:rPr>
              <a:t>Različna poimenovanja:</a:t>
            </a:r>
            <a:endParaRPr lang="sl-SI" sz="2400" b="0" i="0" u="sng" dirty="0" smtClean="0">
              <a:solidFill>
                <a:srgbClr val="374C81"/>
              </a:solidFill>
              <a:latin typeface="Century Gothic"/>
            </a:endParaRPr>
          </a:p>
          <a:p>
            <a:pPr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</a:pPr>
            <a:r>
              <a:rPr lang="sl-SI" dirty="0" smtClean="0">
                <a:solidFill>
                  <a:srgbClr val="374C81"/>
                </a:solidFill>
                <a:latin typeface="Century Gothic"/>
              </a:rPr>
              <a:t>v Italiji : </a:t>
            </a:r>
            <a:r>
              <a:rPr lang="sl-SI" b="1" dirty="0" err="1" smtClean="0">
                <a:solidFill>
                  <a:srgbClr val="374C81"/>
                </a:solidFill>
                <a:latin typeface="Century Gothic"/>
              </a:rPr>
              <a:t>Luzoteca</a:t>
            </a:r>
            <a:endParaRPr lang="sl-SI" sz="2400" b="1" i="0" dirty="0" smtClean="0">
              <a:solidFill>
                <a:srgbClr val="374C81"/>
              </a:solidFill>
              <a:latin typeface="Century Gothic"/>
            </a:endParaRPr>
          </a:p>
          <a:p>
            <a:pPr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</a:pPr>
            <a:r>
              <a:rPr lang="sl-SI" sz="24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v Nemčiji: </a:t>
            </a:r>
            <a:r>
              <a:rPr lang="sl-SI" sz="2400" b="1" i="0" dirty="0" err="1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die</a:t>
            </a:r>
            <a:r>
              <a:rPr lang="sl-SI" sz="2400" b="1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sl-SI" sz="2400" b="1" i="0" dirty="0" err="1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Spieliothek</a:t>
            </a:r>
            <a:endParaRPr lang="sl-SI" sz="2400" b="1" i="0" dirty="0" smtClean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</a:pPr>
            <a:r>
              <a:rPr lang="sl-SI" sz="24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V Angliji in ZDA: </a:t>
            </a:r>
            <a:r>
              <a:rPr lang="sl-SI" b="1" dirty="0" err="1">
                <a:solidFill>
                  <a:srgbClr val="374C81"/>
                </a:solidFill>
                <a:latin typeface="Century Gothic"/>
              </a:rPr>
              <a:t>T</a:t>
            </a:r>
            <a:r>
              <a:rPr lang="sl-SI" sz="2400" b="1" i="0" dirty="0" err="1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oy</a:t>
            </a:r>
            <a:r>
              <a:rPr lang="sl-SI" sz="2400" b="1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sl-SI" sz="2400" b="1" i="0" dirty="0" err="1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library</a:t>
            </a:r>
            <a:endParaRPr lang="sl-SI" sz="2400" b="1" i="0" dirty="0" smtClean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3455767"/>
            <a:ext cx="4392488" cy="29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Komu je namenjena: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53852" y="2385114"/>
            <a:ext cx="10157354" cy="4470400"/>
          </a:xfrm>
        </p:spPr>
        <p:txBody>
          <a:bodyPr>
            <a:normAutofit/>
          </a:bodyPr>
          <a:lstStyle/>
          <a:p>
            <a:r>
              <a:rPr lang="sl-SI" sz="3000" dirty="0" smtClean="0"/>
              <a:t>Otrokom v spremstvu staršev;</a:t>
            </a:r>
          </a:p>
          <a:p>
            <a:r>
              <a:rPr lang="sl-SI" sz="3000" dirty="0" smtClean="0"/>
              <a:t>mladostnikom, odraslim (družabne igre);</a:t>
            </a:r>
          </a:p>
          <a:p>
            <a:r>
              <a:rPr lang="sl-SI" sz="3000" dirty="0" smtClean="0"/>
              <a:t>učiteljem, vzgojiteljem in terapevtom za učni ali terapevtski namen;</a:t>
            </a:r>
          </a:p>
          <a:p>
            <a:r>
              <a:rPr lang="sl-SI" sz="3000" dirty="0" smtClean="0"/>
              <a:t>vrtcem in šolam za pomoč pri pedagoškem procesu.</a:t>
            </a:r>
            <a:endParaRPr lang="sl-SI" sz="3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260648"/>
            <a:ext cx="3384376" cy="25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Dejavnosti </a:t>
            </a:r>
            <a:r>
              <a:rPr lang="sl-SI" dirty="0" err="1" smtClean="0"/>
              <a:t>igroteke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Nabava </a:t>
            </a:r>
            <a:r>
              <a:rPr lang="sl-SI" dirty="0"/>
              <a:t>in dopolnjevanje zbirke </a:t>
            </a:r>
            <a:r>
              <a:rPr lang="sl-SI" dirty="0" smtClean="0"/>
              <a:t> igrač v skladu s standardi (dobra igrača);</a:t>
            </a:r>
          </a:p>
          <a:p>
            <a:r>
              <a:rPr lang="sl-SI" dirty="0"/>
              <a:t>O</a:t>
            </a:r>
            <a:r>
              <a:rPr lang="sl-SI" dirty="0" smtClean="0"/>
              <a:t>bdelava igrač (v skladu z bibliografskimi standardi, ki veljajo za opis neknjižnega gradiva (ISBN-NBM);</a:t>
            </a:r>
          </a:p>
          <a:p>
            <a:r>
              <a:rPr lang="sl-SI" dirty="0" smtClean="0"/>
              <a:t>Čiščenje in popravilo igrač;</a:t>
            </a:r>
          </a:p>
          <a:p>
            <a:r>
              <a:rPr lang="sl-SI" dirty="0"/>
              <a:t>I</a:t>
            </a:r>
            <a:r>
              <a:rPr lang="sl-SI" dirty="0" smtClean="0"/>
              <a:t>zposoja in svetovalno delo v zvezi z igračo;</a:t>
            </a:r>
          </a:p>
          <a:p>
            <a:r>
              <a:rPr lang="sl-SI" dirty="0"/>
              <a:t>I</a:t>
            </a:r>
            <a:r>
              <a:rPr lang="sl-SI" dirty="0" smtClean="0"/>
              <a:t>zvajanje dejavnosti vezanih na igro in igračo (igralnice, igralni kotički, uporaba igrač pri urah pravljic).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59913"/>
            <a:ext cx="2318069" cy="15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1700808"/>
            <a:ext cx="4205515" cy="1583184"/>
          </a:xfrm>
        </p:spPr>
        <p:txBody>
          <a:bodyPr>
            <a:normAutofit/>
          </a:bodyPr>
          <a:lstStyle/>
          <a:p>
            <a:r>
              <a:rPr lang="sl-SI" sz="3000" dirty="0" smtClean="0"/>
              <a:t>Obdelava igralnega gradiva:</a:t>
            </a:r>
            <a:endParaRPr lang="sl-SI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38" y="476672"/>
            <a:ext cx="762576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0"/>
            <a:ext cx="8784976" cy="676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0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Klasifikacija in obdelava igrač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Igrače klasificiramo po sistemu UDK, za uporabnike pa je pomembna tudi vsebinska opredelitev po pedagoških kriterijih (posnemovalne, senzorne…);</a:t>
            </a:r>
          </a:p>
          <a:p>
            <a:r>
              <a:rPr lang="sl-SI" dirty="0" smtClean="0"/>
              <a:t>Zelo pomemben je nazoren in uporaben opis igrače:</a:t>
            </a:r>
          </a:p>
          <a:p>
            <a:pPr lvl="1"/>
            <a:r>
              <a:rPr lang="sl-SI" dirty="0" smtClean="0"/>
              <a:t>podatki o avtorju</a:t>
            </a:r>
          </a:p>
          <a:p>
            <a:pPr lvl="1"/>
            <a:r>
              <a:rPr lang="sl-SI" dirty="0" smtClean="0"/>
              <a:t>podatki o proizvajalcu</a:t>
            </a:r>
          </a:p>
          <a:p>
            <a:pPr lvl="1"/>
            <a:r>
              <a:rPr lang="sl-SI" dirty="0" smtClean="0"/>
              <a:t>fizični opis: vrsta in obseg gradiva (3 hiše, 4 drevesa,…), material, barva, velikost, embalaža;</a:t>
            </a:r>
          </a:p>
          <a:p>
            <a:pPr lvl="1"/>
            <a:r>
              <a:rPr lang="sl-SI" dirty="0" smtClean="0"/>
              <a:t>opombe: koliko časa traja igra, ali je namenjena posamezniku ali skupini, starostna skupina kateri je namenjena,…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21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2544" y="1142984"/>
            <a:ext cx="2475872" cy="857248"/>
          </a:xfrm>
        </p:spPr>
        <p:txBody>
          <a:bodyPr>
            <a:noAutofit/>
          </a:bodyPr>
          <a:lstStyle/>
          <a:p>
            <a:r>
              <a:rPr lang="sl-SI" sz="3200" b="1" dirty="0" smtClean="0"/>
              <a:t>Različni certifikati</a:t>
            </a:r>
            <a:endParaRPr lang="sl-SI" sz="3200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9000" t="17090" r="24882" b="4087"/>
          <a:stretch>
            <a:fillRect/>
          </a:stretch>
        </p:blipFill>
        <p:spPr bwMode="auto">
          <a:xfrm>
            <a:off x="2190152" y="214290"/>
            <a:ext cx="733239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3404" y="6211670"/>
            <a:ext cx="2285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b="1" dirty="0" smtClean="0"/>
              <a:t>Vir:</a:t>
            </a:r>
          </a:p>
          <a:p>
            <a:r>
              <a:rPr lang="sl-SI" sz="900" b="1" dirty="0" smtClean="0"/>
              <a:t>http://www.ekoigrace.org/otrokom-in-okolju-prijazne-igrace/certifikati-za-igrace.html</a:t>
            </a:r>
            <a:endParaRPr lang="sl-SI" sz="9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9509" y="0"/>
            <a:ext cx="2279316" cy="408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i="1" dirty="0" smtClean="0"/>
              <a:t>Varna igrača</a:t>
            </a:r>
            <a:endParaRPr lang="sl-SI" sz="2000" b="1" i="1" dirty="0"/>
          </a:p>
        </p:txBody>
      </p:sp>
    </p:spTree>
    <p:extLst>
      <p:ext uri="{BB962C8B-B14F-4D97-AF65-F5344CB8AC3E}">
        <p14:creationId xmlns:p14="http://schemas.microsoft.com/office/powerpoint/2010/main" val="40375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5718" y="0"/>
            <a:ext cx="10945216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Pedagoška klasifikacija igrač, ki jo uporabljajo v </a:t>
            </a:r>
            <a:r>
              <a:rPr lang="sl-SI" b="1" dirty="0" err="1" smtClean="0"/>
              <a:t>Igroteki</a:t>
            </a:r>
            <a:r>
              <a:rPr lang="sl-SI" b="1" dirty="0"/>
              <a:t> </a:t>
            </a:r>
            <a:r>
              <a:rPr lang="sl-SI" sz="2000" b="1" dirty="0"/>
              <a:t>(http://</a:t>
            </a:r>
            <a:r>
              <a:rPr lang="sl-SI" sz="2000" b="1" dirty="0" smtClean="0"/>
              <a:t>www.mklj.si/klasifikacija-igrac)</a:t>
            </a:r>
            <a:endParaRPr lang="sl-SI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065328"/>
              </p:ext>
            </p:extLst>
          </p:nvPr>
        </p:nvGraphicFramePr>
        <p:xfrm>
          <a:off x="3430116" y="1340768"/>
          <a:ext cx="5631893" cy="4938152"/>
        </p:xfrm>
        <a:graphic>
          <a:graphicData uri="http://schemas.openxmlformats.org/drawingml/2006/table">
            <a:tbl>
              <a:tblPr/>
              <a:tblGrid>
                <a:gridCol w="41171"/>
                <a:gridCol w="5590722"/>
              </a:tblGrid>
              <a:tr h="1516160">
                <a:tc>
                  <a:txBody>
                    <a:bodyPr/>
                    <a:lstStyle/>
                    <a:p>
                      <a:endParaRPr lang="sl-SI" sz="1100" dirty="0"/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Motorične </a:t>
                      </a:r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igrače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604"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Ljubkovalne </a:t>
                      </a:r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igrače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11"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Senzorične </a:t>
                      </a:r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igrače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431"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Posnemovalne </a:t>
                      </a:r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igrače</a:t>
                      </a: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3656" marR="3656" marT="1372" marB="1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1340768"/>
            <a:ext cx="14319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37" y="2636912"/>
            <a:ext cx="14319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44" y="4426289"/>
            <a:ext cx="14319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57" y="5714695"/>
            <a:ext cx="14319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8CC8E7-FDCB-414B-9CBA-05297C8120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425</Words>
  <Application>Microsoft Office PowerPoint</Application>
  <PresentationFormat>Po meri</PresentationFormat>
  <Paragraphs>69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TS102787940</vt:lpstr>
      <vt:lpstr>Igroteka</vt:lpstr>
      <vt:lpstr>Igroteka je…</vt:lpstr>
      <vt:lpstr>Komu je namenjena:</vt:lpstr>
      <vt:lpstr>Dejavnosti igroteke</vt:lpstr>
      <vt:lpstr>Obdelava igralnega gradiva:</vt:lpstr>
      <vt:lpstr>PowerPointova predstavitev</vt:lpstr>
      <vt:lpstr>Klasifikacija in obdelava igrač</vt:lpstr>
      <vt:lpstr>Različni certifikati</vt:lpstr>
      <vt:lpstr>Pedagoška klasifikacija igrač, ki jo uporabljajo v Igroteki (http://www.mklj.si/klasifikacija-igrac)</vt:lpstr>
      <vt:lpstr>Pedagoška klasifikacija igrač, ki jo uporabljajo v Igroteki (http://www.mklj.si/klasifikacija-igrac)</vt:lpstr>
      <vt:lpstr>Igroteke v Sloveniji</vt:lpstr>
      <vt:lpstr>Igroteke v Sloveniji</vt:lpstr>
      <vt:lpstr>PowerPointova predstavitev</vt:lpstr>
      <vt:lpstr>Knjižnica Dr. Franceta Škerla –IGROTEKA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2014-01-06T09:19:24Z</dcterms:created>
  <dcterms:modified xsi:type="dcterms:W3CDTF">2018-02-05T11:12:56Z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