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8" r:id="rId9"/>
    <p:sldId id="264" r:id="rId10"/>
    <p:sldId id="265" r:id="rId11"/>
    <p:sldId id="266" r:id="rId12"/>
    <p:sldId id="267"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Overlock"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is8Enlxqoacn956Ptwvma0ECX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705C55-583A-496D-B426-B2EF8AF95A70}" v="2" dt="2022-11-04T21:20:02.8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customschemas.google.com/relationships/presentationmetadata" Target="meta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8486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i diapozitiv"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vpični naslov in besedilo"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lava odseka"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azen"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sebina z naslovom"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slov in slika"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638438" y="1170582"/>
            <a:ext cx="9144000" cy="113053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7200"/>
              <a:buFont typeface="Calibri"/>
              <a:buNone/>
            </a:pPr>
            <a:r>
              <a:rPr lang="en-US" sz="7200"/>
              <a:t>Project </a:t>
            </a:r>
            <a:r>
              <a:rPr lang="en-US" sz="7200" b="1"/>
              <a:t>SMILE too</a:t>
            </a:r>
            <a:endParaRPr sz="7200"/>
          </a:p>
        </p:txBody>
      </p:sp>
      <p:sp>
        <p:nvSpPr>
          <p:cNvPr id="85" name="Google Shape;85;p1"/>
          <p:cNvSpPr txBox="1">
            <a:spLocks noGrp="1"/>
          </p:cNvSpPr>
          <p:nvPr>
            <p:ph type="subTitle" idx="1"/>
          </p:nvPr>
        </p:nvSpPr>
        <p:spPr>
          <a:xfrm>
            <a:off x="1638438" y="2367121"/>
            <a:ext cx="9144000" cy="52370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2800"/>
              <a:t>Social Skills Make Inclusive Life Easier</a:t>
            </a:r>
            <a:endParaRPr sz="2800"/>
          </a:p>
        </p:txBody>
      </p:sp>
      <p:pic>
        <p:nvPicPr>
          <p:cNvPr id="86" name="Google Shape;86;p1"/>
          <p:cNvPicPr preferRelativeResize="0"/>
          <p:nvPr/>
        </p:nvPicPr>
        <p:blipFill rotWithShape="1">
          <a:blip r:embed="rId3">
            <a:alphaModFix/>
          </a:blip>
          <a:srcRect/>
          <a:stretch/>
        </p:blipFill>
        <p:spPr>
          <a:xfrm>
            <a:off x="10060062" y="224597"/>
            <a:ext cx="1594381" cy="455421"/>
          </a:xfrm>
          <a:prstGeom prst="rect">
            <a:avLst/>
          </a:prstGeom>
          <a:noFill/>
          <a:ln>
            <a:noFill/>
          </a:ln>
        </p:spPr>
      </p:pic>
      <p:sp>
        <p:nvSpPr>
          <p:cNvPr id="87" name="Google Shape;87;p1"/>
          <p:cNvSpPr txBox="1"/>
          <p:nvPr/>
        </p:nvSpPr>
        <p:spPr>
          <a:xfrm>
            <a:off x="1638438" y="3416531"/>
            <a:ext cx="9144000" cy="171823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88" name="Google Shape;88;p1"/>
          <p:cNvSpPr/>
          <p:nvPr/>
        </p:nvSpPr>
        <p:spPr>
          <a:xfrm rot="10800000" flipH="1">
            <a:off x="66502" y="0"/>
            <a:ext cx="4056611" cy="445446"/>
          </a:xfrm>
          <a:prstGeom prst="triangle">
            <a:avLst>
              <a:gd name="adj" fmla="val 50000"/>
            </a:avLst>
          </a:prstGeom>
          <a:solidFill>
            <a:srgbClr val="2E75B5"/>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9" name="Google Shape;89;p1"/>
          <p:cNvSpPr/>
          <p:nvPr/>
        </p:nvSpPr>
        <p:spPr>
          <a:xfrm rot="10800000" flipH="1">
            <a:off x="4566459" y="0"/>
            <a:ext cx="4056611" cy="445446"/>
          </a:xfrm>
          <a:prstGeom prst="triangle">
            <a:avLst>
              <a:gd name="adj"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a:stretch/>
        </p:blipFill>
        <p:spPr>
          <a:xfrm>
            <a:off x="537555" y="5698180"/>
            <a:ext cx="5090160" cy="6834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p10"/>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8" name="Google Shape;248;p10"/>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49" name="Google Shape;249;p10"/>
          <p:cNvSpPr txBox="1">
            <a:spLocks noGrp="1"/>
          </p:cNvSpPr>
          <p:nvPr>
            <p:ph type="title"/>
          </p:nvPr>
        </p:nvSpPr>
        <p:spPr>
          <a:xfrm>
            <a:off x="1179226" y="1594707"/>
            <a:ext cx="9833548" cy="1325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3600"/>
              <a:buFont typeface="Overlock"/>
              <a:buNone/>
            </a:pPr>
            <a:r>
              <a:rPr lang="sl-SI" sz="3600" dirty="0">
                <a:solidFill>
                  <a:schemeClr val="dk2"/>
                </a:solidFill>
                <a:latin typeface="Overlock"/>
                <a:ea typeface="Overlock"/>
                <a:cs typeface="Overlock"/>
                <a:sym typeface="Overlock"/>
              </a:rPr>
              <a:t>Ostali nasveti</a:t>
            </a:r>
            <a:endParaRPr dirty="0"/>
          </a:p>
        </p:txBody>
      </p:sp>
      <p:grpSp>
        <p:nvGrpSpPr>
          <p:cNvPr id="250" name="Google Shape;250;p10"/>
          <p:cNvGrpSpPr/>
          <p:nvPr/>
        </p:nvGrpSpPr>
        <p:grpSpPr>
          <a:xfrm>
            <a:off x="0" y="0"/>
            <a:ext cx="3346102" cy="2510865"/>
            <a:chOff x="-305" y="-1"/>
            <a:chExt cx="3832880" cy="2876136"/>
          </a:xfrm>
        </p:grpSpPr>
        <p:sp>
          <p:nvSpPr>
            <p:cNvPr id="251" name="Google Shape;251;p10"/>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2" name="Google Shape;252;p10"/>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3" name="Google Shape;253;p10"/>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4" name="Google Shape;254;p10"/>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55" name="Google Shape;255;p10"/>
          <p:cNvSpPr txBox="1">
            <a:spLocks noGrp="1"/>
          </p:cNvSpPr>
          <p:nvPr>
            <p:ph type="body" idx="1"/>
          </p:nvPr>
        </p:nvSpPr>
        <p:spPr>
          <a:xfrm>
            <a:off x="1179226" y="3329677"/>
            <a:ext cx="9833548" cy="2457269"/>
          </a:xfrm>
          <a:prstGeom prst="rect">
            <a:avLst/>
          </a:prstGeom>
          <a:noFill/>
          <a:ln>
            <a:noFill/>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1"/>
              </a:buClr>
              <a:buSzPts val="1800"/>
              <a:buNone/>
            </a:pPr>
            <a:endParaRPr sz="1800">
              <a:solidFill>
                <a:schemeClr val="dk2"/>
              </a:solidFill>
              <a:latin typeface="Overlock"/>
              <a:ea typeface="Overlock"/>
              <a:cs typeface="Overlock"/>
              <a:sym typeface="Overlock"/>
            </a:endParaRPr>
          </a:p>
        </p:txBody>
      </p:sp>
      <p:grpSp>
        <p:nvGrpSpPr>
          <p:cNvPr id="256" name="Google Shape;256;p10"/>
          <p:cNvGrpSpPr/>
          <p:nvPr/>
        </p:nvGrpSpPr>
        <p:grpSpPr>
          <a:xfrm rot="5400000">
            <a:off x="9072780" y="3734338"/>
            <a:ext cx="3878664" cy="2368659"/>
            <a:chOff x="6867015" y="-1"/>
            <a:chExt cx="5324985" cy="3251912"/>
          </a:xfrm>
        </p:grpSpPr>
        <p:sp>
          <p:nvSpPr>
            <p:cNvPr id="257" name="Google Shape;257;p10"/>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8" name="Google Shape;258;p10"/>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9" name="Google Shape;259;p10"/>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0" name="Google Shape;260;p10"/>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Google Shape;265;p11"/>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6" name="Google Shape;266;p11"/>
          <p:cNvSpPr/>
          <p:nvPr/>
        </p:nvSpPr>
        <p:spPr>
          <a:xfrm>
            <a:off x="305" y="0"/>
            <a:ext cx="12191695" cy="6858000"/>
          </a:xfrm>
          <a:prstGeom prst="rect">
            <a:avLst/>
          </a:prstGeom>
          <a:gradFill>
            <a:gsLst>
              <a:gs pos="0">
                <a:srgbClr val="70AD47">
                  <a:alpha val="20000"/>
                </a:srgbClr>
              </a:gs>
              <a:gs pos="16000">
                <a:srgbClr val="70AD47">
                  <a:alpha val="20000"/>
                </a:srgbClr>
              </a:gs>
              <a:gs pos="85000">
                <a:srgbClr val="5B9BD5">
                  <a:alpha val="40000"/>
                </a:srgbClr>
              </a:gs>
              <a:gs pos="100000">
                <a:srgbClr val="5B9BD5">
                  <a:alpha val="40000"/>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67" name="Google Shape;267;p11"/>
          <p:cNvGrpSpPr/>
          <p:nvPr/>
        </p:nvGrpSpPr>
        <p:grpSpPr>
          <a:xfrm>
            <a:off x="1303402" y="3985"/>
            <a:ext cx="9772765" cy="6858000"/>
            <a:chOff x="1303402" y="3985"/>
            <a:chExt cx="9772765" cy="6858000"/>
          </a:xfrm>
        </p:grpSpPr>
        <p:sp>
          <p:nvSpPr>
            <p:cNvPr id="268" name="Google Shape;268;p11"/>
            <p:cNvSpPr/>
            <p:nvPr/>
          </p:nvSpPr>
          <p:spPr>
            <a:xfrm>
              <a:off x="1560551" y="3985"/>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9" name="Google Shape;269;p11"/>
            <p:cNvSpPr/>
            <p:nvPr/>
          </p:nvSpPr>
          <p:spPr>
            <a:xfrm>
              <a:off x="1659468" y="3985"/>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0" name="Google Shape;270;p11"/>
            <p:cNvSpPr/>
            <p:nvPr/>
          </p:nvSpPr>
          <p:spPr>
            <a:xfrm>
              <a:off x="1648217" y="3985"/>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1" name="Google Shape;271;p11"/>
            <p:cNvSpPr/>
            <p:nvPr/>
          </p:nvSpPr>
          <p:spPr>
            <a:xfrm>
              <a:off x="1629061" y="3985"/>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2" name="Google Shape;272;p11"/>
            <p:cNvSpPr/>
            <p:nvPr/>
          </p:nvSpPr>
          <p:spPr>
            <a:xfrm>
              <a:off x="1303402" y="3985"/>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alpha val="509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3" name="Google Shape;273;p11"/>
            <p:cNvSpPr/>
            <p:nvPr/>
          </p:nvSpPr>
          <p:spPr>
            <a:xfrm>
              <a:off x="1318434" y="3985"/>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4" name="Google Shape;274;p11"/>
            <p:cNvSpPr/>
            <p:nvPr/>
          </p:nvSpPr>
          <p:spPr>
            <a:xfrm>
              <a:off x="1308320" y="3985"/>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75" name="Google Shape;275;p11"/>
          <p:cNvSpPr txBox="1">
            <a:spLocks noGrp="1"/>
          </p:cNvSpPr>
          <p:nvPr>
            <p:ph type="ctrTitle"/>
          </p:nvPr>
        </p:nvSpPr>
        <p:spPr>
          <a:xfrm>
            <a:off x="3215729" y="1764407"/>
            <a:ext cx="5760846" cy="231031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200"/>
              <a:buFont typeface="Overlock"/>
              <a:buNone/>
            </a:pPr>
            <a:r>
              <a:rPr lang="sl-SI" sz="5200" dirty="0">
                <a:solidFill>
                  <a:schemeClr val="dk2"/>
                </a:solidFill>
                <a:latin typeface="Overlock"/>
                <a:ea typeface="Overlock"/>
                <a:cs typeface="Overlock"/>
                <a:sym typeface="Overlock"/>
              </a:rPr>
              <a:t>Hvala za pozornost.</a:t>
            </a:r>
            <a:endParaRPr dirty="0"/>
          </a:p>
        </p:txBody>
      </p:sp>
      <p:sp>
        <p:nvSpPr>
          <p:cNvPr id="276" name="Google Shape;276;p11"/>
          <p:cNvSpPr txBox="1">
            <a:spLocks noGrp="1"/>
          </p:cNvSpPr>
          <p:nvPr>
            <p:ph type="subTitle" idx="1"/>
          </p:nvPr>
        </p:nvSpPr>
        <p:spPr>
          <a:xfrm>
            <a:off x="3215729" y="4165152"/>
            <a:ext cx="5760846" cy="68207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2"/>
          <p:cNvSpPr txBox="1">
            <a:spLocks noGrp="1"/>
          </p:cNvSpPr>
          <p:nvPr>
            <p:ph type="title"/>
          </p:nvPr>
        </p:nvSpPr>
        <p:spPr>
          <a:xfrm>
            <a:off x="804931" y="419710"/>
            <a:ext cx="10515600" cy="22580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sz="2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2000"/>
          </a:p>
        </p:txBody>
      </p:sp>
      <p:sp>
        <p:nvSpPr>
          <p:cNvPr id="282" name="Google Shape;282;p12"/>
          <p:cNvSpPr/>
          <p:nvPr/>
        </p:nvSpPr>
        <p:spPr>
          <a:xfrm rot="10800000" flipH="1">
            <a:off x="74815" y="0"/>
            <a:ext cx="4056611" cy="445446"/>
          </a:xfrm>
          <a:prstGeom prst="triangle">
            <a:avLst>
              <a:gd name="adj" fmla="val 50000"/>
            </a:avLst>
          </a:prstGeom>
          <a:solidFill>
            <a:srgbClr val="2E75B5"/>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83" name="Google Shape;283;p12"/>
          <p:cNvSpPr/>
          <p:nvPr/>
        </p:nvSpPr>
        <p:spPr>
          <a:xfrm rot="10800000" flipH="1">
            <a:off x="4574772" y="0"/>
            <a:ext cx="4056611" cy="445446"/>
          </a:xfrm>
          <a:prstGeom prst="triangle">
            <a:avLst>
              <a:gd name="adj"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84" name="Google Shape;284;p12"/>
          <p:cNvPicPr preferRelativeResize="0"/>
          <p:nvPr/>
        </p:nvPicPr>
        <p:blipFill rotWithShape="1">
          <a:blip r:embed="rId3">
            <a:alphaModFix/>
          </a:blip>
          <a:srcRect/>
          <a:stretch/>
        </p:blipFill>
        <p:spPr>
          <a:xfrm>
            <a:off x="3238498" y="2878195"/>
            <a:ext cx="5715000" cy="1666875"/>
          </a:xfrm>
          <a:prstGeom prst="rect">
            <a:avLst/>
          </a:prstGeom>
          <a:noFill/>
          <a:ln>
            <a:noFill/>
          </a:ln>
        </p:spPr>
      </p:pic>
      <p:pic>
        <p:nvPicPr>
          <p:cNvPr id="285" name="Google Shape;285;p12"/>
          <p:cNvPicPr preferRelativeResize="0"/>
          <p:nvPr/>
        </p:nvPicPr>
        <p:blipFill rotWithShape="1">
          <a:blip r:embed="rId4">
            <a:alphaModFix/>
          </a:blip>
          <a:srcRect/>
          <a:stretch/>
        </p:blipFill>
        <p:spPr>
          <a:xfrm>
            <a:off x="804931" y="5423825"/>
            <a:ext cx="10653258" cy="1434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2"/>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p:nvPr/>
        </p:nvSpPr>
        <p:spPr>
          <a:xfrm>
            <a:off x="0" y="0"/>
            <a:ext cx="2013557" cy="6858000"/>
          </a:xfrm>
          <a:prstGeom prst="rect">
            <a:avLst/>
          </a:prstGeom>
          <a:solidFill>
            <a:srgbClr val="2659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a:spLocks noGrp="1"/>
          </p:cNvSpPr>
          <p:nvPr>
            <p:ph type="title"/>
          </p:nvPr>
        </p:nvSpPr>
        <p:spPr>
          <a:xfrm>
            <a:off x="640079" y="1671611"/>
            <a:ext cx="4096308" cy="3763418"/>
          </a:xfrm>
          <a:prstGeom prst="ellipse">
            <a:avLst/>
          </a:prstGeom>
          <a:solidFill>
            <a:srgbClr val="A8D08C"/>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1800"/>
              <a:buFont typeface="Overlock"/>
              <a:buNone/>
            </a:pPr>
            <a:r>
              <a:rPr lang="cs-CZ" sz="3200" dirty="0">
                <a:solidFill>
                  <a:srgbClr val="FFFFFF"/>
                </a:solidFill>
                <a:latin typeface="Overlock"/>
                <a:ea typeface="Overlock"/>
                <a:cs typeface="Overlock"/>
                <a:sym typeface="Overlock"/>
              </a:rPr>
              <a:t>Vzpostavljanje in ohranjanje stikov</a:t>
            </a:r>
            <a:endParaRPr sz="3200" dirty="0">
              <a:solidFill>
                <a:srgbClr val="FFFFFF"/>
              </a:solidFill>
              <a:latin typeface="Overlock"/>
              <a:ea typeface="Overlock"/>
              <a:cs typeface="Overlock"/>
              <a:sym typeface="Overlock"/>
            </a:endParaRPr>
          </a:p>
        </p:txBody>
      </p:sp>
      <p:pic>
        <p:nvPicPr>
          <p:cNvPr id="98" name="Google Shape;98;p2" descr="Calendar&#10;&#10;Description automatically generated"/>
          <p:cNvPicPr preferRelativeResize="0">
            <a:picLocks noGrp="1"/>
          </p:cNvPicPr>
          <p:nvPr>
            <p:ph type="body" idx="1"/>
          </p:nvPr>
        </p:nvPicPr>
        <p:blipFill rotWithShape="1">
          <a:blip r:embed="rId3">
            <a:alphaModFix/>
          </a:blip>
          <a:srcRect l="6407" t="22876" r="60394" b="21906"/>
          <a:stretch/>
        </p:blipFill>
        <p:spPr>
          <a:xfrm>
            <a:off x="5682082" y="950361"/>
            <a:ext cx="5564222" cy="520591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2"/>
        <p:cNvGrpSpPr/>
        <p:nvPr/>
      </p:nvGrpSpPr>
      <p:grpSpPr>
        <a:xfrm>
          <a:off x="0" y="0"/>
          <a:ext cx="0" cy="0"/>
          <a:chOff x="0" y="0"/>
          <a:chExt cx="0" cy="0"/>
        </a:xfrm>
      </p:grpSpPr>
      <p:sp>
        <p:nvSpPr>
          <p:cNvPr id="103" name="Google Shape;103;p3"/>
          <p:cNvSpPr/>
          <p:nvPr/>
        </p:nvSpPr>
        <p:spPr>
          <a:xfrm>
            <a:off x="0" y="0"/>
            <a:ext cx="12191695"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3"/>
          <p:cNvSpPr/>
          <p:nvPr/>
        </p:nvSpPr>
        <p:spPr>
          <a:xfrm>
            <a:off x="51627" y="386144"/>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grpSp>
        <p:nvGrpSpPr>
          <p:cNvPr id="105" name="Google Shape;105;p3"/>
          <p:cNvGrpSpPr/>
          <p:nvPr/>
        </p:nvGrpSpPr>
        <p:grpSpPr>
          <a:xfrm>
            <a:off x="305" y="-11219"/>
            <a:ext cx="5646974" cy="6483075"/>
            <a:chOff x="-19221" y="0"/>
            <a:chExt cx="5646974" cy="6483075"/>
          </a:xfrm>
        </p:grpSpPr>
        <p:sp>
          <p:nvSpPr>
            <p:cNvPr id="106" name="Google Shape;106;p3"/>
            <p:cNvSpPr/>
            <p:nvPr/>
          </p:nvSpPr>
          <p:spPr>
            <a:xfrm>
              <a:off x="-19220" y="116610"/>
              <a:ext cx="5535001" cy="6250127"/>
            </a:xfrm>
            <a:custGeom>
              <a:avLst/>
              <a:gdLst/>
              <a:ahLst/>
              <a:cxnLst/>
              <a:rect l="l" t="t" r="r" b="b"/>
              <a:pathLst>
                <a:path w="5535001" h="6250127" extrusionOk="0">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3"/>
            <p:cNvSpPr/>
            <p:nvPr/>
          </p:nvSpPr>
          <p:spPr>
            <a:xfrm>
              <a:off x="-19221" y="176241"/>
              <a:ext cx="5646908" cy="6130481"/>
            </a:xfrm>
            <a:custGeom>
              <a:avLst/>
              <a:gdLst/>
              <a:ahLst/>
              <a:cxnLst/>
              <a:rect l="l" t="t" r="r" b="b"/>
              <a:pathLst>
                <a:path w="5646908" h="6130481" extrusionOk="0">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3"/>
            <p:cNvSpPr/>
            <p:nvPr/>
          </p:nvSpPr>
          <p:spPr>
            <a:xfrm>
              <a:off x="-19221" y="176241"/>
              <a:ext cx="5517522" cy="6130481"/>
            </a:xfrm>
            <a:custGeom>
              <a:avLst/>
              <a:gdLst/>
              <a:ahLst/>
              <a:cxnLst/>
              <a:rect l="l" t="t" r="r" b="b"/>
              <a:pathLst>
                <a:path w="5517522" h="6130481" extrusionOk="0">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3"/>
            <p:cNvSpPr/>
            <p:nvPr/>
          </p:nvSpPr>
          <p:spPr>
            <a:xfrm>
              <a:off x="-19220" y="176241"/>
              <a:ext cx="5517475" cy="6130481"/>
            </a:xfrm>
            <a:custGeom>
              <a:avLst/>
              <a:gdLst/>
              <a:ahLst/>
              <a:cxnLst/>
              <a:rect l="l" t="t" r="r" b="b"/>
              <a:pathLst>
                <a:path w="5517475" h="6130481" extrusionOk="0">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3"/>
            <p:cNvSpPr/>
            <p:nvPr/>
          </p:nvSpPr>
          <p:spPr>
            <a:xfrm>
              <a:off x="-19221" y="0"/>
              <a:ext cx="5646974" cy="6483075"/>
            </a:xfrm>
            <a:custGeom>
              <a:avLst/>
              <a:gdLst/>
              <a:ahLst/>
              <a:cxnLst/>
              <a:rect l="l" t="t" r="r" b="b"/>
              <a:pathLst>
                <a:path w="5646974" h="6483075" extrusionOk="0">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11" name="Google Shape;111;p3"/>
          <p:cNvSpPr txBox="1">
            <a:spLocks noGrp="1"/>
          </p:cNvSpPr>
          <p:nvPr>
            <p:ph type="title"/>
          </p:nvPr>
        </p:nvSpPr>
        <p:spPr>
          <a:xfrm>
            <a:off x="804672" y="2023236"/>
            <a:ext cx="3659777" cy="28209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verlock"/>
              <a:buNone/>
            </a:pPr>
            <a:r>
              <a:rPr lang="en-US" sz="4000" dirty="0" err="1">
                <a:solidFill>
                  <a:schemeClr val="dk2"/>
                </a:solidFill>
                <a:latin typeface="Overlock"/>
                <a:ea typeface="Overlock"/>
                <a:cs typeface="Overlock"/>
                <a:sym typeface="Overlock"/>
              </a:rPr>
              <a:t>Pogovorimo</a:t>
            </a:r>
            <a:r>
              <a:rPr lang="en-US" sz="4000" dirty="0">
                <a:solidFill>
                  <a:schemeClr val="dk2"/>
                </a:solidFill>
                <a:latin typeface="Overlock"/>
                <a:ea typeface="Overlock"/>
                <a:cs typeface="Overlock"/>
                <a:sym typeface="Overlock"/>
              </a:rPr>
              <a:t> se o…</a:t>
            </a:r>
            <a:endParaRPr sz="4000" dirty="0">
              <a:solidFill>
                <a:schemeClr val="dk2"/>
              </a:solidFill>
              <a:latin typeface="Overlock"/>
              <a:ea typeface="Overlock"/>
              <a:cs typeface="Overlock"/>
              <a:sym typeface="Overlock"/>
            </a:endParaRPr>
          </a:p>
        </p:txBody>
      </p:sp>
      <p:grpSp>
        <p:nvGrpSpPr>
          <p:cNvPr id="112" name="Google Shape;112;p3"/>
          <p:cNvGrpSpPr/>
          <p:nvPr/>
        </p:nvGrpSpPr>
        <p:grpSpPr>
          <a:xfrm>
            <a:off x="6091238" y="1000222"/>
            <a:ext cx="5115491" cy="4858678"/>
            <a:chOff x="0" y="44569"/>
            <a:chExt cx="5115491" cy="4858678"/>
          </a:xfrm>
        </p:grpSpPr>
        <p:sp>
          <p:nvSpPr>
            <p:cNvPr id="113" name="Google Shape;113;p3"/>
            <p:cNvSpPr/>
            <p:nvPr/>
          </p:nvSpPr>
          <p:spPr>
            <a:xfrm>
              <a:off x="0" y="44569"/>
              <a:ext cx="5115491" cy="1152029"/>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p:nvPr/>
          </p:nvSpPr>
          <p:spPr>
            <a:xfrm>
              <a:off x="56237" y="100806"/>
              <a:ext cx="5003017" cy="10395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dirty="0">
                  <a:solidFill>
                    <a:schemeClr val="lt1"/>
                  </a:solidFill>
                  <a:latin typeface="Calibri"/>
                  <a:ea typeface="Calibri"/>
                  <a:cs typeface="Calibri"/>
                  <a:sym typeface="Calibri"/>
                </a:rPr>
                <a:t>Sporazumevanju</a:t>
              </a:r>
              <a:endParaRPr sz="2900" b="0" i="0" u="none" strike="noStrike" cap="none" dirty="0">
                <a:solidFill>
                  <a:schemeClr val="lt1"/>
                </a:solidFill>
                <a:latin typeface="Calibri"/>
                <a:ea typeface="Calibri"/>
                <a:cs typeface="Calibri"/>
                <a:sym typeface="Calibri"/>
              </a:endParaRPr>
            </a:p>
          </p:txBody>
        </p:sp>
        <p:sp>
          <p:nvSpPr>
            <p:cNvPr id="115" name="Google Shape;115;p3"/>
            <p:cNvSpPr/>
            <p:nvPr/>
          </p:nvSpPr>
          <p:spPr>
            <a:xfrm>
              <a:off x="0" y="1280119"/>
              <a:ext cx="5115491" cy="1152029"/>
            </a:xfrm>
            <a:prstGeom prst="roundRect">
              <a:avLst>
                <a:gd name="adj" fmla="val 16667"/>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txBox="1"/>
            <p:nvPr/>
          </p:nvSpPr>
          <p:spPr>
            <a:xfrm>
              <a:off x="56237" y="1336356"/>
              <a:ext cx="5003017" cy="10395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Osebni razvoj</a:t>
              </a:r>
              <a:endParaRPr dirty="0"/>
            </a:p>
          </p:txBody>
        </p:sp>
        <p:sp>
          <p:nvSpPr>
            <p:cNvPr id="117" name="Google Shape;117;p3"/>
            <p:cNvSpPr/>
            <p:nvPr/>
          </p:nvSpPr>
          <p:spPr>
            <a:xfrm>
              <a:off x="0" y="2515669"/>
              <a:ext cx="5115491" cy="1152029"/>
            </a:xfrm>
            <a:prstGeom prst="roundRect">
              <a:avLst>
                <a:gd name="adj" fmla="val 16667"/>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txBox="1"/>
            <p:nvPr/>
          </p:nvSpPr>
          <p:spPr>
            <a:xfrm>
              <a:off x="56237" y="2571906"/>
              <a:ext cx="5003017" cy="10395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Konverzacija je več kot besede</a:t>
              </a:r>
              <a:endParaRPr dirty="0"/>
            </a:p>
          </p:txBody>
        </p:sp>
        <p:sp>
          <p:nvSpPr>
            <p:cNvPr id="119" name="Google Shape;119;p3"/>
            <p:cNvSpPr/>
            <p:nvPr/>
          </p:nvSpPr>
          <p:spPr>
            <a:xfrm>
              <a:off x="0" y="3751218"/>
              <a:ext cx="5115491" cy="1152029"/>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txBox="1"/>
            <p:nvPr/>
          </p:nvSpPr>
          <p:spPr>
            <a:xfrm>
              <a:off x="56237" y="3807455"/>
              <a:ext cx="5003017" cy="10395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Oteženo sporazumevanje zaradi odsotnega/slabšega vida</a:t>
              </a:r>
              <a:endParaRPr sz="29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4"/>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4"/>
          <p:cNvSpPr txBox="1">
            <a:spLocks noGrp="1"/>
          </p:cNvSpPr>
          <p:nvPr>
            <p:ph type="title"/>
          </p:nvPr>
        </p:nvSpPr>
        <p:spPr>
          <a:xfrm>
            <a:off x="804672" y="802955"/>
            <a:ext cx="4766330" cy="14540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verlock"/>
              <a:buNone/>
            </a:pPr>
            <a:r>
              <a:rPr lang="en-US" sz="4000" dirty="0" err="1">
                <a:solidFill>
                  <a:schemeClr val="dk2"/>
                </a:solidFill>
                <a:latin typeface="Overlock"/>
                <a:ea typeface="Overlock"/>
                <a:cs typeface="Overlock"/>
                <a:sym typeface="Overlock"/>
              </a:rPr>
              <a:t>Premislimo</a:t>
            </a:r>
            <a:r>
              <a:rPr lang="en-US" sz="4000" dirty="0">
                <a:solidFill>
                  <a:schemeClr val="dk2"/>
                </a:solidFill>
                <a:latin typeface="Overlock"/>
                <a:ea typeface="Overlock"/>
                <a:cs typeface="Overlock"/>
                <a:sym typeface="Overlock"/>
              </a:rPr>
              <a:t>…</a:t>
            </a:r>
            <a:endParaRPr dirty="0"/>
          </a:p>
        </p:txBody>
      </p:sp>
      <p:sp>
        <p:nvSpPr>
          <p:cNvPr id="128" name="Google Shape;128;p4"/>
          <p:cNvSpPr txBox="1">
            <a:spLocks noGrp="1"/>
          </p:cNvSpPr>
          <p:nvPr>
            <p:ph type="body" idx="1"/>
          </p:nvPr>
        </p:nvSpPr>
        <p:spPr>
          <a:xfrm>
            <a:off x="804672" y="2421683"/>
            <a:ext cx="4765949" cy="3353476"/>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2"/>
              </a:buClr>
              <a:buSzPct val="100000"/>
              <a:buChar char="•"/>
            </a:pPr>
            <a:r>
              <a:rPr lang="pl-PL" dirty="0">
                <a:solidFill>
                  <a:schemeClr val="dk2"/>
                </a:solidFill>
                <a:latin typeface="Overlock"/>
                <a:ea typeface="Overlock"/>
                <a:cs typeface="Overlock"/>
                <a:sym typeface="Overlock"/>
              </a:rPr>
              <a:t>Ali ima vaš otrok priložnosti za komunikacijo z drugimi</a:t>
            </a:r>
            <a:r>
              <a:rPr lang="en-US" dirty="0">
                <a:solidFill>
                  <a:schemeClr val="dk2"/>
                </a:solidFill>
                <a:latin typeface="Overlock"/>
                <a:ea typeface="Overlock"/>
                <a:cs typeface="Overlock"/>
                <a:sym typeface="Overlock"/>
              </a:rPr>
              <a:t>? </a:t>
            </a:r>
            <a:r>
              <a:rPr lang="sl-SI" dirty="0">
                <a:solidFill>
                  <a:schemeClr val="dk2"/>
                </a:solidFill>
                <a:latin typeface="Overlock"/>
                <a:ea typeface="Overlock"/>
                <a:cs typeface="Overlock"/>
                <a:sym typeface="Overlock"/>
              </a:rPr>
              <a:t>Kje</a:t>
            </a:r>
            <a:r>
              <a:rPr lang="en-US" dirty="0">
                <a:solidFill>
                  <a:schemeClr val="dk2"/>
                </a:solidFill>
                <a:latin typeface="Overlock"/>
                <a:ea typeface="Overlock"/>
                <a:cs typeface="Overlock"/>
                <a:sym typeface="Overlock"/>
              </a:rPr>
              <a:t>? </a:t>
            </a:r>
            <a:endParaRPr dirty="0"/>
          </a:p>
          <a:p>
            <a:pPr marL="228600" lvl="0" indent="-228600" algn="l" rtl="0">
              <a:lnSpc>
                <a:spcPct val="90000"/>
              </a:lnSpc>
              <a:spcBef>
                <a:spcPts val="1000"/>
              </a:spcBef>
              <a:spcAft>
                <a:spcPts val="0"/>
              </a:spcAft>
              <a:buClr>
                <a:schemeClr val="dk2"/>
              </a:buClr>
              <a:buSzPct val="100000"/>
              <a:buChar char="•"/>
            </a:pPr>
            <a:r>
              <a:rPr lang="sl-SI" dirty="0">
                <a:solidFill>
                  <a:schemeClr val="dk2"/>
                </a:solidFill>
                <a:latin typeface="Overlock"/>
                <a:ea typeface="Overlock"/>
                <a:cs typeface="Overlock"/>
                <a:sym typeface="Overlock"/>
              </a:rPr>
              <a:t>O čem se vaš otrok rad pogovarja</a:t>
            </a:r>
            <a:r>
              <a:rPr lang="en-US" dirty="0">
                <a:solidFill>
                  <a:schemeClr val="dk2"/>
                </a:solidFill>
                <a:latin typeface="Overlock"/>
                <a:ea typeface="Overlock"/>
                <a:cs typeface="Overlock"/>
                <a:sym typeface="Overlock"/>
              </a:rPr>
              <a:t>?</a:t>
            </a:r>
            <a:endParaRPr dirty="0"/>
          </a:p>
          <a:p>
            <a:pPr marL="228600" lvl="0" indent="-228600" algn="l" rtl="0">
              <a:lnSpc>
                <a:spcPct val="90000"/>
              </a:lnSpc>
              <a:spcBef>
                <a:spcPts val="1000"/>
              </a:spcBef>
              <a:spcAft>
                <a:spcPts val="0"/>
              </a:spcAft>
              <a:buClr>
                <a:schemeClr val="dk2"/>
              </a:buClr>
              <a:buSzPct val="100000"/>
              <a:buChar char="•"/>
            </a:pPr>
            <a:r>
              <a:rPr lang="en-US" dirty="0">
                <a:solidFill>
                  <a:schemeClr val="dk2"/>
                </a:solidFill>
                <a:latin typeface="Overlock"/>
                <a:ea typeface="Overlock"/>
                <a:cs typeface="Overlock"/>
                <a:sym typeface="Overlock"/>
              </a:rPr>
              <a:t>Ali </a:t>
            </a:r>
            <a:r>
              <a:rPr lang="en-US" dirty="0" err="1">
                <a:solidFill>
                  <a:schemeClr val="dk2"/>
                </a:solidFill>
                <a:latin typeface="Overlock"/>
                <a:ea typeface="Overlock"/>
                <a:cs typeface="Overlock"/>
                <a:sym typeface="Overlock"/>
              </a:rPr>
              <a:t>lahko</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svoj</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govor</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prilagodi</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svojemu</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občinstv</a:t>
            </a:r>
            <a:r>
              <a:rPr lang="sl-SI" dirty="0">
                <a:solidFill>
                  <a:schemeClr val="dk2"/>
                </a:solidFill>
                <a:latin typeface="Overlock"/>
                <a:ea typeface="Overlock"/>
                <a:cs typeface="Overlock"/>
                <a:sym typeface="Overlock"/>
              </a:rPr>
              <a:t>u/sogovorniku</a:t>
            </a:r>
            <a:r>
              <a:rPr lang="en-US" dirty="0">
                <a:solidFill>
                  <a:schemeClr val="dk2"/>
                </a:solidFill>
                <a:latin typeface="Overlock"/>
                <a:ea typeface="Overlock"/>
                <a:cs typeface="Overlock"/>
                <a:sym typeface="Overlock"/>
              </a:rPr>
              <a:t>?</a:t>
            </a:r>
            <a:endParaRPr dirty="0">
              <a:solidFill>
                <a:schemeClr val="dk2"/>
              </a:solidFill>
              <a:latin typeface="Overlock"/>
              <a:ea typeface="Overlock"/>
              <a:cs typeface="Overlock"/>
              <a:sym typeface="Overlock"/>
            </a:endParaRPr>
          </a:p>
          <a:p>
            <a:pPr marL="228600" lvl="0" indent="-228600" algn="l" rtl="0">
              <a:lnSpc>
                <a:spcPct val="90000"/>
              </a:lnSpc>
              <a:spcBef>
                <a:spcPts val="1000"/>
              </a:spcBef>
              <a:spcAft>
                <a:spcPts val="0"/>
              </a:spcAft>
              <a:buClr>
                <a:schemeClr val="dk2"/>
              </a:buClr>
              <a:buSzPct val="100000"/>
              <a:buChar char="•"/>
            </a:pPr>
            <a:r>
              <a:rPr lang="sl-SI" dirty="0">
                <a:solidFill>
                  <a:schemeClr val="dk2"/>
                </a:solidFill>
                <a:latin typeface="Overlock"/>
                <a:ea typeface="Overlock"/>
                <a:cs typeface="Overlock"/>
                <a:sym typeface="Overlock"/>
              </a:rPr>
              <a:t>Ali začenja pogovor na lastno pobudo</a:t>
            </a:r>
            <a:r>
              <a:rPr lang="en-US" dirty="0">
                <a:solidFill>
                  <a:schemeClr val="dk2"/>
                </a:solidFill>
                <a:latin typeface="Overlock"/>
                <a:ea typeface="Overlock"/>
                <a:cs typeface="Overlock"/>
                <a:sym typeface="Overlock"/>
              </a:rPr>
              <a:t>?</a:t>
            </a:r>
            <a:endParaRPr dirty="0">
              <a:solidFill>
                <a:schemeClr val="dk2"/>
              </a:solidFill>
              <a:latin typeface="Overlock"/>
              <a:ea typeface="Overlock"/>
              <a:cs typeface="Overlock"/>
              <a:sym typeface="Overlock"/>
            </a:endParaRPr>
          </a:p>
        </p:txBody>
      </p:sp>
      <p:grpSp>
        <p:nvGrpSpPr>
          <p:cNvPr id="129" name="Google Shape;129;p4"/>
          <p:cNvGrpSpPr/>
          <p:nvPr/>
        </p:nvGrpSpPr>
        <p:grpSpPr>
          <a:xfrm>
            <a:off x="5818240" y="-16714"/>
            <a:ext cx="6373761" cy="6874714"/>
            <a:chOff x="5818240" y="-1"/>
            <a:chExt cx="6373761" cy="6874714"/>
          </a:xfrm>
        </p:grpSpPr>
        <p:sp>
          <p:nvSpPr>
            <p:cNvPr id="130" name="Google Shape;130;p4"/>
            <p:cNvSpPr/>
            <p:nvPr/>
          </p:nvSpPr>
          <p:spPr>
            <a:xfrm>
              <a:off x="5818240" y="-1"/>
              <a:ext cx="6373761" cy="6874714"/>
            </a:xfrm>
            <a:custGeom>
              <a:avLst/>
              <a:gdLst/>
              <a:ahLst/>
              <a:cxnLst/>
              <a:rect l="l" t="t" r="r" b="b"/>
              <a:pathLst>
                <a:path w="6373761" h="6874714" extrusionOk="0">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4"/>
            <p:cNvSpPr/>
            <p:nvPr/>
          </p:nvSpPr>
          <p:spPr>
            <a:xfrm>
              <a:off x="5865276" y="313387"/>
              <a:ext cx="6326724" cy="6561326"/>
            </a:xfrm>
            <a:custGeom>
              <a:avLst/>
              <a:gdLst/>
              <a:ahLst/>
              <a:cxnLst/>
              <a:rect l="l" t="t" r="r" b="b"/>
              <a:pathLst>
                <a:path w="6326724" h="6561326" extrusionOk="0">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4"/>
            <p:cNvSpPr/>
            <p:nvPr/>
          </p:nvSpPr>
          <p:spPr>
            <a:xfrm>
              <a:off x="5870322" y="353119"/>
              <a:ext cx="6321679" cy="6521594"/>
            </a:xfrm>
            <a:custGeom>
              <a:avLst/>
              <a:gdLst/>
              <a:ahLst/>
              <a:cxnLst/>
              <a:rect l="l" t="t" r="r" b="b"/>
              <a:pathLst>
                <a:path w="6321679" h="6521594" extrusionOk="0">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4"/>
            <p:cNvSpPr/>
            <p:nvPr/>
          </p:nvSpPr>
          <p:spPr>
            <a:xfrm>
              <a:off x="5870322" y="353119"/>
              <a:ext cx="6321679" cy="6521594"/>
            </a:xfrm>
            <a:custGeom>
              <a:avLst/>
              <a:gdLst/>
              <a:ahLst/>
              <a:cxnLst/>
              <a:rect l="l" t="t" r="r" b="b"/>
              <a:pathLst>
                <a:path w="6321679" h="6521594" extrusionOk="0">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4" name="Google Shape;134;p4"/>
          <p:cNvPicPr preferRelativeResize="0"/>
          <p:nvPr/>
        </p:nvPicPr>
        <p:blipFill rotWithShape="1">
          <a:blip r:embed="rId3">
            <a:alphaModFix/>
          </a:blip>
          <a:srcRect/>
          <a:stretch/>
        </p:blipFill>
        <p:spPr>
          <a:xfrm>
            <a:off x="7708392" y="2409924"/>
            <a:ext cx="4142232" cy="29616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5"/>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5"/>
          <p:cNvSpPr txBox="1">
            <a:spLocks noGrp="1"/>
          </p:cNvSpPr>
          <p:nvPr>
            <p:ph type="title"/>
          </p:nvPr>
        </p:nvSpPr>
        <p:spPr>
          <a:xfrm>
            <a:off x="524741" y="620392"/>
            <a:ext cx="3808268" cy="5504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6000"/>
              <a:buFont typeface="Overlock"/>
              <a:buNone/>
            </a:pPr>
            <a:r>
              <a:rPr lang="sl-SI" sz="4600" dirty="0">
                <a:solidFill>
                  <a:schemeClr val="lt1"/>
                </a:solidFill>
                <a:latin typeface="Overlock"/>
                <a:ea typeface="Overlock"/>
                <a:cs typeface="Overlock"/>
                <a:sym typeface="Overlock"/>
              </a:rPr>
              <a:t>Možni vzroki</a:t>
            </a:r>
            <a:endParaRPr lang="en-GB" sz="4600" dirty="0">
              <a:solidFill>
                <a:schemeClr val="lt1"/>
              </a:solidFill>
              <a:latin typeface="Overlock"/>
              <a:ea typeface="Overlock"/>
              <a:cs typeface="Overlock"/>
              <a:sym typeface="Overlock"/>
            </a:endParaRPr>
          </a:p>
        </p:txBody>
      </p:sp>
      <p:grpSp>
        <p:nvGrpSpPr>
          <p:cNvPr id="141" name="Google Shape;141;p5"/>
          <p:cNvGrpSpPr/>
          <p:nvPr/>
        </p:nvGrpSpPr>
        <p:grpSpPr>
          <a:xfrm>
            <a:off x="5542221" y="911537"/>
            <a:ext cx="6263640" cy="5065921"/>
            <a:chOff x="0" y="219383"/>
            <a:chExt cx="6263640" cy="5065921"/>
          </a:xfrm>
        </p:grpSpPr>
        <p:sp>
          <p:nvSpPr>
            <p:cNvPr id="142" name="Google Shape;142;p5"/>
            <p:cNvSpPr/>
            <p:nvPr/>
          </p:nvSpPr>
          <p:spPr>
            <a:xfrm>
              <a:off x="0" y="219383"/>
              <a:ext cx="6263640" cy="76752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txBox="1"/>
            <p:nvPr/>
          </p:nvSpPr>
          <p:spPr>
            <a:xfrm>
              <a:off x="37467" y="256850"/>
              <a:ext cx="6188706" cy="692586"/>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sl-SI" sz="3200" b="0" i="0" u="none" strike="noStrike" cap="none" dirty="0">
                  <a:solidFill>
                    <a:schemeClr val="lt1"/>
                  </a:solidFill>
                  <a:latin typeface="Calibri"/>
                  <a:ea typeface="Calibri"/>
                  <a:cs typeface="Calibri"/>
                  <a:sym typeface="Calibri"/>
                </a:rPr>
                <a:t>Nebesedni, vidni namigi/sporočila</a:t>
              </a:r>
              <a:endParaRPr sz="3200" b="0" i="0" u="none" strike="noStrike" cap="none" dirty="0">
                <a:solidFill>
                  <a:schemeClr val="lt1"/>
                </a:solidFill>
                <a:latin typeface="Calibri"/>
                <a:ea typeface="Calibri"/>
                <a:cs typeface="Calibri"/>
                <a:sym typeface="Calibri"/>
              </a:endParaRPr>
            </a:p>
          </p:txBody>
        </p:sp>
        <p:sp>
          <p:nvSpPr>
            <p:cNvPr id="144" name="Google Shape;144;p5"/>
            <p:cNvSpPr/>
            <p:nvPr/>
          </p:nvSpPr>
          <p:spPr>
            <a:xfrm>
              <a:off x="0" y="1079063"/>
              <a:ext cx="6263640" cy="767520"/>
            </a:xfrm>
            <a:prstGeom prst="roundRect">
              <a:avLst>
                <a:gd name="adj" fmla="val 16667"/>
              </a:avLst>
            </a:prstGeom>
            <a:solidFill>
              <a:srgbClr val="43A2B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txBox="1"/>
            <p:nvPr/>
          </p:nvSpPr>
          <p:spPr>
            <a:xfrm>
              <a:off x="37467" y="1116530"/>
              <a:ext cx="6188706" cy="692586"/>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sl-SI" sz="3200" dirty="0">
                  <a:solidFill>
                    <a:schemeClr val="lt1"/>
                  </a:solidFill>
                  <a:latin typeface="Calibri"/>
                  <a:ea typeface="Calibri"/>
                  <a:cs typeface="Calibri"/>
                  <a:sym typeface="Calibri"/>
                </a:rPr>
                <a:t>Manjše možnosti za izbiro</a:t>
              </a:r>
              <a:r>
                <a:rPr lang="sl-SI" sz="3200" b="0" i="0" u="none" strike="noStrike" cap="none" dirty="0">
                  <a:solidFill>
                    <a:schemeClr val="lt1"/>
                  </a:solidFill>
                  <a:latin typeface="Calibri"/>
                  <a:ea typeface="Calibri"/>
                  <a:cs typeface="Calibri"/>
                  <a:sym typeface="Calibri"/>
                </a:rPr>
                <a:t> komunikacijskega partnerja</a:t>
              </a:r>
              <a:endParaRPr dirty="0"/>
            </a:p>
          </p:txBody>
        </p:sp>
        <p:sp>
          <p:nvSpPr>
            <p:cNvPr id="146" name="Google Shape;146;p5"/>
            <p:cNvSpPr/>
            <p:nvPr/>
          </p:nvSpPr>
          <p:spPr>
            <a:xfrm>
              <a:off x="0" y="1938743"/>
              <a:ext cx="6263640" cy="767520"/>
            </a:xfrm>
            <a:prstGeom prst="roundRect">
              <a:avLst>
                <a:gd name="adj" fmla="val 16667"/>
              </a:avLst>
            </a:prstGeom>
            <a:solidFill>
              <a:srgbClr val="43BA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txBox="1"/>
            <p:nvPr/>
          </p:nvSpPr>
          <p:spPr>
            <a:xfrm>
              <a:off x="37467" y="1976210"/>
              <a:ext cx="6188706" cy="692586"/>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sl-SI" sz="3200" b="0" i="0" u="none" strike="noStrike" cap="none" dirty="0">
                  <a:solidFill>
                    <a:schemeClr val="lt1"/>
                  </a:solidFill>
                  <a:latin typeface="Calibri"/>
                  <a:ea typeface="Calibri"/>
                  <a:cs typeface="Calibri"/>
                  <a:sym typeface="Calibri"/>
                </a:rPr>
                <a:t>Negotovost glede odzivov sogovornika</a:t>
              </a:r>
              <a:endParaRPr dirty="0"/>
            </a:p>
          </p:txBody>
        </p:sp>
        <p:sp>
          <p:nvSpPr>
            <p:cNvPr id="148" name="Google Shape;148;p5"/>
            <p:cNvSpPr/>
            <p:nvPr/>
          </p:nvSpPr>
          <p:spPr>
            <a:xfrm>
              <a:off x="0" y="2798423"/>
              <a:ext cx="6263640" cy="767520"/>
            </a:xfrm>
            <a:prstGeom prst="roundRect">
              <a:avLst>
                <a:gd name="adj" fmla="val 16667"/>
              </a:avLst>
            </a:prstGeom>
            <a:solidFill>
              <a:srgbClr val="44B5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txBox="1"/>
            <p:nvPr/>
          </p:nvSpPr>
          <p:spPr>
            <a:xfrm>
              <a:off x="37467" y="2835890"/>
              <a:ext cx="6188706" cy="692586"/>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sl-SI" sz="3200" b="0" i="0" u="none" strike="noStrike" cap="none" dirty="0">
                  <a:solidFill>
                    <a:schemeClr val="lt1"/>
                  </a:solidFill>
                  <a:latin typeface="Calibri"/>
                  <a:ea typeface="Calibri"/>
                  <a:cs typeface="Calibri"/>
                  <a:sym typeface="Calibri"/>
                </a:rPr>
                <a:t>Občutki stresa ali tesnobe</a:t>
              </a:r>
              <a:endParaRPr dirty="0"/>
            </a:p>
          </p:txBody>
        </p:sp>
        <p:sp>
          <p:nvSpPr>
            <p:cNvPr id="150" name="Google Shape;150;p5"/>
            <p:cNvSpPr/>
            <p:nvPr/>
          </p:nvSpPr>
          <p:spPr>
            <a:xfrm>
              <a:off x="0" y="3658104"/>
              <a:ext cx="6263640" cy="767520"/>
            </a:xfrm>
            <a:prstGeom prst="roundRect">
              <a:avLst>
                <a:gd name="adj" fmla="val 16667"/>
              </a:avLst>
            </a:prstGeom>
            <a:solidFill>
              <a:srgbClr val="46AF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txBox="1"/>
            <p:nvPr/>
          </p:nvSpPr>
          <p:spPr>
            <a:xfrm>
              <a:off x="37467" y="3695571"/>
              <a:ext cx="6188706" cy="692586"/>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sl-SI" sz="3200" dirty="0">
                  <a:solidFill>
                    <a:schemeClr val="lt1"/>
                  </a:solidFill>
                  <a:latin typeface="Calibri"/>
                  <a:ea typeface="Calibri"/>
                  <a:cs typeface="Calibri"/>
                  <a:sym typeface="Calibri"/>
                </a:rPr>
                <a:t>Zadržanost </a:t>
              </a:r>
              <a:r>
                <a:rPr lang="sl-SI" sz="3200" b="0" i="0" u="none" strike="noStrike" cap="none" dirty="0">
                  <a:solidFill>
                    <a:schemeClr val="lt1"/>
                  </a:solidFill>
                  <a:latin typeface="Calibri"/>
                  <a:ea typeface="Calibri"/>
                  <a:cs typeface="Calibri"/>
                  <a:sym typeface="Calibri"/>
                </a:rPr>
                <a:t>pred neznanimi osebami</a:t>
              </a:r>
              <a:endParaRPr dirty="0"/>
            </a:p>
          </p:txBody>
        </p:sp>
        <p:sp>
          <p:nvSpPr>
            <p:cNvPr id="152" name="Google Shape;152;p5"/>
            <p:cNvSpPr/>
            <p:nvPr/>
          </p:nvSpPr>
          <p:spPr>
            <a:xfrm>
              <a:off x="0" y="4517784"/>
              <a:ext cx="6263640" cy="767520"/>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txBox="1"/>
            <p:nvPr/>
          </p:nvSpPr>
          <p:spPr>
            <a:xfrm>
              <a:off x="37467" y="4555251"/>
              <a:ext cx="6188706" cy="692586"/>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sl-SI" sz="3200" b="0" i="0" u="none" strike="noStrike" cap="none" dirty="0">
                  <a:solidFill>
                    <a:schemeClr val="lt1"/>
                  </a:solidFill>
                  <a:latin typeface="Calibri"/>
                  <a:ea typeface="Calibri"/>
                  <a:cs typeface="Calibri"/>
                  <a:sym typeface="Calibri"/>
                </a:rPr>
                <a:t>Hrup v okolju</a:t>
              </a:r>
              <a:endParaRPr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Google Shape;158;p6"/>
          <p:cNvSpPr/>
          <p:nvPr/>
        </p:nvSpPr>
        <p:spPr>
          <a:xfrm>
            <a:off x="0" y="0"/>
            <a:ext cx="463600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6"/>
          <p:cNvSpPr txBox="1">
            <a:spLocks noGrp="1"/>
          </p:cNvSpPr>
          <p:nvPr>
            <p:ph type="title"/>
          </p:nvPr>
        </p:nvSpPr>
        <p:spPr>
          <a:xfrm>
            <a:off x="410966" y="712269"/>
            <a:ext cx="3903309" cy="55022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100"/>
              <a:buFont typeface="Overlock"/>
              <a:buNone/>
            </a:pPr>
            <a:r>
              <a:rPr lang="sl-SI" sz="4600" dirty="0">
                <a:solidFill>
                  <a:srgbClr val="FFFFFF"/>
                </a:solidFill>
                <a:latin typeface="Overlock"/>
                <a:ea typeface="Overlock"/>
                <a:cs typeface="Overlock"/>
                <a:sym typeface="Overlock"/>
              </a:rPr>
              <a:t>Posledice</a:t>
            </a:r>
            <a:endParaRPr sz="4600" dirty="0"/>
          </a:p>
        </p:txBody>
      </p:sp>
      <p:grpSp>
        <p:nvGrpSpPr>
          <p:cNvPr id="161" name="Google Shape;161;p6"/>
          <p:cNvGrpSpPr/>
          <p:nvPr/>
        </p:nvGrpSpPr>
        <p:grpSpPr>
          <a:xfrm>
            <a:off x="5381219" y="643441"/>
            <a:ext cx="5958160" cy="5603092"/>
            <a:chOff x="101194" y="503"/>
            <a:chExt cx="5958160" cy="5603092"/>
          </a:xfrm>
        </p:grpSpPr>
        <p:sp>
          <p:nvSpPr>
            <p:cNvPr id="162" name="Google Shape;162;p6"/>
            <p:cNvSpPr/>
            <p:nvPr/>
          </p:nvSpPr>
          <p:spPr>
            <a:xfrm>
              <a:off x="209682" y="503"/>
              <a:ext cx="2785558" cy="167133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txBox="1"/>
            <p:nvPr/>
          </p:nvSpPr>
          <p:spPr>
            <a:xfrm>
              <a:off x="101194" y="503"/>
              <a:ext cx="2785558" cy="1671335"/>
            </a:xfrm>
            <a:prstGeom prst="rect">
              <a:avLst/>
            </a:prstGeom>
            <a:noFill/>
            <a:ln>
              <a:noFill/>
            </a:ln>
          </p:spPr>
          <p:txBody>
            <a:bodyPr spcFirstLastPara="1" wrap="square" lIns="175250" tIns="175250" rIns="175250" bIns="175250"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sl-SI" sz="3200" b="0" i="0" u="none" strike="noStrike" cap="none" dirty="0">
                  <a:solidFill>
                    <a:schemeClr val="lt1"/>
                  </a:solidFill>
                  <a:latin typeface="Calibri"/>
                  <a:ea typeface="Calibri"/>
                  <a:cs typeface="Calibri"/>
                  <a:sym typeface="Calibri"/>
                </a:rPr>
                <a:t>Izolacija</a:t>
              </a:r>
              <a:endParaRPr sz="3200" dirty="0"/>
            </a:p>
          </p:txBody>
        </p:sp>
        <p:sp>
          <p:nvSpPr>
            <p:cNvPr id="164" name="Google Shape;164;p6"/>
            <p:cNvSpPr/>
            <p:nvPr/>
          </p:nvSpPr>
          <p:spPr>
            <a:xfrm>
              <a:off x="3273796" y="503"/>
              <a:ext cx="2785558" cy="1671335"/>
            </a:xfrm>
            <a:prstGeom prst="rect">
              <a:avLst/>
            </a:prstGeom>
            <a:solidFill>
              <a:srgbClr val="43A2B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txBox="1"/>
            <p:nvPr/>
          </p:nvSpPr>
          <p:spPr>
            <a:xfrm>
              <a:off x="3273796" y="503"/>
              <a:ext cx="2785558" cy="1671335"/>
            </a:xfrm>
            <a:prstGeom prst="rect">
              <a:avLst/>
            </a:prstGeom>
            <a:noFill/>
            <a:ln>
              <a:noFill/>
            </a:ln>
          </p:spPr>
          <p:txBody>
            <a:bodyPr spcFirstLastPara="1" wrap="square" lIns="175250" tIns="175250" rIns="175250" bIns="175250"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sl-SI" sz="3200" b="0" i="0" u="none" strike="noStrike" cap="none" dirty="0">
                  <a:solidFill>
                    <a:schemeClr val="lt1"/>
                  </a:solidFill>
                  <a:latin typeface="Calibri"/>
                  <a:ea typeface="Calibri"/>
                  <a:cs typeface="Calibri"/>
                  <a:sym typeface="Calibri"/>
                </a:rPr>
                <a:t>Nizka samozavest</a:t>
              </a:r>
              <a:endParaRPr sz="3200" dirty="0"/>
            </a:p>
          </p:txBody>
        </p:sp>
        <p:sp>
          <p:nvSpPr>
            <p:cNvPr id="166" name="Google Shape;166;p6"/>
            <p:cNvSpPr/>
            <p:nvPr/>
          </p:nvSpPr>
          <p:spPr>
            <a:xfrm>
              <a:off x="209682" y="1950394"/>
              <a:ext cx="2785558" cy="1671335"/>
            </a:xfrm>
            <a:prstGeom prst="rect">
              <a:avLst/>
            </a:prstGeom>
            <a:solidFill>
              <a:srgbClr val="43BA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txBox="1"/>
            <p:nvPr/>
          </p:nvSpPr>
          <p:spPr>
            <a:xfrm>
              <a:off x="209682" y="1950394"/>
              <a:ext cx="2785558" cy="1671335"/>
            </a:xfrm>
            <a:prstGeom prst="rect">
              <a:avLst/>
            </a:prstGeom>
            <a:noFill/>
            <a:ln>
              <a:noFill/>
            </a:ln>
          </p:spPr>
          <p:txBody>
            <a:bodyPr spcFirstLastPara="1" wrap="square" lIns="175250" tIns="175250" rIns="175250" bIns="175250"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sl-SI" sz="3200" b="0" i="0" u="none" strike="noStrike" cap="none" dirty="0">
                  <a:solidFill>
                    <a:schemeClr val="lt1"/>
                  </a:solidFill>
                  <a:latin typeface="Calibri"/>
                  <a:ea typeface="Calibri"/>
                  <a:cs typeface="Calibri"/>
                  <a:sym typeface="Calibri"/>
                </a:rPr>
                <a:t>Preveč govorjenja</a:t>
              </a:r>
              <a:endParaRPr sz="3200" dirty="0"/>
            </a:p>
          </p:txBody>
        </p:sp>
        <p:sp>
          <p:nvSpPr>
            <p:cNvPr id="168" name="Google Shape;168;p6"/>
            <p:cNvSpPr/>
            <p:nvPr/>
          </p:nvSpPr>
          <p:spPr>
            <a:xfrm>
              <a:off x="3273796" y="1950394"/>
              <a:ext cx="2785558" cy="1671335"/>
            </a:xfrm>
            <a:prstGeom prst="rect">
              <a:avLst/>
            </a:prstGeom>
            <a:solidFill>
              <a:srgbClr val="44B5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txBox="1"/>
            <p:nvPr/>
          </p:nvSpPr>
          <p:spPr>
            <a:xfrm>
              <a:off x="3273796" y="1950394"/>
              <a:ext cx="2785558" cy="1671335"/>
            </a:xfrm>
            <a:prstGeom prst="rect">
              <a:avLst/>
            </a:prstGeom>
            <a:noFill/>
            <a:ln>
              <a:noFill/>
            </a:ln>
          </p:spPr>
          <p:txBody>
            <a:bodyPr spcFirstLastPara="1" wrap="square" lIns="175250" tIns="175250" rIns="175250" bIns="175250"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sl-SI" sz="2800" dirty="0">
                  <a:solidFill>
                    <a:schemeClr val="lt1"/>
                  </a:solidFill>
                  <a:latin typeface="Calibri"/>
                  <a:cs typeface="Calibri"/>
                  <a:sym typeface="Calibri"/>
                </a:rPr>
                <a:t>Otežena dvosmerna komunikacija</a:t>
              </a:r>
              <a:endParaRPr sz="2800" dirty="0"/>
            </a:p>
          </p:txBody>
        </p:sp>
        <p:sp>
          <p:nvSpPr>
            <p:cNvPr id="170" name="Google Shape;170;p6"/>
            <p:cNvSpPr/>
            <p:nvPr/>
          </p:nvSpPr>
          <p:spPr>
            <a:xfrm>
              <a:off x="209682" y="3900286"/>
              <a:ext cx="2785558" cy="1671335"/>
            </a:xfrm>
            <a:prstGeom prst="rect">
              <a:avLst/>
            </a:prstGeom>
            <a:solidFill>
              <a:srgbClr val="46AF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txBox="1"/>
            <p:nvPr/>
          </p:nvSpPr>
          <p:spPr>
            <a:xfrm>
              <a:off x="209682" y="3900285"/>
              <a:ext cx="2785558" cy="1671335"/>
            </a:xfrm>
            <a:prstGeom prst="rect">
              <a:avLst/>
            </a:prstGeom>
            <a:noFill/>
            <a:ln>
              <a:noFill/>
            </a:ln>
          </p:spPr>
          <p:txBody>
            <a:bodyPr spcFirstLastPara="1" wrap="square" lIns="175250" tIns="175250" rIns="175250" bIns="175250"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sl-SI" sz="2800" dirty="0">
                  <a:solidFill>
                    <a:schemeClr val="lt1"/>
                  </a:solidFill>
                  <a:latin typeface="Calibri"/>
                  <a:cs typeface="Calibri"/>
                  <a:sym typeface="Calibri"/>
                </a:rPr>
                <a:t>Otežena zaznava nebesednih znakov</a:t>
              </a:r>
              <a:endParaRPr sz="2800" dirty="0"/>
            </a:p>
          </p:txBody>
        </p:sp>
        <p:sp>
          <p:nvSpPr>
            <p:cNvPr id="172" name="Google Shape;172;p6"/>
            <p:cNvSpPr/>
            <p:nvPr/>
          </p:nvSpPr>
          <p:spPr>
            <a:xfrm>
              <a:off x="3273796" y="3900286"/>
              <a:ext cx="2785558" cy="1671335"/>
            </a:xfrm>
            <a:prstGeom prst="rect">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txBox="1"/>
            <p:nvPr/>
          </p:nvSpPr>
          <p:spPr>
            <a:xfrm>
              <a:off x="3273796" y="3932260"/>
              <a:ext cx="2785558" cy="1671335"/>
            </a:xfrm>
            <a:prstGeom prst="rect">
              <a:avLst/>
            </a:prstGeom>
            <a:noFill/>
            <a:ln>
              <a:noFill/>
            </a:ln>
          </p:spPr>
          <p:txBody>
            <a:bodyPr spcFirstLastPara="1" wrap="square" lIns="175250" tIns="175250" rIns="175250" bIns="175250" anchor="ctr" anchorCtr="0">
              <a:noAutofit/>
            </a:bodyPr>
            <a:lstStyle/>
            <a:p>
              <a:pPr marL="0" marR="0" lvl="0" indent="0" algn="ctr" rtl="0">
                <a:lnSpc>
                  <a:spcPct val="90000"/>
                </a:lnSpc>
                <a:spcBef>
                  <a:spcPts val="0"/>
                </a:spcBef>
                <a:spcAft>
                  <a:spcPts val="0"/>
                </a:spcAft>
                <a:buClr>
                  <a:schemeClr val="lt1"/>
                </a:buClr>
                <a:buSzPts val="4600"/>
                <a:buFont typeface="Calibri"/>
                <a:buNone/>
              </a:pPr>
              <a:r>
                <a:rPr lang="sl-SI" sz="3200" dirty="0">
                  <a:solidFill>
                    <a:schemeClr val="lt1"/>
                  </a:solidFill>
                  <a:latin typeface="Calibri"/>
                  <a:ea typeface="Calibri"/>
                  <a:cs typeface="Calibri"/>
                  <a:sym typeface="Calibri"/>
                </a:rPr>
                <a:t>P</a:t>
              </a:r>
              <a:r>
                <a:rPr lang="sl-SI" sz="3200" b="0" i="0" u="none" strike="noStrike" cap="none" dirty="0">
                  <a:solidFill>
                    <a:schemeClr val="lt1"/>
                  </a:solidFill>
                  <a:latin typeface="Calibri"/>
                  <a:ea typeface="Calibri"/>
                  <a:cs typeface="Calibri"/>
                  <a:sym typeface="Calibri"/>
                </a:rPr>
                <a:t>asivnost v komunikacijski situaciji</a:t>
              </a:r>
              <a:endParaRPr sz="320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p7"/>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9" name="Google Shape;179;p7"/>
          <p:cNvSpPr txBox="1">
            <a:spLocks noGrp="1"/>
          </p:cNvSpPr>
          <p:nvPr>
            <p:ph type="title"/>
          </p:nvPr>
        </p:nvSpPr>
        <p:spPr>
          <a:xfrm>
            <a:off x="493926" y="534256"/>
            <a:ext cx="3739034" cy="55600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Overlock"/>
              <a:buNone/>
            </a:pPr>
            <a:r>
              <a:rPr lang="sl-SI" sz="4600" dirty="0">
                <a:solidFill>
                  <a:schemeClr val="lt1"/>
                </a:solidFill>
                <a:latin typeface="Overlock"/>
                <a:ea typeface="Overlock"/>
                <a:cs typeface="Overlock"/>
                <a:sym typeface="Overlock"/>
              </a:rPr>
              <a:t>Kako podpreti</a:t>
            </a:r>
            <a:endParaRPr sz="4600" dirty="0">
              <a:solidFill>
                <a:schemeClr val="lt1"/>
              </a:solidFill>
              <a:latin typeface="Overlock"/>
              <a:ea typeface="Overlock"/>
              <a:cs typeface="Overlock"/>
              <a:sym typeface="Overlock"/>
            </a:endParaRPr>
          </a:p>
        </p:txBody>
      </p:sp>
      <p:grpSp>
        <p:nvGrpSpPr>
          <p:cNvPr id="180" name="Google Shape;180;p7"/>
          <p:cNvGrpSpPr/>
          <p:nvPr/>
        </p:nvGrpSpPr>
        <p:grpSpPr>
          <a:xfrm>
            <a:off x="5468389" y="656876"/>
            <a:ext cx="6263640" cy="5370075"/>
            <a:chOff x="0" y="67306"/>
            <a:chExt cx="6263640" cy="5370075"/>
          </a:xfrm>
        </p:grpSpPr>
        <p:sp>
          <p:nvSpPr>
            <p:cNvPr id="181" name="Google Shape;181;p7"/>
            <p:cNvSpPr/>
            <p:nvPr/>
          </p:nvSpPr>
          <p:spPr>
            <a:xfrm>
              <a:off x="0" y="67306"/>
              <a:ext cx="6263640" cy="69556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txBox="1"/>
            <p:nvPr/>
          </p:nvSpPr>
          <p:spPr>
            <a:xfrm>
              <a:off x="33955" y="10126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Igre vlog</a:t>
              </a:r>
              <a:endParaRPr dirty="0"/>
            </a:p>
          </p:txBody>
        </p:sp>
        <p:sp>
          <p:nvSpPr>
            <p:cNvPr id="183" name="Google Shape;183;p7"/>
            <p:cNvSpPr/>
            <p:nvPr/>
          </p:nvSpPr>
          <p:spPr>
            <a:xfrm>
              <a:off x="0" y="846391"/>
              <a:ext cx="6263640" cy="695565"/>
            </a:xfrm>
            <a:prstGeom prst="roundRect">
              <a:avLst>
                <a:gd name="adj" fmla="val 16667"/>
              </a:avLst>
            </a:prstGeom>
            <a:solidFill>
              <a:srgbClr val="439AB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txBox="1"/>
            <p:nvPr/>
          </p:nvSpPr>
          <p:spPr>
            <a:xfrm>
              <a:off x="33955" y="84639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Izkušnje v resničnem življenju</a:t>
              </a:r>
              <a:endParaRPr dirty="0"/>
            </a:p>
          </p:txBody>
        </p:sp>
        <p:sp>
          <p:nvSpPr>
            <p:cNvPr id="185" name="Google Shape;185;p7"/>
            <p:cNvSpPr/>
            <p:nvPr/>
          </p:nvSpPr>
          <p:spPr>
            <a:xfrm>
              <a:off x="0" y="1625476"/>
              <a:ext cx="6263640" cy="695565"/>
            </a:xfrm>
            <a:prstGeom prst="roundRect">
              <a:avLst>
                <a:gd name="adj" fmla="val 16667"/>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txBox="1"/>
            <p:nvPr/>
          </p:nvSpPr>
          <p:spPr>
            <a:xfrm>
              <a:off x="33955" y="165943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Igranje iger – upoštevanje vrstnega reda</a:t>
              </a:r>
              <a:endParaRPr dirty="0"/>
            </a:p>
          </p:txBody>
        </p:sp>
        <p:sp>
          <p:nvSpPr>
            <p:cNvPr id="187" name="Google Shape;187;p7"/>
            <p:cNvSpPr/>
            <p:nvPr/>
          </p:nvSpPr>
          <p:spPr>
            <a:xfrm>
              <a:off x="0" y="2404561"/>
              <a:ext cx="6263640" cy="695565"/>
            </a:xfrm>
            <a:prstGeom prst="roundRect">
              <a:avLst>
                <a:gd name="adj" fmla="val 16667"/>
              </a:avLst>
            </a:prstGeom>
            <a:solidFill>
              <a:srgbClr val="44B7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txBox="1"/>
            <p:nvPr/>
          </p:nvSpPr>
          <p:spPr>
            <a:xfrm>
              <a:off x="33955" y="2438516"/>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Spodbujamo spraševanje in izražanje mnenj</a:t>
              </a:r>
              <a:endParaRPr dirty="0"/>
            </a:p>
          </p:txBody>
        </p:sp>
        <p:sp>
          <p:nvSpPr>
            <p:cNvPr id="189" name="Google Shape;189;p7"/>
            <p:cNvSpPr/>
            <p:nvPr/>
          </p:nvSpPr>
          <p:spPr>
            <a:xfrm>
              <a:off x="0" y="3183646"/>
              <a:ext cx="6263640" cy="695565"/>
            </a:xfrm>
            <a:prstGeom prst="roundRect">
              <a:avLst>
                <a:gd name="adj" fmla="val 16667"/>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txBox="1"/>
            <p:nvPr/>
          </p:nvSpPr>
          <p:spPr>
            <a:xfrm>
              <a:off x="33955" y="321760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Raziskovanje</a:t>
              </a:r>
              <a:endParaRPr dirty="0"/>
            </a:p>
          </p:txBody>
        </p:sp>
        <p:sp>
          <p:nvSpPr>
            <p:cNvPr id="191" name="Google Shape;191;p7"/>
            <p:cNvSpPr/>
            <p:nvPr/>
          </p:nvSpPr>
          <p:spPr>
            <a:xfrm>
              <a:off x="0" y="3962731"/>
              <a:ext cx="6263640" cy="695565"/>
            </a:xfrm>
            <a:prstGeom prst="roundRect">
              <a:avLst>
                <a:gd name="adj" fmla="val 16667"/>
              </a:avLst>
            </a:prstGeom>
            <a:solidFill>
              <a:srgbClr val="4CAF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txBox="1"/>
            <p:nvPr/>
          </p:nvSpPr>
          <p:spPr>
            <a:xfrm>
              <a:off x="33955" y="3996686"/>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Uporaba pozitivnih kartic</a:t>
              </a:r>
              <a:endParaRPr dirty="0"/>
            </a:p>
          </p:txBody>
        </p:sp>
        <p:sp>
          <p:nvSpPr>
            <p:cNvPr id="193" name="Google Shape;193;p7"/>
            <p:cNvSpPr/>
            <p:nvPr/>
          </p:nvSpPr>
          <p:spPr>
            <a:xfrm>
              <a:off x="0" y="4741816"/>
              <a:ext cx="6263640" cy="695565"/>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txBox="1"/>
            <p:nvPr/>
          </p:nvSpPr>
          <p:spPr>
            <a:xfrm>
              <a:off x="33955" y="4775771"/>
              <a:ext cx="6195730" cy="627655"/>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Calibri"/>
                <a:buNone/>
              </a:pPr>
              <a:r>
                <a:rPr lang="sl-SI" sz="2900" b="0" i="0" u="none" strike="noStrike" cap="none" dirty="0">
                  <a:solidFill>
                    <a:schemeClr val="lt1"/>
                  </a:solidFill>
                  <a:latin typeface="Calibri"/>
                  <a:ea typeface="Calibri"/>
                  <a:cs typeface="Calibri"/>
                  <a:sym typeface="Calibri"/>
                </a:rPr>
                <a:t>Učenje nebesednih znakov</a:t>
              </a:r>
              <a:endParaRPr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p7"/>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9" name="Google Shape;179;p7"/>
          <p:cNvSpPr txBox="1">
            <a:spLocks noGrp="1"/>
          </p:cNvSpPr>
          <p:nvPr>
            <p:ph type="title"/>
          </p:nvPr>
        </p:nvSpPr>
        <p:spPr>
          <a:xfrm>
            <a:off x="493926" y="534256"/>
            <a:ext cx="3739034" cy="55600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Overlock"/>
              <a:buNone/>
            </a:pPr>
            <a:r>
              <a:rPr lang="sl-SI" sz="4600" dirty="0">
                <a:solidFill>
                  <a:schemeClr val="lt1"/>
                </a:solidFill>
                <a:latin typeface="Overlock"/>
                <a:ea typeface="Overlock"/>
                <a:cs typeface="Overlock"/>
                <a:sym typeface="Overlock"/>
              </a:rPr>
              <a:t>Kako podpreti</a:t>
            </a:r>
            <a:endParaRPr sz="4600" dirty="0">
              <a:solidFill>
                <a:schemeClr val="lt1"/>
              </a:solidFill>
              <a:latin typeface="Overlock"/>
              <a:ea typeface="Overlock"/>
              <a:cs typeface="Overlock"/>
              <a:sym typeface="Overlock"/>
            </a:endParaRPr>
          </a:p>
        </p:txBody>
      </p:sp>
      <p:grpSp>
        <p:nvGrpSpPr>
          <p:cNvPr id="19" name="Google Shape;200;p8">
            <a:extLst>
              <a:ext uri="{FF2B5EF4-FFF2-40B4-BE49-F238E27FC236}">
                <a16:creationId xmlns:a16="http://schemas.microsoft.com/office/drawing/2014/main" id="{02C7A5DB-FD02-8956-C8E8-F09B3680889F}"/>
              </a:ext>
            </a:extLst>
          </p:cNvPr>
          <p:cNvGrpSpPr/>
          <p:nvPr/>
        </p:nvGrpSpPr>
        <p:grpSpPr>
          <a:xfrm>
            <a:off x="5403619" y="778499"/>
            <a:ext cx="6263640" cy="5301001"/>
            <a:chOff x="0" y="101843"/>
            <a:chExt cx="6263640" cy="5301001"/>
          </a:xfrm>
        </p:grpSpPr>
        <p:sp>
          <p:nvSpPr>
            <p:cNvPr id="20" name="Google Shape;201;p8">
              <a:extLst>
                <a:ext uri="{FF2B5EF4-FFF2-40B4-BE49-F238E27FC236}">
                  <a16:creationId xmlns:a16="http://schemas.microsoft.com/office/drawing/2014/main" id="{163A5204-23B1-BB89-65D6-4972566886F9}"/>
                </a:ext>
              </a:extLst>
            </p:cNvPr>
            <p:cNvSpPr/>
            <p:nvPr/>
          </p:nvSpPr>
          <p:spPr>
            <a:xfrm>
              <a:off x="0" y="101843"/>
              <a:ext cx="6263640" cy="59962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2;p8">
              <a:extLst>
                <a:ext uri="{FF2B5EF4-FFF2-40B4-BE49-F238E27FC236}">
                  <a16:creationId xmlns:a16="http://schemas.microsoft.com/office/drawing/2014/main" id="{C14A4C3F-14A1-573A-EF74-9A67DCC88BC4}"/>
                </a:ext>
              </a:extLst>
            </p:cNvPr>
            <p:cNvSpPr txBox="1"/>
            <p:nvPr/>
          </p:nvSpPr>
          <p:spPr>
            <a:xfrm>
              <a:off x="29271" y="131114"/>
              <a:ext cx="6205098" cy="541083"/>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sl-SI" sz="2500" dirty="0">
                  <a:solidFill>
                    <a:schemeClr val="lt1"/>
                  </a:solidFill>
                  <a:latin typeface="Calibri"/>
                  <a:ea typeface="Calibri"/>
                  <a:cs typeface="Calibri"/>
                  <a:sym typeface="Calibri"/>
                </a:rPr>
                <a:t>Zaznavanje in razumevanje razlik v t</a:t>
              </a:r>
              <a:r>
                <a:rPr lang="sl-SI" sz="2500" b="0" i="0" u="none" strike="noStrike" cap="none" dirty="0">
                  <a:solidFill>
                    <a:schemeClr val="lt1"/>
                  </a:solidFill>
                  <a:latin typeface="Calibri"/>
                  <a:ea typeface="Calibri"/>
                  <a:cs typeface="Calibri"/>
                  <a:sym typeface="Calibri"/>
                </a:rPr>
                <a:t>onu glasu</a:t>
              </a:r>
              <a:endParaRPr dirty="0"/>
            </a:p>
          </p:txBody>
        </p:sp>
        <p:sp>
          <p:nvSpPr>
            <p:cNvPr id="22" name="Google Shape;203;p8">
              <a:extLst>
                <a:ext uri="{FF2B5EF4-FFF2-40B4-BE49-F238E27FC236}">
                  <a16:creationId xmlns:a16="http://schemas.microsoft.com/office/drawing/2014/main" id="{2D2FC53F-CF8A-A387-421C-3BD57F4D0F1F}"/>
                </a:ext>
              </a:extLst>
            </p:cNvPr>
            <p:cNvSpPr/>
            <p:nvPr/>
          </p:nvSpPr>
          <p:spPr>
            <a:xfrm>
              <a:off x="0" y="773468"/>
              <a:ext cx="6263640" cy="599625"/>
            </a:xfrm>
            <a:prstGeom prst="roundRect">
              <a:avLst>
                <a:gd name="adj" fmla="val 16667"/>
              </a:avLst>
            </a:prstGeom>
            <a:solidFill>
              <a:srgbClr val="4294C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4;p8">
              <a:extLst>
                <a:ext uri="{FF2B5EF4-FFF2-40B4-BE49-F238E27FC236}">
                  <a16:creationId xmlns:a16="http://schemas.microsoft.com/office/drawing/2014/main" id="{FF3122D6-6B32-E1AC-E3DE-DBD0BEB6AAF9}"/>
                </a:ext>
              </a:extLst>
            </p:cNvPr>
            <p:cNvSpPr txBox="1"/>
            <p:nvPr/>
          </p:nvSpPr>
          <p:spPr>
            <a:xfrm>
              <a:off x="29271" y="802739"/>
              <a:ext cx="6205098" cy="541083"/>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sl-SI" sz="2500" b="0" i="0" u="none" strike="noStrike" cap="none" dirty="0">
                  <a:solidFill>
                    <a:schemeClr val="lt1"/>
                  </a:solidFill>
                  <a:latin typeface="Calibri"/>
                  <a:ea typeface="Calibri"/>
                  <a:cs typeface="Calibri"/>
                  <a:sym typeface="Calibri"/>
                </a:rPr>
                <a:t>Otroka učimo, da sogovornika ne prekinja med razlago</a:t>
              </a:r>
              <a:endParaRPr dirty="0"/>
            </a:p>
          </p:txBody>
        </p:sp>
        <p:sp>
          <p:nvSpPr>
            <p:cNvPr id="24" name="Google Shape;205;p8">
              <a:extLst>
                <a:ext uri="{FF2B5EF4-FFF2-40B4-BE49-F238E27FC236}">
                  <a16:creationId xmlns:a16="http://schemas.microsoft.com/office/drawing/2014/main" id="{D8835173-C98C-28C7-3A71-90F82C031D98}"/>
                </a:ext>
              </a:extLst>
            </p:cNvPr>
            <p:cNvSpPr/>
            <p:nvPr/>
          </p:nvSpPr>
          <p:spPr>
            <a:xfrm>
              <a:off x="0" y="1445093"/>
              <a:ext cx="6263640" cy="599625"/>
            </a:xfrm>
            <a:prstGeom prst="roundRect">
              <a:avLst>
                <a:gd name="adj" fmla="val 16667"/>
              </a:avLst>
            </a:prstGeom>
            <a:solidFill>
              <a:srgbClr val="42B6B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6;p8">
              <a:extLst>
                <a:ext uri="{FF2B5EF4-FFF2-40B4-BE49-F238E27FC236}">
                  <a16:creationId xmlns:a16="http://schemas.microsoft.com/office/drawing/2014/main" id="{1C50AA65-61B4-0D1E-A51A-80B1BC633693}"/>
                </a:ext>
              </a:extLst>
            </p:cNvPr>
            <p:cNvSpPr txBox="1"/>
            <p:nvPr/>
          </p:nvSpPr>
          <p:spPr>
            <a:xfrm>
              <a:off x="29271" y="1445982"/>
              <a:ext cx="6205098" cy="541083"/>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sl-SI" sz="2500" dirty="0">
                  <a:solidFill>
                    <a:schemeClr val="lt1"/>
                  </a:solidFill>
                  <a:latin typeface="Calibri"/>
                  <a:ea typeface="Calibri"/>
                  <a:cs typeface="Calibri"/>
                  <a:sym typeface="Calibri"/>
                </a:rPr>
                <a:t>Otroka učimo, da p</a:t>
              </a:r>
              <a:r>
                <a:rPr lang="sl-SI" sz="2500" b="0" i="0" u="none" strike="noStrike" cap="none" dirty="0">
                  <a:solidFill>
                    <a:schemeClr val="lt1"/>
                  </a:solidFill>
                  <a:latin typeface="Calibri"/>
                  <a:ea typeface="Calibri"/>
                  <a:cs typeface="Calibri"/>
                  <a:sym typeface="Calibri"/>
                </a:rPr>
                <a:t>ričaka na pravi trenutek, da odgovori ali nadaljuje pogovor</a:t>
              </a:r>
              <a:endParaRPr dirty="0"/>
            </a:p>
          </p:txBody>
        </p:sp>
        <p:sp>
          <p:nvSpPr>
            <p:cNvPr id="26" name="Google Shape;207;p8">
              <a:extLst>
                <a:ext uri="{FF2B5EF4-FFF2-40B4-BE49-F238E27FC236}">
                  <a16:creationId xmlns:a16="http://schemas.microsoft.com/office/drawing/2014/main" id="{69D35189-F11E-9614-23CA-77D03F374C4B}"/>
                </a:ext>
              </a:extLst>
            </p:cNvPr>
            <p:cNvSpPr/>
            <p:nvPr/>
          </p:nvSpPr>
          <p:spPr>
            <a:xfrm>
              <a:off x="0" y="2116718"/>
              <a:ext cx="6263640" cy="599625"/>
            </a:xfrm>
            <a:prstGeom prst="roundRect">
              <a:avLst>
                <a:gd name="adj" fmla="val 16667"/>
              </a:avLst>
            </a:prstGeom>
            <a:solidFill>
              <a:srgbClr val="43B99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p8">
              <a:extLst>
                <a:ext uri="{FF2B5EF4-FFF2-40B4-BE49-F238E27FC236}">
                  <a16:creationId xmlns:a16="http://schemas.microsoft.com/office/drawing/2014/main" id="{03E9FB36-DDB9-7755-A48A-F8C6FB9BC2F9}"/>
                </a:ext>
              </a:extLst>
            </p:cNvPr>
            <p:cNvSpPr txBox="1"/>
            <p:nvPr/>
          </p:nvSpPr>
          <p:spPr>
            <a:xfrm>
              <a:off x="29271" y="2145988"/>
              <a:ext cx="6205098" cy="541083"/>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sl-SI" sz="2500" dirty="0">
                  <a:solidFill>
                    <a:schemeClr val="lt1"/>
                  </a:solidFill>
                  <a:latin typeface="Calibri"/>
                  <a:ea typeface="Calibri"/>
                  <a:cs typeface="Calibri"/>
                  <a:sym typeface="Calibri"/>
                </a:rPr>
                <a:t>Otroka učimo, da pozorno </a:t>
              </a:r>
              <a:r>
                <a:rPr lang="sl-SI" sz="2500" b="0" i="0" u="none" strike="noStrike" cap="none" dirty="0">
                  <a:solidFill>
                    <a:schemeClr val="lt1"/>
                  </a:solidFill>
                  <a:latin typeface="Calibri"/>
                  <a:ea typeface="Calibri"/>
                  <a:cs typeface="Calibri"/>
                  <a:sym typeface="Calibri"/>
                </a:rPr>
                <a:t>posluša sogovornika in sledi pogovoru</a:t>
              </a:r>
              <a:endParaRPr dirty="0"/>
            </a:p>
          </p:txBody>
        </p:sp>
        <p:sp>
          <p:nvSpPr>
            <p:cNvPr id="28" name="Google Shape;209;p8">
              <a:extLst>
                <a:ext uri="{FF2B5EF4-FFF2-40B4-BE49-F238E27FC236}">
                  <a16:creationId xmlns:a16="http://schemas.microsoft.com/office/drawing/2014/main" id="{998AF1F5-8E7B-9749-1F4C-1E086AF649BF}"/>
                </a:ext>
              </a:extLst>
            </p:cNvPr>
            <p:cNvSpPr/>
            <p:nvPr/>
          </p:nvSpPr>
          <p:spPr>
            <a:xfrm>
              <a:off x="0" y="2788343"/>
              <a:ext cx="6263640" cy="599625"/>
            </a:xfrm>
            <a:prstGeom prst="roundRect">
              <a:avLst>
                <a:gd name="adj" fmla="val 16667"/>
              </a:avLst>
            </a:prstGeom>
            <a:solidFill>
              <a:srgbClr val="44B57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0;p8">
              <a:extLst>
                <a:ext uri="{FF2B5EF4-FFF2-40B4-BE49-F238E27FC236}">
                  <a16:creationId xmlns:a16="http://schemas.microsoft.com/office/drawing/2014/main" id="{ED222564-AF00-7DFF-CCFB-A745038880D1}"/>
                </a:ext>
              </a:extLst>
            </p:cNvPr>
            <p:cNvSpPr txBox="1"/>
            <p:nvPr/>
          </p:nvSpPr>
          <p:spPr>
            <a:xfrm>
              <a:off x="29271" y="2817614"/>
              <a:ext cx="6205098" cy="541083"/>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sl-SI" sz="2500" dirty="0">
                  <a:solidFill>
                    <a:schemeClr val="lt1"/>
                  </a:solidFill>
                  <a:latin typeface="Calibri"/>
                  <a:cs typeface="Calibri"/>
                  <a:sym typeface="Calibri"/>
                </a:rPr>
                <a:t>Učenje strategije za lažje začenjanje pogovora</a:t>
              </a:r>
              <a:endParaRPr dirty="0"/>
            </a:p>
          </p:txBody>
        </p:sp>
        <p:sp>
          <p:nvSpPr>
            <p:cNvPr id="30" name="Google Shape;211;p8">
              <a:extLst>
                <a:ext uri="{FF2B5EF4-FFF2-40B4-BE49-F238E27FC236}">
                  <a16:creationId xmlns:a16="http://schemas.microsoft.com/office/drawing/2014/main" id="{9DC9F7B5-CEDB-0537-D148-74140A8BC3F3}"/>
                </a:ext>
              </a:extLst>
            </p:cNvPr>
            <p:cNvSpPr/>
            <p:nvPr/>
          </p:nvSpPr>
          <p:spPr>
            <a:xfrm>
              <a:off x="0" y="3459969"/>
              <a:ext cx="6263640" cy="599625"/>
            </a:xfrm>
            <a:prstGeom prst="roundRect">
              <a:avLst>
                <a:gd name="adj" fmla="val 16667"/>
              </a:avLst>
            </a:prstGeom>
            <a:solidFill>
              <a:srgbClr val="45B15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2;p8">
              <a:extLst>
                <a:ext uri="{FF2B5EF4-FFF2-40B4-BE49-F238E27FC236}">
                  <a16:creationId xmlns:a16="http://schemas.microsoft.com/office/drawing/2014/main" id="{E10B1B3C-9A12-07E1-75DC-6C9045B8C5E5}"/>
                </a:ext>
              </a:extLst>
            </p:cNvPr>
            <p:cNvSpPr txBox="1"/>
            <p:nvPr/>
          </p:nvSpPr>
          <p:spPr>
            <a:xfrm>
              <a:off x="29271" y="3489240"/>
              <a:ext cx="6205098" cy="541083"/>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sl-SI" sz="2500" dirty="0">
                  <a:solidFill>
                    <a:schemeClr val="lt1"/>
                  </a:solidFill>
                  <a:latin typeface="Calibri"/>
                  <a:ea typeface="Calibri"/>
                  <a:cs typeface="Calibri"/>
                  <a:sym typeface="Calibri"/>
                </a:rPr>
                <a:t>P</a:t>
              </a:r>
              <a:r>
                <a:rPr lang="sl-SI" sz="2500" b="0" i="0" u="none" strike="noStrike" cap="none">
                  <a:solidFill>
                    <a:schemeClr val="lt1"/>
                  </a:solidFill>
                  <a:latin typeface="Calibri"/>
                  <a:ea typeface="Calibri"/>
                  <a:cs typeface="Calibri"/>
                  <a:sym typeface="Calibri"/>
                </a:rPr>
                <a:t>avze </a:t>
              </a:r>
              <a:r>
                <a:rPr lang="sl-SI" sz="2500" b="0" i="0" u="none" strike="noStrike" cap="none" dirty="0">
                  <a:solidFill>
                    <a:schemeClr val="lt1"/>
                  </a:solidFill>
                  <a:latin typeface="Calibri"/>
                  <a:ea typeface="Calibri"/>
                  <a:cs typeface="Calibri"/>
                  <a:sym typeface="Calibri"/>
                </a:rPr>
                <a:t>med pogovorom</a:t>
              </a:r>
              <a:endParaRPr dirty="0"/>
            </a:p>
          </p:txBody>
        </p:sp>
        <p:sp>
          <p:nvSpPr>
            <p:cNvPr id="32" name="Google Shape;213;p8">
              <a:extLst>
                <a:ext uri="{FF2B5EF4-FFF2-40B4-BE49-F238E27FC236}">
                  <a16:creationId xmlns:a16="http://schemas.microsoft.com/office/drawing/2014/main" id="{330E8EE6-6589-BE30-F953-3DFDA9ED2DE0}"/>
                </a:ext>
              </a:extLst>
            </p:cNvPr>
            <p:cNvSpPr/>
            <p:nvPr/>
          </p:nvSpPr>
          <p:spPr>
            <a:xfrm>
              <a:off x="0" y="4131594"/>
              <a:ext cx="6263640" cy="599625"/>
            </a:xfrm>
            <a:prstGeom prst="roundRect">
              <a:avLst>
                <a:gd name="adj" fmla="val 16667"/>
              </a:avLst>
            </a:prstGeom>
            <a:solidFill>
              <a:srgbClr val="51AE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4;p8">
              <a:extLst>
                <a:ext uri="{FF2B5EF4-FFF2-40B4-BE49-F238E27FC236}">
                  <a16:creationId xmlns:a16="http://schemas.microsoft.com/office/drawing/2014/main" id="{9F35FF3F-AAAD-54E7-5E47-A7D51788137F}"/>
                </a:ext>
              </a:extLst>
            </p:cNvPr>
            <p:cNvSpPr txBox="1"/>
            <p:nvPr/>
          </p:nvSpPr>
          <p:spPr>
            <a:xfrm>
              <a:off x="29271" y="4160865"/>
              <a:ext cx="6205098" cy="541083"/>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sl-SI" sz="2500" b="0" i="0" u="none" strike="noStrike" cap="none" dirty="0">
                  <a:solidFill>
                    <a:schemeClr val="lt1"/>
                  </a:solidFill>
                  <a:latin typeface="Calibri"/>
                  <a:ea typeface="Calibri"/>
                  <a:cs typeface="Calibri"/>
                  <a:sym typeface="Calibri"/>
                </a:rPr>
                <a:t>Spodbujamo pozitiven odnos do komunikacije</a:t>
              </a:r>
              <a:endParaRPr dirty="0"/>
            </a:p>
          </p:txBody>
        </p:sp>
        <p:sp>
          <p:nvSpPr>
            <p:cNvPr id="34" name="Google Shape;215;p8">
              <a:extLst>
                <a:ext uri="{FF2B5EF4-FFF2-40B4-BE49-F238E27FC236}">
                  <a16:creationId xmlns:a16="http://schemas.microsoft.com/office/drawing/2014/main" id="{9B2D9627-5B3F-B9FB-1F44-C39C0FA34C54}"/>
                </a:ext>
              </a:extLst>
            </p:cNvPr>
            <p:cNvSpPr/>
            <p:nvPr/>
          </p:nvSpPr>
          <p:spPr>
            <a:xfrm>
              <a:off x="0" y="4803219"/>
              <a:ext cx="6263640" cy="599625"/>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6;p8">
              <a:extLst>
                <a:ext uri="{FF2B5EF4-FFF2-40B4-BE49-F238E27FC236}">
                  <a16:creationId xmlns:a16="http://schemas.microsoft.com/office/drawing/2014/main" id="{E8C9B362-AAA0-5719-CD57-F564F9D0E887}"/>
                </a:ext>
              </a:extLst>
            </p:cNvPr>
            <p:cNvSpPr txBox="1"/>
            <p:nvPr/>
          </p:nvSpPr>
          <p:spPr>
            <a:xfrm>
              <a:off x="29271" y="4832490"/>
              <a:ext cx="6205098" cy="541083"/>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sl-SI" sz="2500" b="0" i="0" u="none" strike="noStrike" cap="none" dirty="0">
                  <a:solidFill>
                    <a:schemeClr val="lt1"/>
                  </a:solidFill>
                  <a:latin typeface="Calibri"/>
                  <a:ea typeface="Calibri"/>
                  <a:cs typeface="Calibri"/>
                  <a:sym typeface="Calibri"/>
                </a:rPr>
                <a:t>Omogočamo priložnosti za vajo</a:t>
              </a:r>
              <a:endParaRPr dirty="0"/>
            </a:p>
          </p:txBody>
        </p:sp>
      </p:grpSp>
    </p:spTree>
    <p:extLst>
      <p:ext uri="{BB962C8B-B14F-4D97-AF65-F5344CB8AC3E}">
        <p14:creationId xmlns:p14="http://schemas.microsoft.com/office/powerpoint/2010/main" val="4058901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9"/>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2" name="Google Shape;222;p9"/>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23" name="Google Shape;223;p9"/>
          <p:cNvSpPr/>
          <p:nvPr/>
        </p:nvSpPr>
        <p:spPr>
          <a:xfrm>
            <a:off x="1496934" y="3984"/>
            <a:ext cx="9376632" cy="6858000"/>
          </a:xfrm>
          <a:custGeom>
            <a:avLst/>
            <a:gdLst/>
            <a:ahLst/>
            <a:cxnLst/>
            <a:rect l="l" t="t" r="r" b="b"/>
            <a:pathLst>
              <a:path w="9376632" h="6858000" extrusionOk="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a:gsLst>
              <a:gs pos="0">
                <a:srgbClr val="70AD47">
                  <a:alpha val="20000"/>
                </a:srgbClr>
              </a:gs>
              <a:gs pos="16000">
                <a:srgbClr val="70AD47">
                  <a:alpha val="20000"/>
                </a:srgbClr>
              </a:gs>
              <a:gs pos="85000">
                <a:srgbClr val="5B9BD5">
                  <a:alpha val="40000"/>
                </a:srgbClr>
              </a:gs>
              <a:gs pos="100000">
                <a:srgbClr val="5B9BD5">
                  <a:alpha val="40000"/>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24" name="Google Shape;224;p9"/>
          <p:cNvGrpSpPr/>
          <p:nvPr/>
        </p:nvGrpSpPr>
        <p:grpSpPr>
          <a:xfrm>
            <a:off x="1303402" y="3985"/>
            <a:ext cx="9772765" cy="6858000"/>
            <a:chOff x="1303402" y="36937"/>
            <a:chExt cx="9772765" cy="6858000"/>
          </a:xfrm>
        </p:grpSpPr>
        <p:sp>
          <p:nvSpPr>
            <p:cNvPr id="225" name="Google Shape;225;p9"/>
            <p:cNvSpPr/>
            <p:nvPr/>
          </p:nvSpPr>
          <p:spPr>
            <a:xfrm>
              <a:off x="1560551" y="36937"/>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p9"/>
            <p:cNvSpPr/>
            <p:nvPr/>
          </p:nvSpPr>
          <p:spPr>
            <a:xfrm>
              <a:off x="1659468" y="36937"/>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7" name="Google Shape;227;p9"/>
            <p:cNvSpPr/>
            <p:nvPr/>
          </p:nvSpPr>
          <p:spPr>
            <a:xfrm>
              <a:off x="1648217" y="36937"/>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8" name="Google Shape;228;p9"/>
            <p:cNvSpPr/>
            <p:nvPr/>
          </p:nvSpPr>
          <p:spPr>
            <a:xfrm>
              <a:off x="1629061" y="36937"/>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9" name="Google Shape;229;p9"/>
            <p:cNvSpPr/>
            <p:nvPr/>
          </p:nvSpPr>
          <p:spPr>
            <a:xfrm>
              <a:off x="1318434" y="36937"/>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0" name="Google Shape;230;p9"/>
            <p:cNvSpPr/>
            <p:nvPr/>
          </p:nvSpPr>
          <p:spPr>
            <a:xfrm>
              <a:off x="1308320" y="36937"/>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1" name="Google Shape;231;p9"/>
            <p:cNvSpPr/>
            <p:nvPr/>
          </p:nvSpPr>
          <p:spPr>
            <a:xfrm>
              <a:off x="1303402" y="36937"/>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32" name="Google Shape;232;p9"/>
          <p:cNvSpPr txBox="1">
            <a:spLocks noGrp="1"/>
          </p:cNvSpPr>
          <p:nvPr>
            <p:ph type="title"/>
          </p:nvPr>
        </p:nvSpPr>
        <p:spPr>
          <a:xfrm>
            <a:off x="3502731" y="1542402"/>
            <a:ext cx="5186842" cy="238791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200"/>
              <a:buFont typeface="Calibri"/>
              <a:buNone/>
            </a:pPr>
            <a:r>
              <a:rPr lang="en-US" sz="5200">
                <a:solidFill>
                  <a:schemeClr val="dk2"/>
                </a:solidFill>
                <a:latin typeface="Calibri"/>
                <a:ea typeface="Calibri"/>
                <a:cs typeface="Calibri"/>
                <a:sym typeface="Calibri"/>
              </a:rPr>
              <a:t>Video</a:t>
            </a:r>
            <a:endParaRPr/>
          </a:p>
        </p:txBody>
      </p:sp>
      <p:grpSp>
        <p:nvGrpSpPr>
          <p:cNvPr id="233" name="Google Shape;233;p9"/>
          <p:cNvGrpSpPr/>
          <p:nvPr/>
        </p:nvGrpSpPr>
        <p:grpSpPr>
          <a:xfrm>
            <a:off x="-305" y="-4155"/>
            <a:ext cx="2514948" cy="2174333"/>
            <a:chOff x="-305" y="-4155"/>
            <a:chExt cx="2514948" cy="2174333"/>
          </a:xfrm>
        </p:grpSpPr>
        <p:sp>
          <p:nvSpPr>
            <p:cNvPr id="234" name="Google Shape;234;p9"/>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5" name="Google Shape;235;p9"/>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9"/>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37" name="Google Shape;237;p9"/>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38" name="Google Shape;238;p9"/>
          <p:cNvGrpSpPr/>
          <p:nvPr/>
        </p:nvGrpSpPr>
        <p:grpSpPr>
          <a:xfrm rot="10800000">
            <a:off x="9685727" y="4683666"/>
            <a:ext cx="2514948" cy="2174333"/>
            <a:chOff x="-305" y="-4155"/>
            <a:chExt cx="2514948" cy="2174333"/>
          </a:xfrm>
        </p:grpSpPr>
        <p:sp>
          <p:nvSpPr>
            <p:cNvPr id="239" name="Google Shape;239;p9"/>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0" name="Google Shape;240;p9"/>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1" name="Google Shape;241;p9"/>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42" name="Google Shape;242;p9"/>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ova tema">
  <a:themeElements>
    <a:clrScheme name="Pisarna">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260</Words>
  <Application>Microsoft Office PowerPoint</Application>
  <PresentationFormat>Širokozaslonsko</PresentationFormat>
  <Paragraphs>48</Paragraphs>
  <Slides>12</Slides>
  <Notes>12</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12</vt:i4>
      </vt:variant>
    </vt:vector>
  </HeadingPairs>
  <TitlesOfParts>
    <vt:vector size="16" baseType="lpstr">
      <vt:lpstr>Arial</vt:lpstr>
      <vt:lpstr>Overlock</vt:lpstr>
      <vt:lpstr>Calibri</vt:lpstr>
      <vt:lpstr>Officeova tema</vt:lpstr>
      <vt:lpstr>Project SMILE too</vt:lpstr>
      <vt:lpstr>Vzpostavljanje in ohranjanje stikov</vt:lpstr>
      <vt:lpstr>Pogovorimo se o…</vt:lpstr>
      <vt:lpstr>Premislimo…</vt:lpstr>
      <vt:lpstr>Možni vzroki</vt:lpstr>
      <vt:lpstr>Posledice</vt:lpstr>
      <vt:lpstr>Kako podpreti</vt:lpstr>
      <vt:lpstr>Kako podpreti</vt:lpstr>
      <vt:lpstr>Video</vt:lpstr>
      <vt:lpstr>Ostali nasveti</vt:lpstr>
      <vt:lpstr>Hvala za pozornost.</vt:lpstr>
      <vt:lpstr>"The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SMILE too</dc:title>
  <dc:creator>Tanja Rudolf</dc:creator>
  <cp:lastModifiedBy>Dragana Žunič</cp:lastModifiedBy>
  <cp:revision>4</cp:revision>
  <dcterms:created xsi:type="dcterms:W3CDTF">2019-01-03T09:43:08Z</dcterms:created>
  <dcterms:modified xsi:type="dcterms:W3CDTF">2022-11-04T22:06:14Z</dcterms:modified>
</cp:coreProperties>
</file>