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Itim" panose="020B0604020202020204" charset="-34"/>
      <p:regular r:id="rId20"/>
    </p:embeddedFont>
    <p:embeddedFont>
      <p:font typeface="Ballpoint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Dekko" panose="020B0604020202020204" charset="-18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0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3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9.svg"/><Relationship Id="rId10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76154">
            <a:off x="3807005" y="-2585189"/>
            <a:ext cx="11682230" cy="15548876"/>
          </a:xfrm>
          <a:custGeom>
            <a:avLst/>
            <a:gdLst/>
            <a:ahLst/>
            <a:cxnLst/>
            <a:rect l="l" t="t" r="r" b="b"/>
            <a:pathLst>
              <a:path w="11682230" h="15548876">
                <a:moveTo>
                  <a:pt x="0" y="0"/>
                </a:moveTo>
                <a:lnTo>
                  <a:pt x="11682230" y="0"/>
                </a:lnTo>
                <a:lnTo>
                  <a:pt x="11682230" y="15548876"/>
                </a:lnTo>
                <a:lnTo>
                  <a:pt x="0" y="15548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96" r="-239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496550" y="9152772"/>
            <a:ext cx="767470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sl-SI" sz="3000" dirty="0" smtClean="0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November</a:t>
            </a:r>
            <a:r>
              <a:rPr lang="en-US" sz="3000" dirty="0" smtClean="0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 202</a:t>
            </a:r>
            <a:r>
              <a:rPr lang="sl-SI" sz="3000" dirty="0" smtClean="0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5</a:t>
            </a:r>
            <a:endParaRPr lang="en-US" sz="3000" dirty="0">
              <a:solidFill>
                <a:srgbClr val="000000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5" name="Freeform 5"/>
          <p:cNvSpPr/>
          <p:nvPr/>
        </p:nvSpPr>
        <p:spPr>
          <a:xfrm rot="3459258" flipH="1">
            <a:off x="16021694" y="-124442"/>
            <a:ext cx="2178843" cy="3394799"/>
          </a:xfrm>
          <a:custGeom>
            <a:avLst/>
            <a:gdLst/>
            <a:ahLst/>
            <a:cxnLst/>
            <a:rect l="l" t="t" r="r" b="b"/>
            <a:pathLst>
              <a:path w="2178843" h="3394799">
                <a:moveTo>
                  <a:pt x="2178844" y="0"/>
                </a:moveTo>
                <a:lnTo>
                  <a:pt x="0" y="0"/>
                </a:lnTo>
                <a:lnTo>
                  <a:pt x="0" y="3394799"/>
                </a:lnTo>
                <a:lnTo>
                  <a:pt x="2178844" y="3394799"/>
                </a:lnTo>
                <a:lnTo>
                  <a:pt x="21788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45636" flipH="1">
            <a:off x="1732803" y="6752744"/>
            <a:ext cx="1705687" cy="3374560"/>
          </a:xfrm>
          <a:custGeom>
            <a:avLst/>
            <a:gdLst/>
            <a:ahLst/>
            <a:cxnLst/>
            <a:rect l="l" t="t" r="r" b="b"/>
            <a:pathLst>
              <a:path w="1705687" h="3374560">
                <a:moveTo>
                  <a:pt x="1705686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6" y="3374560"/>
                </a:lnTo>
                <a:lnTo>
                  <a:pt x="17056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88334">
            <a:off x="8535155" y="6710322"/>
            <a:ext cx="3788362" cy="737009"/>
          </a:xfrm>
          <a:custGeom>
            <a:avLst/>
            <a:gdLst/>
            <a:ahLst/>
            <a:cxnLst/>
            <a:rect l="l" t="t" r="r" b="b"/>
            <a:pathLst>
              <a:path w="3788362" h="737009">
                <a:moveTo>
                  <a:pt x="0" y="0"/>
                </a:moveTo>
                <a:lnTo>
                  <a:pt x="3788362" y="0"/>
                </a:lnTo>
                <a:lnTo>
                  <a:pt x="3788362" y="737009"/>
                </a:lnTo>
                <a:lnTo>
                  <a:pt x="0" y="737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5658" y="1028700"/>
            <a:ext cx="3435685" cy="5924289"/>
          </a:xfrm>
          <a:custGeom>
            <a:avLst/>
            <a:gdLst/>
            <a:ahLst/>
            <a:cxnLst/>
            <a:rect l="l" t="t" r="r" b="b"/>
            <a:pathLst>
              <a:path w="3435685" h="5924289">
                <a:moveTo>
                  <a:pt x="0" y="0"/>
                </a:moveTo>
                <a:lnTo>
                  <a:pt x="3435685" y="0"/>
                </a:lnTo>
                <a:lnTo>
                  <a:pt x="3435685" y="5924289"/>
                </a:lnTo>
                <a:lnTo>
                  <a:pt x="0" y="5924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18321" y="1077861"/>
            <a:ext cx="10217053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7142" spc="78" dirty="0" err="1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Karierna</a:t>
            </a:r>
            <a:r>
              <a:rPr lang="en-US" sz="7142" spc="78" dirty="0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7142" spc="78" dirty="0" err="1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orientacija</a:t>
            </a:r>
            <a:r>
              <a:rPr lang="en-US" sz="7142" spc="78" dirty="0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  v </a:t>
            </a:r>
          </a:p>
          <a:p>
            <a:pPr algn="ctr">
              <a:lnSpc>
                <a:spcPts val="9999"/>
              </a:lnSpc>
              <a:spcBef>
                <a:spcPct val="0"/>
              </a:spcBef>
            </a:pPr>
            <a:r>
              <a:rPr lang="en-US" sz="7142" spc="78" dirty="0" err="1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šolskem</a:t>
            </a:r>
            <a:r>
              <a:rPr lang="en-US" sz="7142" spc="78" dirty="0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7142" spc="78" dirty="0" err="1" smtClean="0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letu</a:t>
            </a:r>
            <a:r>
              <a:rPr lang="sl-SI" sz="7142" spc="78" dirty="0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sl-SI" sz="7142" spc="78" dirty="0" smtClean="0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2025/26</a:t>
            </a:r>
            <a:endParaRPr lang="en-US" sz="7142" spc="78" dirty="0">
              <a:solidFill>
                <a:srgbClr val="FC663F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10" name="TextBox 10"/>
          <p:cNvSpPr txBox="1"/>
          <p:nvPr/>
        </p:nvSpPr>
        <p:spPr>
          <a:xfrm rot="1242013">
            <a:off x="2714443" y="6729516"/>
            <a:ext cx="8745197" cy="232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9"/>
              </a:lnSpc>
            </a:pPr>
            <a:r>
              <a:rPr lang="en-US" sz="4028" spc="44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„Če imaš rad, to kar delaš, boš uspešen.“</a:t>
            </a:r>
          </a:p>
          <a:p>
            <a:pPr algn="ctr">
              <a:lnSpc>
                <a:spcPts val="5639"/>
              </a:lnSpc>
            </a:pPr>
            <a:r>
              <a:rPr lang="en-US" sz="4028" spc="44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(Alber Schweizer)</a:t>
            </a:r>
          </a:p>
          <a:p>
            <a:pPr algn="ctr">
              <a:lnSpc>
                <a:spcPts val="6759"/>
              </a:lnSpc>
              <a:spcBef>
                <a:spcPct val="0"/>
              </a:spcBef>
            </a:pPr>
            <a:endParaRPr lang="en-US" sz="4028" spc="44">
              <a:solidFill>
                <a:srgbClr val="0097B2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11" name="TextBox 11"/>
          <p:cNvSpPr txBox="1"/>
          <p:nvPr/>
        </p:nvSpPr>
        <p:spPr>
          <a:xfrm rot="-1252312">
            <a:off x="8162554" y="3754553"/>
            <a:ext cx="8333814" cy="147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9"/>
              </a:lnSpc>
              <a:spcBef>
                <a:spcPct val="0"/>
              </a:spcBef>
            </a:pPr>
            <a:r>
              <a:rPr lang="en-US" sz="4028" spc="44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„Vse naše sanje se lahko uresničijo, če le imamo pogum, da gremo za njimi.“ (W. Disney)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74301">
            <a:off x="-1415812" y="-3102557"/>
            <a:ext cx="20700512" cy="26291887"/>
          </a:xfrm>
          <a:custGeom>
            <a:avLst/>
            <a:gdLst/>
            <a:ahLst/>
            <a:cxnLst/>
            <a:rect l="l" t="t" r="r" b="b"/>
            <a:pathLst>
              <a:path w="20700512" h="26291887">
                <a:moveTo>
                  <a:pt x="0" y="0"/>
                </a:moveTo>
                <a:lnTo>
                  <a:pt x="20700512" y="0"/>
                </a:lnTo>
                <a:lnTo>
                  <a:pt x="20700512" y="26291887"/>
                </a:lnTo>
                <a:lnTo>
                  <a:pt x="0" y="26291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08396">
            <a:off x="6750363" y="1790500"/>
            <a:ext cx="4209004" cy="550997"/>
          </a:xfrm>
          <a:custGeom>
            <a:avLst/>
            <a:gdLst/>
            <a:ahLst/>
            <a:cxnLst/>
            <a:rect l="l" t="t" r="r" b="b"/>
            <a:pathLst>
              <a:path w="4209004" h="550997">
                <a:moveTo>
                  <a:pt x="0" y="0"/>
                </a:moveTo>
                <a:lnTo>
                  <a:pt x="4209004" y="0"/>
                </a:lnTo>
                <a:lnTo>
                  <a:pt x="4209004" y="550997"/>
                </a:lnTo>
                <a:lnTo>
                  <a:pt x="0" y="550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039211" y="5934017"/>
            <a:ext cx="6200339" cy="3500608"/>
          </a:xfrm>
          <a:custGeom>
            <a:avLst/>
            <a:gdLst/>
            <a:ahLst/>
            <a:cxnLst/>
            <a:rect l="l" t="t" r="r" b="b"/>
            <a:pathLst>
              <a:path w="6200339" h="3500608">
                <a:moveTo>
                  <a:pt x="0" y="0"/>
                </a:moveTo>
                <a:lnTo>
                  <a:pt x="6200339" y="0"/>
                </a:lnTo>
                <a:lnTo>
                  <a:pt x="6200339" y="3500608"/>
                </a:lnTo>
                <a:lnTo>
                  <a:pt x="0" y="35006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42006" y="7054020"/>
            <a:ext cx="4348629" cy="3089815"/>
          </a:xfrm>
          <a:custGeom>
            <a:avLst/>
            <a:gdLst/>
            <a:ahLst/>
            <a:cxnLst/>
            <a:rect l="l" t="t" r="r" b="b"/>
            <a:pathLst>
              <a:path w="4348629" h="3089815">
                <a:moveTo>
                  <a:pt x="0" y="0"/>
                </a:moveTo>
                <a:lnTo>
                  <a:pt x="4348628" y="0"/>
                </a:lnTo>
                <a:lnTo>
                  <a:pt x="4348628" y="3089815"/>
                </a:lnTo>
                <a:lnTo>
                  <a:pt x="0" y="30898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14183">
            <a:off x="2244644" y="2272117"/>
            <a:ext cx="6415022" cy="6224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8571" lvl="1" indent="-334285" algn="l">
              <a:lnSpc>
                <a:spcPts val="4056"/>
              </a:lnSpc>
              <a:buFont typeface="Arial"/>
              <a:buChar char="•"/>
            </a:pPr>
            <a:r>
              <a:rPr lang="en-US" sz="3096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Srednje šole, ki imajo preizkuse nadarjenosti/spretnosti</a:t>
            </a:r>
          </a:p>
          <a:p>
            <a:pPr algn="l">
              <a:lnSpc>
                <a:spcPts val="4056"/>
              </a:lnSpc>
            </a:pPr>
            <a:endParaRPr lang="en-US" sz="3096">
              <a:solidFill>
                <a:srgbClr val="0097B2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4056"/>
              </a:lnSpc>
            </a:pPr>
            <a:r>
              <a:rPr lang="en-US" sz="3096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Kandidatu se bo k vsoti odstotkov za dosežek </a:t>
            </a:r>
            <a:r>
              <a:rPr lang="en-US" sz="3096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nad 90 odstotkov vseh možnih točk na preizkusu</a:t>
            </a:r>
            <a:r>
              <a:rPr lang="en-US" sz="3096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nadarjenosti oziroma spretnosti prištelo še </a:t>
            </a:r>
            <a:r>
              <a:rPr lang="en-US" sz="3096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dodatnih deset točk</a:t>
            </a:r>
            <a:r>
              <a:rPr lang="en-US" sz="3096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, za dosežek </a:t>
            </a:r>
            <a:r>
              <a:rPr lang="en-US" sz="3096">
                <a:solidFill>
                  <a:srgbClr val="AB698D"/>
                </a:solidFill>
                <a:latin typeface="Ballpoint"/>
                <a:ea typeface="Ballpoint"/>
                <a:cs typeface="Ballpoint"/>
                <a:sym typeface="Ballpoint"/>
              </a:rPr>
              <a:t>od 80 do 90 odstotkov vseh možnih točk na preizkusu</a:t>
            </a:r>
            <a:r>
              <a:rPr lang="en-US" sz="3096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nadarjenosti oziroma spretnosti pa </a:t>
            </a:r>
            <a:r>
              <a:rPr lang="en-US" sz="3096">
                <a:solidFill>
                  <a:srgbClr val="AB698D"/>
                </a:solidFill>
                <a:latin typeface="Ballpoint"/>
                <a:ea typeface="Ballpoint"/>
                <a:cs typeface="Ballpoint"/>
                <a:sym typeface="Ballpoint"/>
              </a:rPr>
              <a:t>dodatnih pet točk.</a:t>
            </a:r>
          </a:p>
          <a:p>
            <a:pPr algn="l">
              <a:lnSpc>
                <a:spcPts val="4056"/>
              </a:lnSpc>
            </a:pPr>
            <a:endParaRPr lang="en-US" sz="3096">
              <a:solidFill>
                <a:srgbClr val="AB698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4056"/>
              </a:lnSpc>
            </a:pPr>
            <a:endParaRPr lang="en-US" sz="3096">
              <a:solidFill>
                <a:srgbClr val="AB698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4056"/>
              </a:lnSpc>
            </a:pPr>
            <a:endParaRPr lang="en-US" sz="3096">
              <a:solidFill>
                <a:srgbClr val="AB698D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732545" y="410814"/>
            <a:ext cx="4403798" cy="1008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9"/>
              </a:lnSpc>
            </a:pPr>
            <a:r>
              <a:rPr lang="en-US" sz="5299" spc="127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Dodatne točke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2249384"/>
            <a:ext cx="7990761" cy="3316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1"/>
              </a:lnSpc>
            </a:pPr>
            <a:r>
              <a:rPr lang="en-US" sz="3314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Gimnazije - športni oddelki</a:t>
            </a:r>
          </a:p>
          <a:p>
            <a:pPr algn="ctr">
              <a:lnSpc>
                <a:spcPts val="4341"/>
              </a:lnSpc>
            </a:pPr>
            <a:endParaRPr lang="en-US" sz="3314">
              <a:solidFill>
                <a:srgbClr val="0097B2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4341"/>
              </a:lnSpc>
            </a:pPr>
            <a:r>
              <a:rPr lang="en-US" sz="331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Za pridobljen </a:t>
            </a:r>
            <a:r>
              <a:rPr lang="en-US" sz="3314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status športnika A</a:t>
            </a:r>
            <a:r>
              <a:rPr lang="en-US" sz="331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bodo prejeli še dodatnih </a:t>
            </a:r>
            <a:r>
              <a:rPr lang="en-US" sz="3314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deset točk</a:t>
            </a:r>
            <a:r>
              <a:rPr lang="en-US" sz="331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, za pridobljen </a:t>
            </a:r>
            <a:r>
              <a:rPr lang="en-US" sz="3314">
                <a:solidFill>
                  <a:srgbClr val="AB698D"/>
                </a:solidFill>
                <a:latin typeface="Ballpoint"/>
                <a:ea typeface="Ballpoint"/>
                <a:cs typeface="Ballpoint"/>
                <a:sym typeface="Ballpoint"/>
              </a:rPr>
              <a:t>status športnika B pa </a:t>
            </a:r>
          </a:p>
          <a:p>
            <a:pPr algn="ctr">
              <a:lnSpc>
                <a:spcPts val="4341"/>
              </a:lnSpc>
            </a:pPr>
            <a:r>
              <a:rPr lang="en-US" sz="3314">
                <a:solidFill>
                  <a:srgbClr val="AB698D"/>
                </a:solidFill>
                <a:latin typeface="Ballpoint"/>
                <a:ea typeface="Ballpoint"/>
                <a:cs typeface="Ballpoint"/>
                <a:sym typeface="Ballpoint"/>
              </a:rPr>
              <a:t>dodatnih pet točk.</a:t>
            </a:r>
          </a:p>
          <a:p>
            <a:pPr algn="ctr">
              <a:lnSpc>
                <a:spcPts val="4341"/>
              </a:lnSpc>
              <a:spcBef>
                <a:spcPct val="0"/>
              </a:spcBef>
            </a:pPr>
            <a:endParaRPr lang="en-US" sz="3314">
              <a:solidFill>
                <a:srgbClr val="AB698D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35761">
            <a:off x="-1144346" y="-8276887"/>
            <a:ext cx="20577577" cy="26135746"/>
          </a:xfrm>
          <a:custGeom>
            <a:avLst/>
            <a:gdLst/>
            <a:ahLst/>
            <a:cxnLst/>
            <a:rect l="l" t="t" r="r" b="b"/>
            <a:pathLst>
              <a:path w="20577577" h="26135746">
                <a:moveTo>
                  <a:pt x="0" y="0"/>
                </a:moveTo>
                <a:lnTo>
                  <a:pt x="20577578" y="0"/>
                </a:lnTo>
                <a:lnTo>
                  <a:pt x="20577578" y="26135746"/>
                </a:lnTo>
                <a:lnTo>
                  <a:pt x="0" y="26135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21064" y="-283379"/>
            <a:ext cx="13361782" cy="168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799" spc="290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NPZ</a:t>
            </a:r>
          </a:p>
        </p:txBody>
      </p:sp>
      <p:sp>
        <p:nvSpPr>
          <p:cNvPr id="5" name="Freeform 5"/>
          <p:cNvSpPr/>
          <p:nvPr/>
        </p:nvSpPr>
        <p:spPr>
          <a:xfrm rot="-593718">
            <a:off x="12886848" y="328140"/>
            <a:ext cx="3424421" cy="3444565"/>
          </a:xfrm>
          <a:custGeom>
            <a:avLst/>
            <a:gdLst/>
            <a:ahLst/>
            <a:cxnLst/>
            <a:rect l="l" t="t" r="r" b="b"/>
            <a:pathLst>
              <a:path w="3424421" h="3444565">
                <a:moveTo>
                  <a:pt x="0" y="0"/>
                </a:moveTo>
                <a:lnTo>
                  <a:pt x="3424421" y="0"/>
                </a:lnTo>
                <a:lnTo>
                  <a:pt x="3424421" y="3444564"/>
                </a:lnTo>
                <a:lnTo>
                  <a:pt x="0" y="3444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53936">
            <a:off x="7828403" y="1117911"/>
            <a:ext cx="3174678" cy="3195438"/>
          </a:xfrm>
          <a:custGeom>
            <a:avLst/>
            <a:gdLst/>
            <a:ahLst/>
            <a:cxnLst/>
            <a:rect l="l" t="t" r="r" b="b"/>
            <a:pathLst>
              <a:path w="3174678" h="3195438">
                <a:moveTo>
                  <a:pt x="0" y="0"/>
                </a:moveTo>
                <a:lnTo>
                  <a:pt x="3174678" y="0"/>
                </a:lnTo>
                <a:lnTo>
                  <a:pt x="3174678" y="3195438"/>
                </a:lnTo>
                <a:lnTo>
                  <a:pt x="0" y="31954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08087">
            <a:off x="2784084" y="815803"/>
            <a:ext cx="3174678" cy="3195438"/>
          </a:xfrm>
          <a:custGeom>
            <a:avLst/>
            <a:gdLst/>
            <a:ahLst/>
            <a:cxnLst/>
            <a:rect l="l" t="t" r="r" b="b"/>
            <a:pathLst>
              <a:path w="3174678" h="3195438">
                <a:moveTo>
                  <a:pt x="0" y="0"/>
                </a:moveTo>
                <a:lnTo>
                  <a:pt x="3174678" y="0"/>
                </a:lnTo>
                <a:lnTo>
                  <a:pt x="3174678" y="3195438"/>
                </a:lnTo>
                <a:lnTo>
                  <a:pt x="0" y="31954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58643">
            <a:off x="8308484" y="1893431"/>
            <a:ext cx="2426995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4"/>
              </a:lnSpc>
            </a:pPr>
            <a:r>
              <a:rPr lang="en-US" sz="3216" dirty="0" err="1">
                <a:solidFill>
                  <a:srgbClr val="FC663F"/>
                </a:solidFill>
                <a:latin typeface="Dekko"/>
                <a:ea typeface="Dekko"/>
                <a:cs typeface="Dekko"/>
                <a:sym typeface="Dekko"/>
              </a:rPr>
              <a:t>matematika</a:t>
            </a:r>
            <a:endParaRPr lang="en-US" sz="3216" dirty="0">
              <a:solidFill>
                <a:srgbClr val="FC663F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4214"/>
              </a:lnSpc>
            </a:pPr>
            <a:endParaRPr lang="en-US" sz="3216" dirty="0">
              <a:solidFill>
                <a:srgbClr val="FC663F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4214"/>
              </a:lnSpc>
            </a:pPr>
            <a:r>
              <a:rPr lang="sl-SI" sz="3216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31</a:t>
            </a:r>
            <a:r>
              <a:rPr lang="en-US" sz="3216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. </a:t>
            </a:r>
            <a:r>
              <a:rPr lang="en-US" sz="3216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3. </a:t>
            </a:r>
            <a:r>
              <a:rPr lang="en-US" sz="3216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202</a:t>
            </a:r>
            <a:r>
              <a:rPr lang="sl-SI" sz="3216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6</a:t>
            </a:r>
            <a:endParaRPr lang="en-US" sz="3216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385561" y="1230629"/>
            <a:ext cx="2426995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</a:pPr>
            <a:r>
              <a:rPr lang="sl-SI" sz="3316" dirty="0" smtClean="0">
                <a:solidFill>
                  <a:srgbClr val="FC663F"/>
                </a:solidFill>
                <a:latin typeface="Dekko"/>
                <a:ea typeface="Dekko"/>
                <a:cs typeface="Dekko"/>
                <a:sym typeface="Dekko"/>
              </a:rPr>
              <a:t>angleščina</a:t>
            </a:r>
            <a:endParaRPr lang="en-US" sz="3316" dirty="0">
              <a:solidFill>
                <a:srgbClr val="FC663F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4345"/>
              </a:lnSpc>
            </a:pPr>
            <a:endParaRPr lang="en-US" sz="3316" dirty="0">
              <a:solidFill>
                <a:srgbClr val="FC663F"/>
              </a:solidFill>
              <a:latin typeface="Dekko"/>
              <a:ea typeface="Dekko"/>
              <a:cs typeface="Dekko"/>
              <a:sym typeface="Dekko"/>
            </a:endParaRPr>
          </a:p>
          <a:p>
            <a:pPr marL="358064" lvl="1" algn="l">
              <a:lnSpc>
                <a:spcPts val="4345"/>
              </a:lnSpc>
            </a:pPr>
            <a:r>
              <a:rPr lang="sl-SI" sz="3316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25.</a:t>
            </a:r>
            <a:r>
              <a:rPr lang="en-US" sz="3316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sl-SI" sz="3316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3</a:t>
            </a:r>
            <a:r>
              <a:rPr lang="en-US" sz="3316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. 202</a:t>
            </a:r>
            <a:r>
              <a:rPr lang="sl-SI" sz="3316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6</a:t>
            </a:r>
            <a:endParaRPr lang="en-US" sz="3316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0" name="TextBox 10"/>
          <p:cNvSpPr txBox="1"/>
          <p:nvPr/>
        </p:nvSpPr>
        <p:spPr>
          <a:xfrm rot="4491">
            <a:off x="3085984" y="1572085"/>
            <a:ext cx="2570915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</a:pPr>
            <a:r>
              <a:rPr lang="en-US" sz="3316" dirty="0" err="1">
                <a:solidFill>
                  <a:srgbClr val="FC663F"/>
                </a:solidFill>
                <a:latin typeface="Dekko"/>
                <a:ea typeface="Dekko"/>
                <a:cs typeface="Dekko"/>
                <a:sym typeface="Dekko"/>
              </a:rPr>
              <a:t>slovenščina</a:t>
            </a:r>
            <a:endParaRPr lang="en-US" sz="3316" dirty="0">
              <a:solidFill>
                <a:srgbClr val="FC663F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4345"/>
              </a:lnSpc>
            </a:pPr>
            <a:endParaRPr lang="en-US" sz="3316" dirty="0">
              <a:solidFill>
                <a:srgbClr val="FC663F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4345"/>
              </a:lnSpc>
            </a:pPr>
            <a:r>
              <a:rPr lang="en-US" sz="3316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2</a:t>
            </a:r>
            <a:r>
              <a:rPr lang="sl-SI" sz="3316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3</a:t>
            </a:r>
            <a:r>
              <a:rPr lang="en-US" sz="3316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. </a:t>
            </a:r>
            <a:r>
              <a:rPr lang="en-US" sz="3316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3. </a:t>
            </a:r>
            <a:r>
              <a:rPr lang="en-US" sz="3316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202</a:t>
            </a:r>
            <a:r>
              <a:rPr lang="sl-SI" sz="3316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6</a:t>
            </a:r>
            <a:endParaRPr lang="en-US" sz="3316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082109" y="4413970"/>
            <a:ext cx="14879255" cy="563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1"/>
              </a:lnSpc>
            </a:pPr>
            <a:r>
              <a:rPr lang="en-US" sz="4199" dirty="0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NPZ = </a:t>
            </a:r>
            <a:r>
              <a:rPr lang="en-US" sz="4199" dirty="0" err="1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obvezen</a:t>
            </a:r>
            <a:r>
              <a:rPr lang="en-US" sz="4199" dirty="0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, </a:t>
            </a:r>
            <a:r>
              <a:rPr lang="en-US" sz="4199" dirty="0" err="1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ni</a:t>
            </a:r>
            <a:r>
              <a:rPr lang="en-US" sz="4199" dirty="0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nadomestnega</a:t>
            </a:r>
            <a:r>
              <a:rPr lang="en-US" sz="4199" dirty="0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roka</a:t>
            </a:r>
            <a:endParaRPr lang="en-US" sz="4199" dirty="0">
              <a:solidFill>
                <a:srgbClr val="0097B2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5501"/>
              </a:lnSpc>
            </a:pP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“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Za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kandidate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,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ki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iz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opravičljivih</a:t>
            </a:r>
            <a:r>
              <a:rPr lang="en-US" sz="4199" dirty="0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razlogov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ne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bodo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imeli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dosežkov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na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nacionalnem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preverjanju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znanja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bodo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o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utemeljenosti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opravičljivih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razlogov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odločali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na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osnovnih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šolah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v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skladu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s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Pravilnikom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o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nacionalnem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preverjanju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znanja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v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osnovni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šoli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. “</a:t>
            </a:r>
          </a:p>
          <a:p>
            <a:pPr algn="ctr">
              <a:lnSpc>
                <a:spcPts val="5501"/>
              </a:lnSpc>
              <a:spcBef>
                <a:spcPct val="0"/>
              </a:spcBef>
            </a:pPr>
            <a:r>
              <a:rPr lang="en-US" sz="4199" dirty="0" err="1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Nadomestni</a:t>
            </a:r>
            <a:r>
              <a:rPr lang="en-US" sz="4199" dirty="0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dosežek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(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za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potrebe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vpisnega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postopka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- 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uporabila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se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bo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mediana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dosežkov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na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nacionalnem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preverjanju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znanja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tistih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kandidatov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,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ki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imajo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enak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seštevek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zaključnih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ocen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pri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teh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predmetih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v 7., 8. in 9.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razredu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osnovne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šole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kot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kandidat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,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ki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dosežka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na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nacionalnem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preverjanju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znanja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iz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opravičljivih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razlogov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ne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bo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imel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-247732">
            <a:off x="2183494" y="16517"/>
            <a:ext cx="4510414" cy="4497284"/>
          </a:xfrm>
          <a:custGeom>
            <a:avLst/>
            <a:gdLst/>
            <a:ahLst/>
            <a:cxnLst/>
            <a:rect l="l" t="t" r="r" b="b"/>
            <a:pathLst>
              <a:path w="4510414" h="4497284">
                <a:moveTo>
                  <a:pt x="0" y="0"/>
                </a:moveTo>
                <a:lnTo>
                  <a:pt x="4510415" y="0"/>
                </a:lnTo>
                <a:lnTo>
                  <a:pt x="4510415" y="4497284"/>
                </a:lnTo>
                <a:lnTo>
                  <a:pt x="0" y="4497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17616">
            <a:off x="156813" y="4458401"/>
            <a:ext cx="4693491" cy="4679827"/>
          </a:xfrm>
          <a:custGeom>
            <a:avLst/>
            <a:gdLst/>
            <a:ahLst/>
            <a:cxnLst/>
            <a:rect l="l" t="t" r="r" b="b"/>
            <a:pathLst>
              <a:path w="4693491" h="4679827">
                <a:moveTo>
                  <a:pt x="0" y="0"/>
                </a:moveTo>
                <a:lnTo>
                  <a:pt x="4693491" y="0"/>
                </a:lnTo>
                <a:lnTo>
                  <a:pt x="4693491" y="4679827"/>
                </a:lnTo>
                <a:lnTo>
                  <a:pt x="0" y="4679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17616">
            <a:off x="5135913" y="5252132"/>
            <a:ext cx="4595062" cy="4581685"/>
          </a:xfrm>
          <a:custGeom>
            <a:avLst/>
            <a:gdLst/>
            <a:ahLst/>
            <a:cxnLst/>
            <a:rect l="l" t="t" r="r" b="b"/>
            <a:pathLst>
              <a:path w="4595062" h="4581685">
                <a:moveTo>
                  <a:pt x="0" y="0"/>
                </a:moveTo>
                <a:lnTo>
                  <a:pt x="4595062" y="0"/>
                </a:lnTo>
                <a:lnTo>
                  <a:pt x="4595062" y="4581685"/>
                </a:lnTo>
                <a:lnTo>
                  <a:pt x="0" y="4581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19618">
            <a:off x="12821076" y="238215"/>
            <a:ext cx="4637714" cy="4624213"/>
          </a:xfrm>
          <a:custGeom>
            <a:avLst/>
            <a:gdLst/>
            <a:ahLst/>
            <a:cxnLst/>
            <a:rect l="l" t="t" r="r" b="b"/>
            <a:pathLst>
              <a:path w="4637714" h="4624213">
                <a:moveTo>
                  <a:pt x="0" y="0"/>
                </a:moveTo>
                <a:lnTo>
                  <a:pt x="4637714" y="0"/>
                </a:lnTo>
                <a:lnTo>
                  <a:pt x="4637714" y="4624212"/>
                </a:lnTo>
                <a:lnTo>
                  <a:pt x="0" y="462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17616">
            <a:off x="14036983" y="4370767"/>
            <a:ext cx="4724565" cy="4710811"/>
          </a:xfrm>
          <a:custGeom>
            <a:avLst/>
            <a:gdLst/>
            <a:ahLst/>
            <a:cxnLst/>
            <a:rect l="l" t="t" r="r" b="b"/>
            <a:pathLst>
              <a:path w="4724565" h="4710811">
                <a:moveTo>
                  <a:pt x="0" y="0"/>
                </a:moveTo>
                <a:lnTo>
                  <a:pt x="4724565" y="0"/>
                </a:lnTo>
                <a:lnTo>
                  <a:pt x="4724565" y="4710811"/>
                </a:lnTo>
                <a:lnTo>
                  <a:pt x="0" y="4710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64119">
            <a:off x="9852304" y="5406176"/>
            <a:ext cx="4484678" cy="4471622"/>
          </a:xfrm>
          <a:custGeom>
            <a:avLst/>
            <a:gdLst/>
            <a:ahLst/>
            <a:cxnLst/>
            <a:rect l="l" t="t" r="r" b="b"/>
            <a:pathLst>
              <a:path w="4484678" h="4471622">
                <a:moveTo>
                  <a:pt x="0" y="0"/>
                </a:moveTo>
                <a:lnTo>
                  <a:pt x="4484678" y="0"/>
                </a:lnTo>
                <a:lnTo>
                  <a:pt x="4484678" y="4471622"/>
                </a:lnTo>
                <a:lnTo>
                  <a:pt x="0" y="4471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402067">
            <a:off x="2718688" y="954574"/>
            <a:ext cx="3264597" cy="3532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7"/>
              </a:lnSpc>
            </a:pPr>
            <a:r>
              <a:rPr lang="en-US" sz="350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•Spletna učilnica – karierna orientacija/oglasna deska/e-poštna skupina 9.a, 9.b</a:t>
            </a:r>
          </a:p>
          <a:p>
            <a:pPr algn="ctr">
              <a:lnSpc>
                <a:spcPts val="4587"/>
              </a:lnSpc>
            </a:pPr>
            <a:endParaRPr lang="en-US" sz="3501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10" name="TextBox 10"/>
          <p:cNvSpPr txBox="1"/>
          <p:nvPr/>
        </p:nvSpPr>
        <p:spPr>
          <a:xfrm rot="-221758">
            <a:off x="665961" y="5627009"/>
            <a:ext cx="3706955" cy="2160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1"/>
              </a:lnSpc>
            </a:pPr>
            <a:r>
              <a:rPr lang="en-US" sz="41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Kam in kako </a:t>
            </a:r>
          </a:p>
          <a:p>
            <a:pPr algn="ctr">
              <a:lnSpc>
                <a:spcPts val="5501"/>
              </a:lnSpc>
            </a:pPr>
            <a:r>
              <a:rPr lang="en-US" sz="41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– spletni vprašalnik</a:t>
            </a:r>
          </a:p>
          <a:p>
            <a:pPr algn="ctr">
              <a:lnSpc>
                <a:spcPts val="5501"/>
              </a:lnSpc>
            </a:pPr>
            <a:endParaRPr lang="en-US" sz="4199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11" name="TextBox 11"/>
          <p:cNvSpPr txBox="1"/>
          <p:nvPr/>
        </p:nvSpPr>
        <p:spPr>
          <a:xfrm rot="-274206">
            <a:off x="5773275" y="6390305"/>
            <a:ext cx="3684321" cy="218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5"/>
              </a:lnSpc>
            </a:pPr>
            <a:r>
              <a:rPr lang="en-US" sz="426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Tehnični dan  </a:t>
            </a:r>
          </a:p>
          <a:p>
            <a:pPr algn="ctr">
              <a:lnSpc>
                <a:spcPts val="5585"/>
              </a:lnSpc>
            </a:pPr>
            <a:r>
              <a:rPr lang="en-US" sz="426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Obisk Kariernega kotička Postojna </a:t>
            </a:r>
          </a:p>
        </p:txBody>
      </p:sp>
      <p:sp>
        <p:nvSpPr>
          <p:cNvPr id="12" name="TextBox 12"/>
          <p:cNvSpPr txBox="1"/>
          <p:nvPr/>
        </p:nvSpPr>
        <p:spPr>
          <a:xfrm rot="-328066">
            <a:off x="14830577" y="6007606"/>
            <a:ext cx="3168093" cy="175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6"/>
              </a:lnSpc>
            </a:pPr>
            <a:r>
              <a:rPr lang="en-US" sz="5065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Vprašalnik o poklicni pot</a:t>
            </a:r>
          </a:p>
        </p:txBody>
      </p:sp>
      <p:sp>
        <p:nvSpPr>
          <p:cNvPr id="13" name="TextBox 13"/>
          <p:cNvSpPr txBox="1"/>
          <p:nvPr/>
        </p:nvSpPr>
        <p:spPr>
          <a:xfrm rot="388450">
            <a:off x="10325137" y="6933728"/>
            <a:ext cx="3554048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1"/>
              </a:lnSpc>
            </a:pPr>
            <a:endParaRPr lang="en-US" sz="4199" dirty="0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5501"/>
              </a:lnSpc>
            </a:pPr>
            <a:r>
              <a:rPr lang="en-US" sz="4199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Sejem</a:t>
            </a:r>
            <a:r>
              <a:rPr lang="en-US" sz="4199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sl-SI" sz="4199" dirty="0" smtClean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srednjih šol</a:t>
            </a:r>
            <a:endParaRPr lang="en-US" sz="4199" dirty="0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491316" y="1338533"/>
            <a:ext cx="3666030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1"/>
              </a:lnSpc>
              <a:spcBef>
                <a:spcPct val="0"/>
              </a:spcBef>
            </a:pPr>
            <a:r>
              <a:rPr lang="en-US" sz="358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Razredne</a:t>
            </a:r>
            <a:r>
              <a:rPr lang="en-US" sz="358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58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ure</a:t>
            </a:r>
            <a:r>
              <a:rPr lang="en-US" sz="358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sl-SI" sz="3581" dirty="0" smtClean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(</a:t>
            </a:r>
            <a:r>
              <a:rPr lang="sl-SI" sz="3581" i="1" dirty="0" smtClean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pon. </a:t>
            </a:r>
            <a:r>
              <a:rPr lang="sl-SI" sz="3581" dirty="0" smtClean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7. šolske ure)</a:t>
            </a:r>
          </a:p>
          <a:p>
            <a:pPr algn="ctr">
              <a:lnSpc>
                <a:spcPts val="4691"/>
              </a:lnSpc>
              <a:spcBef>
                <a:spcPct val="0"/>
              </a:spcBef>
            </a:pPr>
            <a:r>
              <a:rPr lang="en-US" sz="3581" dirty="0" err="1" smtClean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individualne</a:t>
            </a:r>
            <a:r>
              <a:rPr lang="en-US" sz="3581" dirty="0" smtClean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58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ure</a:t>
            </a:r>
            <a:r>
              <a:rPr lang="en-US" sz="358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(</a:t>
            </a:r>
            <a:r>
              <a:rPr lang="en-US" sz="358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po</a:t>
            </a:r>
            <a:r>
              <a:rPr lang="en-US" sz="358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58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dogovoru</a:t>
            </a:r>
            <a:r>
              <a:rPr lang="en-US" sz="358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)</a:t>
            </a:r>
          </a:p>
        </p:txBody>
      </p:sp>
      <p:sp>
        <p:nvSpPr>
          <p:cNvPr id="15" name="Freeform 15"/>
          <p:cNvSpPr/>
          <p:nvPr/>
        </p:nvSpPr>
        <p:spPr>
          <a:xfrm rot="1161473" flipH="1">
            <a:off x="6809794" y="335991"/>
            <a:ext cx="4642176" cy="4669483"/>
          </a:xfrm>
          <a:custGeom>
            <a:avLst/>
            <a:gdLst/>
            <a:ahLst/>
            <a:cxnLst/>
            <a:rect l="l" t="t" r="r" b="b"/>
            <a:pathLst>
              <a:path w="4642176" h="4669483">
                <a:moveTo>
                  <a:pt x="4642176" y="0"/>
                </a:moveTo>
                <a:lnTo>
                  <a:pt x="0" y="0"/>
                </a:lnTo>
                <a:lnTo>
                  <a:pt x="0" y="4669483"/>
                </a:lnTo>
                <a:lnTo>
                  <a:pt x="4642176" y="4669483"/>
                </a:lnTo>
                <a:lnTo>
                  <a:pt x="46421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180239" y="1822926"/>
            <a:ext cx="5914403" cy="125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  <a:spcBef>
                <a:spcPct val="0"/>
              </a:spcBef>
            </a:pPr>
            <a:r>
              <a:rPr lang="en-US" sz="6922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DEJAVNOSTI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-247732">
            <a:off x="4769080" y="156539"/>
            <a:ext cx="4510414" cy="4497284"/>
          </a:xfrm>
          <a:custGeom>
            <a:avLst/>
            <a:gdLst/>
            <a:ahLst/>
            <a:cxnLst/>
            <a:rect l="l" t="t" r="r" b="b"/>
            <a:pathLst>
              <a:path w="4510414" h="4497284">
                <a:moveTo>
                  <a:pt x="0" y="0"/>
                </a:moveTo>
                <a:lnTo>
                  <a:pt x="4510414" y="0"/>
                </a:lnTo>
                <a:lnTo>
                  <a:pt x="4510414" y="4497284"/>
                </a:lnTo>
                <a:lnTo>
                  <a:pt x="0" y="4497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17616">
            <a:off x="351101" y="426895"/>
            <a:ext cx="4693491" cy="4679827"/>
          </a:xfrm>
          <a:custGeom>
            <a:avLst/>
            <a:gdLst/>
            <a:ahLst/>
            <a:cxnLst/>
            <a:rect l="l" t="t" r="r" b="b"/>
            <a:pathLst>
              <a:path w="4693491" h="4679827">
                <a:moveTo>
                  <a:pt x="0" y="0"/>
                </a:moveTo>
                <a:lnTo>
                  <a:pt x="4693490" y="0"/>
                </a:lnTo>
                <a:lnTo>
                  <a:pt x="4693490" y="4679827"/>
                </a:lnTo>
                <a:lnTo>
                  <a:pt x="0" y="4679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17616">
            <a:off x="460729" y="5180431"/>
            <a:ext cx="4595062" cy="4581685"/>
          </a:xfrm>
          <a:custGeom>
            <a:avLst/>
            <a:gdLst/>
            <a:ahLst/>
            <a:cxnLst/>
            <a:rect l="l" t="t" r="r" b="b"/>
            <a:pathLst>
              <a:path w="4595062" h="4581685">
                <a:moveTo>
                  <a:pt x="0" y="0"/>
                </a:moveTo>
                <a:lnTo>
                  <a:pt x="4595063" y="0"/>
                </a:lnTo>
                <a:lnTo>
                  <a:pt x="4595063" y="4581685"/>
                </a:lnTo>
                <a:lnTo>
                  <a:pt x="0" y="4581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19618">
            <a:off x="13502617" y="378236"/>
            <a:ext cx="4637714" cy="4624213"/>
          </a:xfrm>
          <a:custGeom>
            <a:avLst/>
            <a:gdLst/>
            <a:ahLst/>
            <a:cxnLst/>
            <a:rect l="l" t="t" r="r" b="b"/>
            <a:pathLst>
              <a:path w="4637714" h="4624213">
                <a:moveTo>
                  <a:pt x="0" y="0"/>
                </a:moveTo>
                <a:lnTo>
                  <a:pt x="4637714" y="0"/>
                </a:lnTo>
                <a:lnTo>
                  <a:pt x="4637714" y="4624213"/>
                </a:lnTo>
                <a:lnTo>
                  <a:pt x="0" y="46242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17616">
            <a:off x="8950706" y="4956663"/>
            <a:ext cx="4724565" cy="4710811"/>
          </a:xfrm>
          <a:custGeom>
            <a:avLst/>
            <a:gdLst/>
            <a:ahLst/>
            <a:cxnLst/>
            <a:rect l="l" t="t" r="r" b="b"/>
            <a:pathLst>
              <a:path w="4724565" h="4710811">
                <a:moveTo>
                  <a:pt x="0" y="0"/>
                </a:moveTo>
                <a:lnTo>
                  <a:pt x="4724566" y="0"/>
                </a:lnTo>
                <a:lnTo>
                  <a:pt x="4724566" y="4710811"/>
                </a:lnTo>
                <a:lnTo>
                  <a:pt x="0" y="4710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64119">
            <a:off x="4862857" y="5076258"/>
            <a:ext cx="4484678" cy="4471622"/>
          </a:xfrm>
          <a:custGeom>
            <a:avLst/>
            <a:gdLst/>
            <a:ahLst/>
            <a:cxnLst/>
            <a:rect l="l" t="t" r="r" b="b"/>
            <a:pathLst>
              <a:path w="4484678" h="4471622">
                <a:moveTo>
                  <a:pt x="0" y="0"/>
                </a:moveTo>
                <a:lnTo>
                  <a:pt x="4484678" y="0"/>
                </a:lnTo>
                <a:lnTo>
                  <a:pt x="4484678" y="4471622"/>
                </a:lnTo>
                <a:lnTo>
                  <a:pt x="0" y="4471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221758">
            <a:off x="827427" y="1718102"/>
            <a:ext cx="3706955" cy="255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9"/>
              </a:lnSpc>
            </a:pPr>
            <a:r>
              <a:rPr lang="en-US" sz="49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Svetovalni pogovori </a:t>
            </a:r>
          </a:p>
          <a:p>
            <a:pPr algn="ctr">
              <a:lnSpc>
                <a:spcPts val="6418"/>
              </a:lnSpc>
            </a:pPr>
            <a:endParaRPr lang="en-US" sz="4999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10" name="TextBox 10"/>
          <p:cNvSpPr txBox="1"/>
          <p:nvPr/>
        </p:nvSpPr>
        <p:spPr>
          <a:xfrm rot="-274206">
            <a:off x="1138402" y="6011309"/>
            <a:ext cx="3684321" cy="316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8"/>
              </a:lnSpc>
            </a:pPr>
            <a:r>
              <a:rPr lang="en-US" sz="456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Dnevi odprtih </a:t>
            </a:r>
          </a:p>
          <a:p>
            <a:pPr algn="ctr">
              <a:lnSpc>
                <a:spcPts val="5978"/>
              </a:lnSpc>
            </a:pPr>
            <a:r>
              <a:rPr lang="en-US" sz="456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vrat na </a:t>
            </a:r>
          </a:p>
          <a:p>
            <a:pPr algn="ctr">
              <a:lnSpc>
                <a:spcPts val="7026"/>
              </a:lnSpc>
            </a:pPr>
            <a:r>
              <a:rPr lang="en-US" sz="536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srednjih šolah</a:t>
            </a:r>
          </a:p>
          <a:p>
            <a:pPr algn="ctr">
              <a:lnSpc>
                <a:spcPts val="5585"/>
              </a:lnSpc>
            </a:pPr>
            <a:endParaRPr lang="en-US" sz="5363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11" name="TextBox 11"/>
          <p:cNvSpPr txBox="1"/>
          <p:nvPr/>
        </p:nvSpPr>
        <p:spPr>
          <a:xfrm rot="-328066">
            <a:off x="14557075" y="1356901"/>
            <a:ext cx="3168093" cy="157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1"/>
              </a:lnSpc>
            </a:pPr>
            <a:r>
              <a:rPr lang="en-US" sz="4565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Sejem</a:t>
            </a:r>
            <a:endParaRPr lang="en-US" sz="4565" dirty="0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5981"/>
              </a:lnSpc>
            </a:pPr>
            <a:r>
              <a:rPr lang="en-US" sz="4565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565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Informativa</a:t>
            </a:r>
            <a:r>
              <a:rPr lang="en-US" sz="4565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 rot="388450">
            <a:off x="5483468" y="6053320"/>
            <a:ext cx="3554048" cy="2375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7"/>
              </a:lnSpc>
            </a:pPr>
            <a:r>
              <a:rPr lang="en-US" sz="47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Obisk Gimnazije</a:t>
            </a:r>
          </a:p>
          <a:p>
            <a:pPr algn="ctr">
              <a:lnSpc>
                <a:spcPts val="6418"/>
              </a:lnSpc>
            </a:pPr>
            <a:r>
              <a:rPr lang="en-US" sz="48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Il. Bistrica </a:t>
            </a:r>
          </a:p>
          <a:p>
            <a:pPr algn="ctr">
              <a:lnSpc>
                <a:spcPts val="5501"/>
              </a:lnSpc>
            </a:pPr>
            <a:endParaRPr lang="en-US" sz="4899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66392" y="1320464"/>
            <a:ext cx="4077608" cy="232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3"/>
              </a:lnSpc>
            </a:pPr>
            <a:r>
              <a:rPr lang="en-US" sz="448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Samoocena (Zavod </a:t>
            </a:r>
          </a:p>
          <a:p>
            <a:pPr algn="ctr">
              <a:lnSpc>
                <a:spcPts val="5873"/>
              </a:lnSpc>
            </a:pPr>
            <a:r>
              <a:rPr lang="en-US" sz="448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za zaposlovanje)</a:t>
            </a:r>
          </a:p>
          <a:p>
            <a:pPr algn="ctr">
              <a:lnSpc>
                <a:spcPts val="6004"/>
              </a:lnSpc>
              <a:spcBef>
                <a:spcPct val="0"/>
              </a:spcBef>
            </a:pPr>
            <a:endParaRPr lang="en-US" sz="4483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14" name="Freeform 14"/>
          <p:cNvSpPr/>
          <p:nvPr/>
        </p:nvSpPr>
        <p:spPr>
          <a:xfrm rot="1161473" flipH="1">
            <a:off x="8928042" y="220882"/>
            <a:ext cx="4642176" cy="4669483"/>
          </a:xfrm>
          <a:custGeom>
            <a:avLst/>
            <a:gdLst/>
            <a:ahLst/>
            <a:cxnLst/>
            <a:rect l="l" t="t" r="r" b="b"/>
            <a:pathLst>
              <a:path w="4642176" h="4669483">
                <a:moveTo>
                  <a:pt x="4642176" y="0"/>
                </a:moveTo>
                <a:lnTo>
                  <a:pt x="0" y="0"/>
                </a:lnTo>
                <a:lnTo>
                  <a:pt x="0" y="4669483"/>
                </a:lnTo>
                <a:lnTo>
                  <a:pt x="4642176" y="4669483"/>
                </a:lnTo>
                <a:lnTo>
                  <a:pt x="46421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285370" y="1822926"/>
            <a:ext cx="5914403" cy="125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  <a:spcBef>
                <a:spcPct val="0"/>
              </a:spcBef>
            </a:pPr>
            <a:r>
              <a:rPr lang="en-US" sz="6922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DEJAVNOSTI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80665" y="6152936"/>
            <a:ext cx="2042815" cy="1840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2"/>
              </a:lnSpc>
            </a:pPr>
            <a:r>
              <a:rPr lang="en-US" sz="52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Razpis za </a:t>
            </a:r>
          </a:p>
          <a:p>
            <a:pPr algn="ctr">
              <a:lnSpc>
                <a:spcPts val="6942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vpis v SŠ, </a:t>
            </a:r>
          </a:p>
        </p:txBody>
      </p:sp>
      <p:sp>
        <p:nvSpPr>
          <p:cNvPr id="17" name="Freeform 17"/>
          <p:cNvSpPr/>
          <p:nvPr/>
        </p:nvSpPr>
        <p:spPr>
          <a:xfrm rot="1161473" flipH="1">
            <a:off x="13278249" y="4630251"/>
            <a:ext cx="4793633" cy="4821831"/>
          </a:xfrm>
          <a:custGeom>
            <a:avLst/>
            <a:gdLst/>
            <a:ahLst/>
            <a:cxnLst/>
            <a:rect l="l" t="t" r="r" b="b"/>
            <a:pathLst>
              <a:path w="4793633" h="4821831">
                <a:moveTo>
                  <a:pt x="4793633" y="0"/>
                </a:moveTo>
                <a:lnTo>
                  <a:pt x="0" y="0"/>
                </a:lnTo>
                <a:lnTo>
                  <a:pt x="0" y="4821831"/>
                </a:lnTo>
                <a:lnTo>
                  <a:pt x="4793633" y="4821831"/>
                </a:lnTo>
                <a:lnTo>
                  <a:pt x="47936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4501974" y="5648258"/>
            <a:ext cx="2846612" cy="2013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7"/>
              </a:lnSpc>
            </a:pPr>
            <a:r>
              <a:rPr lang="en-US" sz="578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Informativni </a:t>
            </a:r>
          </a:p>
          <a:p>
            <a:pPr algn="ctr">
              <a:lnSpc>
                <a:spcPts val="7577"/>
              </a:lnSpc>
              <a:spcBef>
                <a:spcPct val="0"/>
              </a:spcBef>
            </a:pPr>
            <a:r>
              <a:rPr lang="en-US" sz="578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dnevi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76154">
            <a:off x="1813359" y="-3631399"/>
            <a:ext cx="14889485" cy="19660720"/>
          </a:xfrm>
          <a:custGeom>
            <a:avLst/>
            <a:gdLst/>
            <a:ahLst/>
            <a:cxnLst/>
            <a:rect l="l" t="t" r="r" b="b"/>
            <a:pathLst>
              <a:path w="14889485" h="19660720">
                <a:moveTo>
                  <a:pt x="0" y="0"/>
                </a:moveTo>
                <a:lnTo>
                  <a:pt x="14889485" y="0"/>
                </a:lnTo>
                <a:lnTo>
                  <a:pt x="14889485" y="19660720"/>
                </a:lnTo>
                <a:lnTo>
                  <a:pt x="0" y="19660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81" r="-198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1614" y="1028701"/>
            <a:ext cx="1389707" cy="1781676"/>
          </a:xfrm>
          <a:custGeom>
            <a:avLst/>
            <a:gdLst/>
            <a:ahLst/>
            <a:cxnLst/>
            <a:rect l="l" t="t" r="r" b="b"/>
            <a:pathLst>
              <a:path w="1389707" h="1781676">
                <a:moveTo>
                  <a:pt x="0" y="0"/>
                </a:moveTo>
                <a:lnTo>
                  <a:pt x="1389707" y="0"/>
                </a:lnTo>
                <a:lnTo>
                  <a:pt x="1389707" y="1781676"/>
                </a:lnTo>
                <a:lnTo>
                  <a:pt x="0" y="1781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40594">
            <a:off x="16564446" y="900755"/>
            <a:ext cx="1389707" cy="1781676"/>
          </a:xfrm>
          <a:custGeom>
            <a:avLst/>
            <a:gdLst/>
            <a:ahLst/>
            <a:cxnLst/>
            <a:rect l="l" t="t" r="r" b="b"/>
            <a:pathLst>
              <a:path w="1389707" h="1781676">
                <a:moveTo>
                  <a:pt x="0" y="0"/>
                </a:moveTo>
                <a:lnTo>
                  <a:pt x="1389708" y="0"/>
                </a:lnTo>
                <a:lnTo>
                  <a:pt x="1389708" y="1781676"/>
                </a:lnTo>
                <a:lnTo>
                  <a:pt x="0" y="1781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308176" y="912209"/>
            <a:ext cx="9671648" cy="1017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0"/>
              </a:lnSpc>
              <a:spcBef>
                <a:spcPct val="0"/>
              </a:spcBef>
            </a:pPr>
            <a:r>
              <a:rPr lang="en-US" sz="5321" spc="117" dirty="0" err="1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Rokovnik</a:t>
            </a:r>
            <a:r>
              <a:rPr lang="en-US" sz="5321" spc="117" dirty="0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5321" spc="117" dirty="0" err="1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za</a:t>
            </a:r>
            <a:r>
              <a:rPr lang="en-US" sz="5321" spc="117" dirty="0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5321" spc="117" dirty="0" err="1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vpis</a:t>
            </a:r>
            <a:r>
              <a:rPr lang="en-US" sz="5321" spc="117" dirty="0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 v </a:t>
            </a:r>
            <a:r>
              <a:rPr lang="en-US" sz="5321" spc="117" dirty="0" err="1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srednje</a:t>
            </a:r>
            <a:r>
              <a:rPr lang="en-US" sz="5321" spc="117" dirty="0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5321" spc="117" dirty="0" err="1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šole</a:t>
            </a:r>
            <a:endParaRPr lang="en-US" sz="5321" spc="117" dirty="0">
              <a:solidFill>
                <a:srgbClr val="FC663F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67437"/>
              </p:ext>
            </p:extLst>
          </p:nvPr>
        </p:nvGraphicFramePr>
        <p:xfrm>
          <a:off x="2316721" y="2324100"/>
          <a:ext cx="14356293" cy="6531428"/>
        </p:xfrm>
        <a:graphic>
          <a:graphicData uri="http://schemas.openxmlformats.org/drawingml/2006/table">
            <a:tbl>
              <a:tblPr/>
              <a:tblGrid>
                <a:gridCol w="9759747">
                  <a:extLst>
                    <a:ext uri="{9D8B030D-6E8A-4147-A177-3AD203B41FA5}">
                      <a16:colId xmlns:a16="http://schemas.microsoft.com/office/drawing/2014/main" val="1084598323"/>
                    </a:ext>
                  </a:extLst>
                </a:gridCol>
                <a:gridCol w="4596546">
                  <a:extLst>
                    <a:ext uri="{9D8B030D-6E8A-4147-A177-3AD203B41FA5}">
                      <a16:colId xmlns:a16="http://schemas.microsoft.com/office/drawing/2014/main" val="3079352519"/>
                    </a:ext>
                  </a:extLst>
                </a:gridCol>
              </a:tblGrid>
              <a:tr h="373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25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KAJ</a:t>
                      </a:r>
                      <a:endParaRPr lang="sl-SI" sz="25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sl-SI" sz="2500" b="1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288" marR="39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25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KDAJ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288" marR="39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133373227"/>
                  </a:ext>
                </a:extLst>
              </a:tr>
              <a:tr h="8164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Objava Razpisa za vpis v srednje šole (SŠ) in dijaške domove 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288" marR="39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 16. 1. 2026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288" marR="39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6460471"/>
                  </a:ext>
                </a:extLst>
              </a:tr>
              <a:tr h="7474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Informativni dnevi v SŠ in DD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288" marR="39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13. 2. in 14. 2. 2026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288" marR="39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260693"/>
                  </a:ext>
                </a:extLst>
              </a:tr>
              <a:tr h="14695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Prijava za opravljanje preizkusa posebne nadarjenosti, znanja in spretnosti ter posredovanje dokazil za gimnazijo (š) in ekonomsko gimnazijo (š)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288" marR="39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 4. 3. 2026</a:t>
                      </a:r>
                      <a:endParaRPr lang="sl-SI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288" marR="39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182598"/>
                  </a:ext>
                </a:extLst>
              </a:tr>
              <a:tr h="7075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Opravljanje preizkusov posebnih nadarjenosti, znanja in spretnosti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288" marR="39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med 7. 3. in 21. 3. 2026</a:t>
                      </a:r>
                      <a:endParaRPr lang="sl-SI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288" marR="39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862526"/>
                  </a:ext>
                </a:extLst>
              </a:tr>
              <a:tr h="10885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Posredovanje potrdil o opravljenih preizkusih posebne nadarjenosti, znanja, spretnosti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288" marR="39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 27. 3. 2026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288" marR="39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122054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Prijavljanje za vpis v SŠ za šol. leto 2026/2027</a:t>
                      </a:r>
                      <a:endParaRPr lang="sl-SI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sl-SI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288" marR="39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 2. 4. 2026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288" marR="39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95774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76154">
            <a:off x="1599066" y="-3842174"/>
            <a:ext cx="14766594" cy="20204158"/>
          </a:xfrm>
          <a:custGeom>
            <a:avLst/>
            <a:gdLst/>
            <a:ahLst/>
            <a:cxnLst/>
            <a:rect l="l" t="t" r="r" b="b"/>
            <a:pathLst>
              <a:path w="14766594" h="20204158">
                <a:moveTo>
                  <a:pt x="0" y="0"/>
                </a:moveTo>
                <a:lnTo>
                  <a:pt x="14766595" y="0"/>
                </a:lnTo>
                <a:lnTo>
                  <a:pt x="14766595" y="20204158"/>
                </a:lnTo>
                <a:lnTo>
                  <a:pt x="0" y="202041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35" r="-529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924159"/>
            <a:ext cx="1389707" cy="1781676"/>
          </a:xfrm>
          <a:custGeom>
            <a:avLst/>
            <a:gdLst/>
            <a:ahLst/>
            <a:cxnLst/>
            <a:rect l="l" t="t" r="r" b="b"/>
            <a:pathLst>
              <a:path w="1389707" h="1781676">
                <a:moveTo>
                  <a:pt x="0" y="0"/>
                </a:moveTo>
                <a:lnTo>
                  <a:pt x="1389707" y="0"/>
                </a:lnTo>
                <a:lnTo>
                  <a:pt x="1389707" y="1781676"/>
                </a:lnTo>
                <a:lnTo>
                  <a:pt x="0" y="1781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40594">
            <a:off x="17033136" y="6529791"/>
            <a:ext cx="1389707" cy="1781676"/>
          </a:xfrm>
          <a:custGeom>
            <a:avLst/>
            <a:gdLst/>
            <a:ahLst/>
            <a:cxnLst/>
            <a:rect l="l" t="t" r="r" b="b"/>
            <a:pathLst>
              <a:path w="1389707" h="1781676">
                <a:moveTo>
                  <a:pt x="0" y="0"/>
                </a:moveTo>
                <a:lnTo>
                  <a:pt x="1389707" y="0"/>
                </a:lnTo>
                <a:lnTo>
                  <a:pt x="1389707" y="1781676"/>
                </a:lnTo>
                <a:lnTo>
                  <a:pt x="0" y="1781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905637"/>
              </p:ext>
            </p:extLst>
          </p:nvPr>
        </p:nvGraphicFramePr>
        <p:xfrm>
          <a:off x="2438400" y="1409701"/>
          <a:ext cx="14173200" cy="8722168"/>
        </p:xfrm>
        <a:graphic>
          <a:graphicData uri="http://schemas.openxmlformats.org/drawingml/2006/table">
            <a:tbl>
              <a:tblPr/>
              <a:tblGrid>
                <a:gridCol w="10018986">
                  <a:extLst>
                    <a:ext uri="{9D8B030D-6E8A-4147-A177-3AD203B41FA5}">
                      <a16:colId xmlns:a16="http://schemas.microsoft.com/office/drawing/2014/main" val="2199867421"/>
                    </a:ext>
                  </a:extLst>
                </a:gridCol>
                <a:gridCol w="4154214">
                  <a:extLst>
                    <a:ext uri="{9D8B030D-6E8A-4147-A177-3AD203B41FA5}">
                      <a16:colId xmlns:a16="http://schemas.microsoft.com/office/drawing/2014/main" val="531811513"/>
                    </a:ext>
                  </a:extLst>
                </a:gridCol>
              </a:tblGrid>
              <a:tr h="11058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Javna objava številčnega stanja prijav za vpis v SŠ za šolsko leto 2026/2027 (spletna stran MVI)</a:t>
                      </a:r>
                      <a:endParaRPr lang="sl-SI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sl-SI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9. 4. 2026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 16. ure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1133448"/>
                  </a:ext>
                </a:extLst>
              </a:tr>
              <a:tr h="810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Morebitni prenosi prijav za vpis v SŠ za šolsko leto 2026/2027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 6. 5. 2026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 15. ure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386466"/>
                  </a:ext>
                </a:extLst>
              </a:tr>
              <a:tr h="10910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Obveščanje šol o omejitvah in spremembah obsega razpisanih mest ter javna objava omejitev vpisa (spletna stran MVI)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 1. 6. 2026</a:t>
                      </a:r>
                      <a:endParaRPr lang="sl-SI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507637"/>
                  </a:ext>
                </a:extLst>
              </a:tr>
              <a:tr h="737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Obveščanje prijavljenih kandidatov o omejitvah vpisa</a:t>
                      </a:r>
                      <a:endParaRPr lang="sl-SI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sl-SI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 5. 6. 2026</a:t>
                      </a:r>
                      <a:endParaRPr lang="sl-SI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76670"/>
                  </a:ext>
                </a:extLst>
              </a:tr>
              <a:tr h="10910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Vpis oz. izvedba 1. kroga izbirnega postopka (po razporedu šol)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med 16. 6. 2026 in 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19. 6. </a:t>
                      </a:r>
                      <a:r>
                        <a:rPr lang="sl-SI" sz="2500" b="1" dirty="0" smtClean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2026</a:t>
                      </a:r>
                      <a:r>
                        <a:rPr lang="sl-SI" sz="25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sl-SI" sz="2500" b="1" dirty="0" smtClean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(do </a:t>
                      </a: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14. ure)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751301"/>
                  </a:ext>
                </a:extLst>
              </a:tr>
              <a:tr h="12089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Objava rezultatov 1. kroga izbirnega postopka, seznanitev kandidatov, ki niso bili uspešni v 1. krogu izbirnega postopka, z možnostmi v 2. krogu</a:t>
                      </a:r>
                      <a:r>
                        <a:rPr lang="sl-SI" sz="25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.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 19. 6. 2026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0018856"/>
                  </a:ext>
                </a:extLst>
              </a:tr>
              <a:tr h="737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Prijava neizbranih v 1. krogu izbirnega postopka za 2. krog.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 24. 6. 2026 do 14. ure</a:t>
                      </a:r>
                      <a:endParaRPr lang="sl-SI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5203178"/>
                  </a:ext>
                </a:extLst>
              </a:tr>
              <a:tr h="737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Objava rezultatov 2. kroga izbirnega postopka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 26. 6. 2026 do 15. ure</a:t>
                      </a:r>
                      <a:endParaRPr lang="sl-SI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36374"/>
                  </a:ext>
                </a:extLst>
              </a:tr>
              <a:tr h="10910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Vpis kandidatov, ki so bili uspešni v 2. krogu izbirnega postopka</a:t>
                      </a:r>
                      <a:endParaRPr lang="sl-SI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sl-SI" sz="2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 30. 6. 2026 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500" b="1" dirty="0">
                          <a:solidFill>
                            <a:srgbClr val="368A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 14. ure</a:t>
                      </a:r>
                      <a:endParaRPr lang="sl-SI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83" marR="25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30836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4020971" y="-2717932"/>
            <a:ext cx="12074642" cy="15543728"/>
          </a:xfrm>
          <a:custGeom>
            <a:avLst/>
            <a:gdLst/>
            <a:ahLst/>
            <a:cxnLst/>
            <a:rect l="l" t="t" r="r" b="b"/>
            <a:pathLst>
              <a:path w="12074642" h="15543728">
                <a:moveTo>
                  <a:pt x="0" y="0"/>
                </a:moveTo>
                <a:lnTo>
                  <a:pt x="12074642" y="0"/>
                </a:lnTo>
                <a:lnTo>
                  <a:pt x="12074642" y="15543728"/>
                </a:lnTo>
                <a:lnTo>
                  <a:pt x="0" y="15543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83" t="-32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0605" y="0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8" y="0"/>
                </a:lnTo>
                <a:lnTo>
                  <a:pt x="41215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16673" y="379786"/>
            <a:ext cx="15030491" cy="2156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3"/>
              </a:lnSpc>
            </a:pPr>
            <a:r>
              <a:rPr lang="en-US" sz="5845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Kje dobim informacije o poklicih, </a:t>
            </a:r>
          </a:p>
          <a:p>
            <a:pPr algn="ctr">
              <a:lnSpc>
                <a:spcPts val="8183"/>
              </a:lnSpc>
              <a:spcBef>
                <a:spcPct val="0"/>
              </a:spcBef>
            </a:pPr>
            <a:r>
              <a:rPr lang="en-US" sz="5845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vpisu v  SŠ, …?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90963" y="1885950"/>
            <a:ext cx="12417965" cy="6824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8"/>
              </a:lnSpc>
              <a:spcBef>
                <a:spcPct val="0"/>
              </a:spcBef>
            </a:pPr>
            <a:r>
              <a:rPr lang="en-US" sz="5800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Spletni viri:</a:t>
            </a:r>
          </a:p>
          <a:p>
            <a:pPr algn="l">
              <a:lnSpc>
                <a:spcPts val="7598"/>
              </a:lnSpc>
              <a:spcBef>
                <a:spcPct val="0"/>
              </a:spcBef>
            </a:pPr>
            <a:r>
              <a:rPr lang="en-US" sz="58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Ministrstvo za vzgojo in izobraževanje</a:t>
            </a:r>
          </a:p>
          <a:p>
            <a:pPr algn="l">
              <a:lnSpc>
                <a:spcPts val="7598"/>
              </a:lnSpc>
              <a:spcBef>
                <a:spcPct val="0"/>
              </a:spcBef>
            </a:pPr>
            <a:r>
              <a:rPr lang="en-US" sz="58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Zavod RS za zaposlovanje</a:t>
            </a:r>
          </a:p>
          <a:p>
            <a:pPr algn="l">
              <a:lnSpc>
                <a:spcPts val="7598"/>
              </a:lnSpc>
              <a:spcBef>
                <a:spcPct val="0"/>
              </a:spcBef>
            </a:pPr>
            <a:r>
              <a:rPr lang="en-US" sz="58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Spletna stran mojaizbira.si</a:t>
            </a:r>
          </a:p>
          <a:p>
            <a:pPr algn="l">
              <a:lnSpc>
                <a:spcPts val="7598"/>
              </a:lnSpc>
              <a:spcBef>
                <a:spcPct val="0"/>
              </a:spcBef>
            </a:pPr>
            <a:r>
              <a:rPr lang="en-US" sz="58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Dijaski.net</a:t>
            </a:r>
          </a:p>
          <a:p>
            <a:pPr algn="l">
              <a:lnSpc>
                <a:spcPts val="7598"/>
              </a:lnSpc>
              <a:spcBef>
                <a:spcPct val="0"/>
              </a:spcBef>
            </a:pPr>
            <a:r>
              <a:rPr lang="en-US" sz="58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Spletne strani srednjih šol</a:t>
            </a:r>
          </a:p>
          <a:p>
            <a:pPr algn="l">
              <a:lnSpc>
                <a:spcPts val="7598"/>
              </a:lnSpc>
              <a:spcBef>
                <a:spcPct val="0"/>
              </a:spcBef>
            </a:pPr>
            <a:r>
              <a:rPr lang="en-US" sz="58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Karierni plac, Gradiva za mlade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920815"/>
            <a:ext cx="7606057" cy="5629894"/>
          </a:xfrm>
          <a:custGeom>
            <a:avLst/>
            <a:gdLst/>
            <a:ahLst/>
            <a:cxnLst/>
            <a:rect l="l" t="t" r="r" b="b"/>
            <a:pathLst>
              <a:path w="7606057" h="5629894">
                <a:moveTo>
                  <a:pt x="0" y="0"/>
                </a:moveTo>
                <a:lnTo>
                  <a:pt x="7606057" y="0"/>
                </a:lnTo>
                <a:lnTo>
                  <a:pt x="7606057" y="5629895"/>
                </a:lnTo>
                <a:lnTo>
                  <a:pt x="0" y="56298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198555"/>
            <a:ext cx="736079" cy="734827"/>
          </a:xfrm>
          <a:custGeom>
            <a:avLst/>
            <a:gdLst/>
            <a:ahLst/>
            <a:cxnLst/>
            <a:rect l="l" t="t" r="r" b="b"/>
            <a:pathLst>
              <a:path w="736079" h="734827">
                <a:moveTo>
                  <a:pt x="0" y="0"/>
                </a:moveTo>
                <a:lnTo>
                  <a:pt x="736079" y="0"/>
                </a:lnTo>
                <a:lnTo>
                  <a:pt x="736079" y="734828"/>
                </a:lnTo>
                <a:lnTo>
                  <a:pt x="0" y="734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64952" y="973102"/>
            <a:ext cx="9299458" cy="6883325"/>
          </a:xfrm>
          <a:custGeom>
            <a:avLst/>
            <a:gdLst/>
            <a:ahLst/>
            <a:cxnLst/>
            <a:rect l="l" t="t" r="r" b="b"/>
            <a:pathLst>
              <a:path w="9299458" h="6883325">
                <a:moveTo>
                  <a:pt x="0" y="0"/>
                </a:moveTo>
                <a:lnTo>
                  <a:pt x="9299458" y="0"/>
                </a:lnTo>
                <a:lnTo>
                  <a:pt x="9299458" y="6883325"/>
                </a:lnTo>
                <a:lnTo>
                  <a:pt x="0" y="6883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62157" y="1336747"/>
            <a:ext cx="736079" cy="734827"/>
          </a:xfrm>
          <a:custGeom>
            <a:avLst/>
            <a:gdLst/>
            <a:ahLst/>
            <a:cxnLst/>
            <a:rect l="l" t="t" r="r" b="b"/>
            <a:pathLst>
              <a:path w="736079" h="734827">
                <a:moveTo>
                  <a:pt x="0" y="0"/>
                </a:moveTo>
                <a:lnTo>
                  <a:pt x="736079" y="0"/>
                </a:lnTo>
                <a:lnTo>
                  <a:pt x="736079" y="734827"/>
                </a:lnTo>
                <a:lnTo>
                  <a:pt x="0" y="734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66769" y="4051642"/>
            <a:ext cx="6472519" cy="380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8"/>
              </a:lnSpc>
            </a:pPr>
            <a:r>
              <a:rPr lang="en-US" sz="528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Zavod za zaposlovanje - Karierni kotiček </a:t>
            </a:r>
          </a:p>
          <a:p>
            <a:pPr algn="ctr">
              <a:lnSpc>
                <a:spcPts val="7398"/>
              </a:lnSpc>
            </a:pPr>
            <a:r>
              <a:rPr lang="en-US" sz="528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Urad za delo Postojna.</a:t>
            </a:r>
          </a:p>
          <a:p>
            <a:pPr algn="ctr">
              <a:lnSpc>
                <a:spcPts val="7398"/>
              </a:lnSpc>
              <a:spcBef>
                <a:spcPct val="0"/>
              </a:spcBef>
            </a:pPr>
            <a:endParaRPr lang="en-US" sz="5284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777122" y="2161167"/>
            <a:ext cx="7482178" cy="2657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7"/>
              </a:lnSpc>
              <a:spcBef>
                <a:spcPct val="0"/>
              </a:spcBef>
            </a:pPr>
            <a:r>
              <a:rPr lang="en-US" sz="518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Šolska svetovalna služba: Tanja Vičič</a:t>
            </a:r>
          </a:p>
          <a:p>
            <a:pPr algn="ctr">
              <a:lnSpc>
                <a:spcPts val="6797"/>
              </a:lnSpc>
              <a:spcBef>
                <a:spcPct val="0"/>
              </a:spcBef>
            </a:pPr>
            <a:r>
              <a:rPr lang="en-US" sz="518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Tel: 05 711 03 82</a:t>
            </a:r>
          </a:p>
          <a:p>
            <a:pPr algn="ctr">
              <a:lnSpc>
                <a:spcPts val="6797"/>
              </a:lnSpc>
              <a:spcBef>
                <a:spcPct val="0"/>
              </a:spcBef>
            </a:pPr>
            <a:r>
              <a:rPr lang="en-US" sz="518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e-pošta: tanja.vicic@os-dk.si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76169" y="5010150"/>
            <a:ext cx="9299458" cy="1465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1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Spletna učilnica:</a:t>
            </a:r>
          </a:p>
          <a:p>
            <a:pPr algn="ctr">
              <a:lnSpc>
                <a:spcPts val="5501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https://ucilnice.arnes.si/course/view.php?id=26879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137152">
            <a:off x="14495402" y="6240901"/>
            <a:ext cx="3126120" cy="2968058"/>
          </a:xfrm>
          <a:custGeom>
            <a:avLst/>
            <a:gdLst/>
            <a:ahLst/>
            <a:cxnLst/>
            <a:rect l="l" t="t" r="r" b="b"/>
            <a:pathLst>
              <a:path w="3126120" h="2968058">
                <a:moveTo>
                  <a:pt x="0" y="0"/>
                </a:moveTo>
                <a:lnTo>
                  <a:pt x="3126120" y="0"/>
                </a:lnTo>
                <a:lnTo>
                  <a:pt x="3126120" y="2968057"/>
                </a:lnTo>
                <a:lnTo>
                  <a:pt x="0" y="29680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71662">
            <a:off x="15041744" y="7102374"/>
            <a:ext cx="1466614" cy="1402617"/>
          </a:xfrm>
          <a:custGeom>
            <a:avLst/>
            <a:gdLst/>
            <a:ahLst/>
            <a:cxnLst/>
            <a:rect l="l" t="t" r="r" b="b"/>
            <a:pathLst>
              <a:path w="1466614" h="1402617">
                <a:moveTo>
                  <a:pt x="0" y="0"/>
                </a:moveTo>
                <a:lnTo>
                  <a:pt x="1466615" y="0"/>
                </a:lnTo>
                <a:lnTo>
                  <a:pt x="1466615" y="1402616"/>
                </a:lnTo>
                <a:lnTo>
                  <a:pt x="0" y="1402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331506" flipH="1">
            <a:off x="345114" y="830609"/>
            <a:ext cx="5634372" cy="2540590"/>
          </a:xfrm>
          <a:custGeom>
            <a:avLst/>
            <a:gdLst/>
            <a:ahLst/>
            <a:cxnLst/>
            <a:rect l="l" t="t" r="r" b="b"/>
            <a:pathLst>
              <a:path w="5634372" h="2540590">
                <a:moveTo>
                  <a:pt x="5634372" y="0"/>
                </a:moveTo>
                <a:lnTo>
                  <a:pt x="0" y="0"/>
                </a:lnTo>
                <a:lnTo>
                  <a:pt x="0" y="2540590"/>
                </a:lnTo>
                <a:lnTo>
                  <a:pt x="5634372" y="2540590"/>
                </a:lnTo>
                <a:lnTo>
                  <a:pt x="563437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48372" y="686330"/>
            <a:ext cx="1221857" cy="2061415"/>
          </a:xfrm>
          <a:custGeom>
            <a:avLst/>
            <a:gdLst/>
            <a:ahLst/>
            <a:cxnLst/>
            <a:rect l="l" t="t" r="r" b="b"/>
            <a:pathLst>
              <a:path w="1221857" h="2061415">
                <a:moveTo>
                  <a:pt x="0" y="0"/>
                </a:moveTo>
                <a:lnTo>
                  <a:pt x="1221856" y="0"/>
                </a:lnTo>
                <a:lnTo>
                  <a:pt x="1221856" y="2061416"/>
                </a:lnTo>
                <a:lnTo>
                  <a:pt x="0" y="20614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92961" y="1538256"/>
            <a:ext cx="964181" cy="1626686"/>
          </a:xfrm>
          <a:custGeom>
            <a:avLst/>
            <a:gdLst/>
            <a:ahLst/>
            <a:cxnLst/>
            <a:rect l="l" t="t" r="r" b="b"/>
            <a:pathLst>
              <a:path w="964181" h="1626686">
                <a:moveTo>
                  <a:pt x="0" y="0"/>
                </a:moveTo>
                <a:lnTo>
                  <a:pt x="964181" y="0"/>
                </a:lnTo>
                <a:lnTo>
                  <a:pt x="964181" y="1626686"/>
                </a:lnTo>
                <a:lnTo>
                  <a:pt x="0" y="16266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11073" y="1717038"/>
            <a:ext cx="8787200" cy="5858133"/>
          </a:xfrm>
          <a:custGeom>
            <a:avLst/>
            <a:gdLst/>
            <a:ahLst/>
            <a:cxnLst/>
            <a:rect l="l" t="t" r="r" b="b"/>
            <a:pathLst>
              <a:path w="8787200" h="5858133">
                <a:moveTo>
                  <a:pt x="0" y="0"/>
                </a:moveTo>
                <a:lnTo>
                  <a:pt x="8787200" y="0"/>
                </a:lnTo>
                <a:lnTo>
                  <a:pt x="8787200" y="5858133"/>
                </a:lnTo>
                <a:lnTo>
                  <a:pt x="0" y="58581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38638" y="1688567"/>
            <a:ext cx="2133600" cy="909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00"/>
              </a:lnSpc>
              <a:spcBef>
                <a:spcPct val="0"/>
              </a:spcBef>
            </a:pPr>
            <a:r>
              <a:rPr lang="en-US" sz="500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-264119">
            <a:off x="13623762" y="5449905"/>
            <a:ext cx="4601401" cy="4588006"/>
          </a:xfrm>
          <a:custGeom>
            <a:avLst/>
            <a:gdLst/>
            <a:ahLst/>
            <a:cxnLst/>
            <a:rect l="l" t="t" r="r" b="b"/>
            <a:pathLst>
              <a:path w="4601401" h="4588006">
                <a:moveTo>
                  <a:pt x="0" y="0"/>
                </a:moveTo>
                <a:lnTo>
                  <a:pt x="4601402" y="0"/>
                </a:lnTo>
                <a:lnTo>
                  <a:pt x="4601402" y="4588005"/>
                </a:lnTo>
                <a:lnTo>
                  <a:pt x="0" y="45880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859083">
            <a:off x="4883584" y="4136957"/>
            <a:ext cx="749525" cy="2439281"/>
          </a:xfrm>
          <a:custGeom>
            <a:avLst/>
            <a:gdLst/>
            <a:ahLst/>
            <a:cxnLst/>
            <a:rect l="l" t="t" r="r" b="b"/>
            <a:pathLst>
              <a:path w="749525" h="2439281">
                <a:moveTo>
                  <a:pt x="0" y="0"/>
                </a:moveTo>
                <a:lnTo>
                  <a:pt x="749525" y="0"/>
                </a:lnTo>
                <a:lnTo>
                  <a:pt x="749525" y="2439281"/>
                </a:lnTo>
                <a:lnTo>
                  <a:pt x="0" y="24392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388450">
            <a:off x="13793694" y="6800762"/>
            <a:ext cx="3918204" cy="224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3"/>
              </a:lnSpc>
            </a:pPr>
            <a:r>
              <a:rPr lang="en-US" sz="6430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Zdravje</a:t>
            </a:r>
          </a:p>
          <a:p>
            <a:pPr algn="ctr">
              <a:lnSpc>
                <a:spcPts val="8423"/>
              </a:lnSpc>
            </a:pPr>
            <a:endParaRPr lang="en-US" sz="6430">
              <a:solidFill>
                <a:srgbClr val="0097B2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6" name="Freeform 6"/>
          <p:cNvSpPr/>
          <p:nvPr/>
        </p:nvSpPr>
        <p:spPr>
          <a:xfrm rot="-1833775">
            <a:off x="5387972" y="1990481"/>
            <a:ext cx="644883" cy="2098732"/>
          </a:xfrm>
          <a:custGeom>
            <a:avLst/>
            <a:gdLst/>
            <a:ahLst/>
            <a:cxnLst/>
            <a:rect l="l" t="t" r="r" b="b"/>
            <a:pathLst>
              <a:path w="644883" h="2098732">
                <a:moveTo>
                  <a:pt x="0" y="0"/>
                </a:moveTo>
                <a:lnTo>
                  <a:pt x="644883" y="0"/>
                </a:lnTo>
                <a:lnTo>
                  <a:pt x="644883" y="2098732"/>
                </a:lnTo>
                <a:lnTo>
                  <a:pt x="0" y="209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573135">
            <a:off x="12722581" y="5668125"/>
            <a:ext cx="536973" cy="1747546"/>
          </a:xfrm>
          <a:custGeom>
            <a:avLst/>
            <a:gdLst/>
            <a:ahLst/>
            <a:cxnLst/>
            <a:rect l="l" t="t" r="r" b="b"/>
            <a:pathLst>
              <a:path w="536973" h="1747546">
                <a:moveTo>
                  <a:pt x="0" y="0"/>
                </a:moveTo>
                <a:lnTo>
                  <a:pt x="536974" y="0"/>
                </a:lnTo>
                <a:lnTo>
                  <a:pt x="536974" y="1747546"/>
                </a:lnTo>
                <a:lnTo>
                  <a:pt x="0" y="1747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085">
            <a:off x="12355642" y="1690984"/>
            <a:ext cx="633296" cy="2061021"/>
          </a:xfrm>
          <a:custGeom>
            <a:avLst/>
            <a:gdLst/>
            <a:ahLst/>
            <a:cxnLst/>
            <a:rect l="l" t="t" r="r" b="b"/>
            <a:pathLst>
              <a:path w="633296" h="2061021">
                <a:moveTo>
                  <a:pt x="0" y="0"/>
                </a:moveTo>
                <a:lnTo>
                  <a:pt x="633295" y="0"/>
                </a:lnTo>
                <a:lnTo>
                  <a:pt x="633295" y="2061021"/>
                </a:lnTo>
                <a:lnTo>
                  <a:pt x="0" y="2061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139238" y="4691824"/>
            <a:ext cx="9525" cy="77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1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6587143" y="3327784"/>
            <a:ext cx="6331355" cy="2628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22"/>
              </a:lnSpc>
              <a:spcBef>
                <a:spcPct val="0"/>
              </a:spcBef>
            </a:pPr>
            <a:r>
              <a:rPr lang="en-US" sz="757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Dejavniki, ki vplivajo </a:t>
            </a:r>
          </a:p>
          <a:p>
            <a:pPr algn="ctr">
              <a:lnSpc>
                <a:spcPts val="9922"/>
              </a:lnSpc>
              <a:spcBef>
                <a:spcPct val="0"/>
              </a:spcBef>
            </a:pPr>
            <a:r>
              <a:rPr lang="en-US" sz="757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na izbor karierne poti</a:t>
            </a:r>
          </a:p>
        </p:txBody>
      </p:sp>
      <p:sp>
        <p:nvSpPr>
          <p:cNvPr id="11" name="Freeform 11"/>
          <p:cNvSpPr/>
          <p:nvPr/>
        </p:nvSpPr>
        <p:spPr>
          <a:xfrm rot="-264119">
            <a:off x="13834086" y="623716"/>
            <a:ext cx="4295868" cy="4283362"/>
          </a:xfrm>
          <a:custGeom>
            <a:avLst/>
            <a:gdLst/>
            <a:ahLst/>
            <a:cxnLst/>
            <a:rect l="l" t="t" r="r" b="b"/>
            <a:pathLst>
              <a:path w="4295868" h="4283362">
                <a:moveTo>
                  <a:pt x="0" y="0"/>
                </a:moveTo>
                <a:lnTo>
                  <a:pt x="4295868" y="0"/>
                </a:lnTo>
                <a:lnTo>
                  <a:pt x="4295868" y="4283362"/>
                </a:lnTo>
                <a:lnTo>
                  <a:pt x="0" y="428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388450">
            <a:off x="14065491" y="1500223"/>
            <a:ext cx="3918204" cy="224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3"/>
              </a:lnSpc>
            </a:pPr>
            <a:r>
              <a:rPr lang="en-US" sz="6430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Osebnostne lastnosti</a:t>
            </a:r>
          </a:p>
        </p:txBody>
      </p:sp>
      <p:sp>
        <p:nvSpPr>
          <p:cNvPr id="13" name="Freeform 13"/>
          <p:cNvSpPr/>
          <p:nvPr/>
        </p:nvSpPr>
        <p:spPr>
          <a:xfrm rot="-264119">
            <a:off x="492921" y="672991"/>
            <a:ext cx="4248213" cy="4235846"/>
          </a:xfrm>
          <a:custGeom>
            <a:avLst/>
            <a:gdLst/>
            <a:ahLst/>
            <a:cxnLst/>
            <a:rect l="l" t="t" r="r" b="b"/>
            <a:pathLst>
              <a:path w="4248213" h="4235846">
                <a:moveTo>
                  <a:pt x="0" y="0"/>
                </a:moveTo>
                <a:lnTo>
                  <a:pt x="4248213" y="0"/>
                </a:lnTo>
                <a:lnTo>
                  <a:pt x="4248213" y="4235846"/>
                </a:lnTo>
                <a:lnTo>
                  <a:pt x="0" y="4235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64119">
            <a:off x="685224" y="5563292"/>
            <a:ext cx="4373964" cy="4361231"/>
          </a:xfrm>
          <a:custGeom>
            <a:avLst/>
            <a:gdLst/>
            <a:ahLst/>
            <a:cxnLst/>
            <a:rect l="l" t="t" r="r" b="b"/>
            <a:pathLst>
              <a:path w="4373964" h="4361231">
                <a:moveTo>
                  <a:pt x="0" y="0"/>
                </a:moveTo>
                <a:lnTo>
                  <a:pt x="4373964" y="0"/>
                </a:lnTo>
                <a:lnTo>
                  <a:pt x="4373964" y="4361231"/>
                </a:lnTo>
                <a:lnTo>
                  <a:pt x="0" y="43612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64119">
            <a:off x="7318900" y="20265"/>
            <a:ext cx="3899095" cy="3887744"/>
          </a:xfrm>
          <a:custGeom>
            <a:avLst/>
            <a:gdLst/>
            <a:ahLst/>
            <a:cxnLst/>
            <a:rect l="l" t="t" r="r" b="b"/>
            <a:pathLst>
              <a:path w="3899095" h="3887744">
                <a:moveTo>
                  <a:pt x="0" y="0"/>
                </a:moveTo>
                <a:lnTo>
                  <a:pt x="3899095" y="0"/>
                </a:lnTo>
                <a:lnTo>
                  <a:pt x="3899095" y="3887744"/>
                </a:lnTo>
                <a:lnTo>
                  <a:pt x="0" y="388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64119">
            <a:off x="6814810" y="5671836"/>
            <a:ext cx="5300158" cy="4673003"/>
          </a:xfrm>
          <a:custGeom>
            <a:avLst/>
            <a:gdLst/>
            <a:ahLst/>
            <a:cxnLst/>
            <a:rect l="l" t="t" r="r" b="b"/>
            <a:pathLst>
              <a:path w="5300158" h="4673003">
                <a:moveTo>
                  <a:pt x="0" y="0"/>
                </a:moveTo>
                <a:lnTo>
                  <a:pt x="5300158" y="0"/>
                </a:lnTo>
                <a:lnTo>
                  <a:pt x="5300158" y="4673003"/>
                </a:lnTo>
                <a:lnTo>
                  <a:pt x="0" y="46730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32" b="-12458"/>
            </a:stretch>
          </a:blipFill>
        </p:spPr>
      </p:sp>
      <p:sp>
        <p:nvSpPr>
          <p:cNvPr id="17" name="TextBox 17"/>
          <p:cNvSpPr txBox="1"/>
          <p:nvPr/>
        </p:nvSpPr>
        <p:spPr>
          <a:xfrm rot="388450">
            <a:off x="7851528" y="6831667"/>
            <a:ext cx="3622681" cy="301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1"/>
              </a:lnSpc>
            </a:pPr>
            <a:r>
              <a:rPr lang="en-US" sz="5848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Starši, učitelji, sošolci, prijatelji</a:t>
            </a:r>
          </a:p>
          <a:p>
            <a:pPr algn="ctr">
              <a:lnSpc>
                <a:spcPts val="7661"/>
              </a:lnSpc>
            </a:pPr>
            <a:endParaRPr lang="en-US" sz="5848">
              <a:solidFill>
                <a:srgbClr val="0097B2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18" name="TextBox 18"/>
          <p:cNvSpPr txBox="1"/>
          <p:nvPr/>
        </p:nvSpPr>
        <p:spPr>
          <a:xfrm rot="388450">
            <a:off x="984524" y="6622042"/>
            <a:ext cx="3918204" cy="1176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3"/>
              </a:lnSpc>
            </a:pPr>
            <a:r>
              <a:rPr lang="en-US" sz="6430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Učne navade</a:t>
            </a:r>
          </a:p>
        </p:txBody>
      </p:sp>
      <p:sp>
        <p:nvSpPr>
          <p:cNvPr id="19" name="TextBox 19"/>
          <p:cNvSpPr txBox="1"/>
          <p:nvPr/>
        </p:nvSpPr>
        <p:spPr>
          <a:xfrm rot="388450">
            <a:off x="669202" y="1500223"/>
            <a:ext cx="3918204" cy="224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3"/>
              </a:lnSpc>
            </a:pPr>
            <a:r>
              <a:rPr lang="en-US" sz="6430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Interesi</a:t>
            </a:r>
          </a:p>
          <a:p>
            <a:pPr algn="ctr">
              <a:lnSpc>
                <a:spcPts val="8423"/>
              </a:lnSpc>
            </a:pPr>
            <a:endParaRPr lang="en-US" sz="6430">
              <a:solidFill>
                <a:srgbClr val="0097B2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20" name="TextBox 20"/>
          <p:cNvSpPr txBox="1"/>
          <p:nvPr/>
        </p:nvSpPr>
        <p:spPr>
          <a:xfrm rot="388450">
            <a:off x="7200937" y="1098845"/>
            <a:ext cx="3918204" cy="224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3"/>
              </a:lnSpc>
            </a:pPr>
            <a:r>
              <a:rPr lang="en-US" sz="6430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Sposobnosti</a:t>
            </a:r>
          </a:p>
          <a:p>
            <a:pPr algn="ctr">
              <a:lnSpc>
                <a:spcPts val="8423"/>
              </a:lnSpc>
            </a:pPr>
            <a:endParaRPr lang="en-US" sz="6430">
              <a:solidFill>
                <a:srgbClr val="0097B2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35761">
            <a:off x="-1144789" y="-8146902"/>
            <a:ext cx="20577577" cy="26135746"/>
          </a:xfrm>
          <a:custGeom>
            <a:avLst/>
            <a:gdLst/>
            <a:ahLst/>
            <a:cxnLst/>
            <a:rect l="l" t="t" r="r" b="b"/>
            <a:pathLst>
              <a:path w="20577577" h="26135746">
                <a:moveTo>
                  <a:pt x="0" y="0"/>
                </a:moveTo>
                <a:lnTo>
                  <a:pt x="20577578" y="0"/>
                </a:lnTo>
                <a:lnTo>
                  <a:pt x="20577578" y="26135746"/>
                </a:lnTo>
                <a:lnTo>
                  <a:pt x="0" y="26135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59038" y="413890"/>
            <a:ext cx="13456551" cy="9520510"/>
          </a:xfrm>
          <a:custGeom>
            <a:avLst/>
            <a:gdLst/>
            <a:ahLst/>
            <a:cxnLst/>
            <a:rect l="l" t="t" r="r" b="b"/>
            <a:pathLst>
              <a:path w="13456551" h="9520510">
                <a:moveTo>
                  <a:pt x="0" y="0"/>
                </a:moveTo>
                <a:lnTo>
                  <a:pt x="13456551" y="0"/>
                </a:lnTo>
                <a:lnTo>
                  <a:pt x="13456551" y="9520509"/>
                </a:lnTo>
                <a:lnTo>
                  <a:pt x="0" y="9520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35761">
            <a:off x="-1542354" y="-7924373"/>
            <a:ext cx="20577577" cy="26135746"/>
          </a:xfrm>
          <a:custGeom>
            <a:avLst/>
            <a:gdLst/>
            <a:ahLst/>
            <a:cxnLst/>
            <a:rect l="l" t="t" r="r" b="b"/>
            <a:pathLst>
              <a:path w="20577577" h="26135746">
                <a:moveTo>
                  <a:pt x="0" y="0"/>
                </a:moveTo>
                <a:lnTo>
                  <a:pt x="20577577" y="0"/>
                </a:lnTo>
                <a:lnTo>
                  <a:pt x="20577577" y="26135746"/>
                </a:lnTo>
                <a:lnTo>
                  <a:pt x="0" y="26135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87290" y="150181"/>
            <a:ext cx="15640642" cy="146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 spc="254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Srednje poklicno in strokovno izobraževanje</a:t>
            </a:r>
          </a:p>
        </p:txBody>
      </p:sp>
      <p:sp>
        <p:nvSpPr>
          <p:cNvPr id="5" name="Freeform 5"/>
          <p:cNvSpPr/>
          <p:nvPr/>
        </p:nvSpPr>
        <p:spPr>
          <a:xfrm rot="-593718">
            <a:off x="7582750" y="5883582"/>
            <a:ext cx="10954771" cy="3488083"/>
          </a:xfrm>
          <a:custGeom>
            <a:avLst/>
            <a:gdLst/>
            <a:ahLst/>
            <a:cxnLst/>
            <a:rect l="l" t="t" r="r" b="b"/>
            <a:pathLst>
              <a:path w="10954771" h="3488083">
                <a:moveTo>
                  <a:pt x="0" y="0"/>
                </a:moveTo>
                <a:lnTo>
                  <a:pt x="10954771" y="0"/>
                </a:lnTo>
                <a:lnTo>
                  <a:pt x="10954771" y="3488083"/>
                </a:lnTo>
                <a:lnTo>
                  <a:pt x="0" y="3488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3674" b="-122235"/>
            </a:stretch>
          </a:blipFill>
        </p:spPr>
      </p:sp>
      <p:sp>
        <p:nvSpPr>
          <p:cNvPr id="6" name="Freeform 6"/>
          <p:cNvSpPr/>
          <p:nvPr/>
        </p:nvSpPr>
        <p:spPr>
          <a:xfrm rot="-576160">
            <a:off x="7163153" y="1810659"/>
            <a:ext cx="8325631" cy="4019868"/>
          </a:xfrm>
          <a:custGeom>
            <a:avLst/>
            <a:gdLst/>
            <a:ahLst/>
            <a:cxnLst/>
            <a:rect l="l" t="t" r="r" b="b"/>
            <a:pathLst>
              <a:path w="8325631" h="4019868">
                <a:moveTo>
                  <a:pt x="0" y="0"/>
                </a:moveTo>
                <a:lnTo>
                  <a:pt x="8325632" y="0"/>
                </a:lnTo>
                <a:lnTo>
                  <a:pt x="8325632" y="4019868"/>
                </a:lnTo>
                <a:lnTo>
                  <a:pt x="0" y="40198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50" t="-26046" b="-103789"/>
            </a:stretch>
          </a:blipFill>
        </p:spPr>
      </p:sp>
      <p:sp>
        <p:nvSpPr>
          <p:cNvPr id="7" name="Freeform 7"/>
          <p:cNvSpPr/>
          <p:nvPr/>
        </p:nvSpPr>
        <p:spPr>
          <a:xfrm rot="-608087">
            <a:off x="545516" y="2096941"/>
            <a:ext cx="6377993" cy="8784446"/>
          </a:xfrm>
          <a:custGeom>
            <a:avLst/>
            <a:gdLst/>
            <a:ahLst/>
            <a:cxnLst/>
            <a:rect l="l" t="t" r="r" b="b"/>
            <a:pathLst>
              <a:path w="6377993" h="8784446">
                <a:moveTo>
                  <a:pt x="0" y="0"/>
                </a:moveTo>
                <a:lnTo>
                  <a:pt x="6377994" y="0"/>
                </a:lnTo>
                <a:lnTo>
                  <a:pt x="6377994" y="8784446"/>
                </a:lnTo>
                <a:lnTo>
                  <a:pt x="0" y="87844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3683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87290" y="3488349"/>
            <a:ext cx="4853424" cy="6873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0"/>
              </a:lnSpc>
            </a:pPr>
            <a:r>
              <a:rPr lang="en-US" sz="5122" dirty="0" err="1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Kreditno</a:t>
            </a:r>
            <a:r>
              <a:rPr lang="en-US" sz="5122" dirty="0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5122" dirty="0" err="1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vrednotenje</a:t>
            </a:r>
            <a:endParaRPr lang="en-US" sz="5122" dirty="0">
              <a:solidFill>
                <a:srgbClr val="FC663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6710"/>
              </a:lnSpc>
            </a:pPr>
            <a:r>
              <a:rPr lang="en-US" sz="5122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1KT = 25 </a:t>
            </a:r>
            <a:r>
              <a:rPr lang="en-US" sz="5122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ur</a:t>
            </a:r>
            <a:endParaRPr lang="en-US" sz="5122" dirty="0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6710"/>
              </a:lnSpc>
            </a:pPr>
            <a:endParaRPr lang="en-US" sz="5122" dirty="0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6710"/>
              </a:lnSpc>
            </a:pPr>
            <a:r>
              <a:rPr lang="en-US" sz="5122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NPI – 120 KT</a:t>
            </a:r>
          </a:p>
          <a:p>
            <a:pPr algn="l">
              <a:lnSpc>
                <a:spcPts val="6710"/>
              </a:lnSpc>
            </a:pPr>
            <a:r>
              <a:rPr lang="en-US" sz="5122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SPI – 180 KT</a:t>
            </a:r>
          </a:p>
          <a:p>
            <a:pPr algn="l">
              <a:lnSpc>
                <a:spcPts val="6710"/>
              </a:lnSpc>
            </a:pPr>
            <a:r>
              <a:rPr lang="en-US" sz="5122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SSI – 240 KT</a:t>
            </a:r>
          </a:p>
          <a:p>
            <a:pPr algn="l">
              <a:lnSpc>
                <a:spcPts val="6710"/>
              </a:lnSpc>
            </a:pPr>
            <a:r>
              <a:rPr lang="en-US" sz="5122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PTI – 120 KT</a:t>
            </a:r>
          </a:p>
          <a:p>
            <a:pPr algn="ctr">
              <a:lnSpc>
                <a:spcPts val="6710"/>
              </a:lnSpc>
              <a:spcBef>
                <a:spcPct val="0"/>
              </a:spcBef>
            </a:pPr>
            <a:endParaRPr lang="en-US" sz="5122" dirty="0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9" name="TextBox 9"/>
          <p:cNvSpPr txBox="1"/>
          <p:nvPr/>
        </p:nvSpPr>
        <p:spPr>
          <a:xfrm rot="-517950">
            <a:off x="7126113" y="2008653"/>
            <a:ext cx="7269266" cy="300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8"/>
              </a:lnSpc>
            </a:pPr>
            <a:r>
              <a:rPr lang="en-US" sz="4426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Splošnoizobraževalni predmeti in </a:t>
            </a:r>
          </a:p>
          <a:p>
            <a:pPr algn="ctr">
              <a:lnSpc>
                <a:spcPts val="5798"/>
              </a:lnSpc>
            </a:pPr>
            <a:r>
              <a:rPr lang="en-US" sz="4426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strokovni moduli</a:t>
            </a:r>
          </a:p>
          <a:p>
            <a:pPr algn="ctr">
              <a:lnSpc>
                <a:spcPts val="5798"/>
              </a:lnSpc>
              <a:spcBef>
                <a:spcPct val="0"/>
              </a:spcBef>
            </a:pPr>
            <a:r>
              <a:rPr lang="en-US" sz="4426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SPI 60 %(strokovni del) : 40 % (splošni del)</a:t>
            </a:r>
          </a:p>
          <a:p>
            <a:pPr algn="ctr">
              <a:lnSpc>
                <a:spcPts val="5798"/>
              </a:lnSpc>
              <a:spcBef>
                <a:spcPct val="0"/>
              </a:spcBef>
            </a:pPr>
            <a:r>
              <a:rPr lang="en-US" sz="4426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SSI 48 % (strokovni del) : 52 % (splošni del)</a:t>
            </a:r>
          </a:p>
        </p:txBody>
      </p:sp>
      <p:sp>
        <p:nvSpPr>
          <p:cNvPr id="10" name="TextBox 10"/>
          <p:cNvSpPr txBox="1"/>
          <p:nvPr/>
        </p:nvSpPr>
        <p:spPr>
          <a:xfrm rot="-583598">
            <a:off x="8702525" y="6059197"/>
            <a:ext cx="8692691" cy="3005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</a:pPr>
            <a:r>
              <a:rPr lang="en-US" sz="4411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Praktično izobraževanje</a:t>
            </a:r>
          </a:p>
          <a:p>
            <a:pPr algn="ctr">
              <a:lnSpc>
                <a:spcPts val="5779"/>
              </a:lnSpc>
              <a:spcBef>
                <a:spcPct val="0"/>
              </a:spcBef>
            </a:pPr>
            <a:r>
              <a:rPr lang="en-US" sz="441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Praktični pouk (šola) in praktično usposabljanje z delom (delodajalci – sklenjena individualna ali kolektivna učna pogodba)</a:t>
            </a:r>
          </a:p>
        </p:txBody>
      </p:sp>
      <p:sp>
        <p:nvSpPr>
          <p:cNvPr id="11" name="Freeform 11"/>
          <p:cNvSpPr/>
          <p:nvPr/>
        </p:nvSpPr>
        <p:spPr>
          <a:xfrm rot="1060722" flipH="1">
            <a:off x="15114837" y="1778345"/>
            <a:ext cx="2967587" cy="2985043"/>
          </a:xfrm>
          <a:custGeom>
            <a:avLst/>
            <a:gdLst/>
            <a:ahLst/>
            <a:cxnLst/>
            <a:rect l="l" t="t" r="r" b="b"/>
            <a:pathLst>
              <a:path w="2967587" h="2985043">
                <a:moveTo>
                  <a:pt x="2967586" y="0"/>
                </a:moveTo>
                <a:lnTo>
                  <a:pt x="0" y="0"/>
                </a:lnTo>
                <a:lnTo>
                  <a:pt x="0" y="2985043"/>
                </a:lnTo>
                <a:lnTo>
                  <a:pt x="2967586" y="2985043"/>
                </a:lnTo>
                <a:lnTo>
                  <a:pt x="296758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71662">
            <a:off x="15625519" y="2323199"/>
            <a:ext cx="1048552" cy="1002797"/>
          </a:xfrm>
          <a:custGeom>
            <a:avLst/>
            <a:gdLst/>
            <a:ahLst/>
            <a:cxnLst/>
            <a:rect l="l" t="t" r="r" b="b"/>
            <a:pathLst>
              <a:path w="1048552" h="1002797">
                <a:moveTo>
                  <a:pt x="0" y="0"/>
                </a:moveTo>
                <a:lnTo>
                  <a:pt x="1048552" y="0"/>
                </a:lnTo>
                <a:lnTo>
                  <a:pt x="1048552" y="1002798"/>
                </a:lnTo>
                <a:lnTo>
                  <a:pt x="0" y="1002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5948590" y="3400671"/>
            <a:ext cx="1729810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0"/>
              </a:lnSpc>
              <a:spcBef>
                <a:spcPct val="0"/>
              </a:spcBef>
            </a:pPr>
            <a:r>
              <a:rPr lang="en-US" sz="402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Izmenjave</a:t>
            </a:r>
            <a:endParaRPr lang="en-US" sz="4023" dirty="0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74301">
            <a:off x="-2093060" y="-4184324"/>
            <a:ext cx="21605301" cy="27441066"/>
          </a:xfrm>
          <a:custGeom>
            <a:avLst/>
            <a:gdLst/>
            <a:ahLst/>
            <a:cxnLst/>
            <a:rect l="l" t="t" r="r" b="b"/>
            <a:pathLst>
              <a:path w="21605301" h="27441066">
                <a:moveTo>
                  <a:pt x="0" y="0"/>
                </a:moveTo>
                <a:lnTo>
                  <a:pt x="21605301" y="0"/>
                </a:lnTo>
                <a:lnTo>
                  <a:pt x="21605301" y="27441066"/>
                </a:lnTo>
                <a:lnTo>
                  <a:pt x="0" y="27441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9105" y="232853"/>
            <a:ext cx="16267153" cy="9821294"/>
          </a:xfrm>
          <a:custGeom>
            <a:avLst/>
            <a:gdLst/>
            <a:ahLst/>
            <a:cxnLst/>
            <a:rect l="l" t="t" r="r" b="b"/>
            <a:pathLst>
              <a:path w="16267153" h="9821294">
                <a:moveTo>
                  <a:pt x="0" y="0"/>
                </a:moveTo>
                <a:lnTo>
                  <a:pt x="16267153" y="0"/>
                </a:lnTo>
                <a:lnTo>
                  <a:pt x="16267153" y="9821294"/>
                </a:lnTo>
                <a:lnTo>
                  <a:pt x="0" y="9821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76154">
            <a:off x="1455109" y="-3743058"/>
            <a:ext cx="15383408" cy="19847700"/>
          </a:xfrm>
          <a:custGeom>
            <a:avLst/>
            <a:gdLst/>
            <a:ahLst/>
            <a:cxnLst/>
            <a:rect l="l" t="t" r="r" b="b"/>
            <a:pathLst>
              <a:path w="15383408" h="19847700">
                <a:moveTo>
                  <a:pt x="0" y="0"/>
                </a:moveTo>
                <a:lnTo>
                  <a:pt x="15383407" y="0"/>
                </a:lnTo>
                <a:lnTo>
                  <a:pt x="15383407" y="19847700"/>
                </a:lnTo>
                <a:lnTo>
                  <a:pt x="0" y="19847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1" r="-791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671671" y="2019300"/>
            <a:ext cx="14449909" cy="6990143"/>
          </a:xfrm>
          <a:custGeom>
            <a:avLst/>
            <a:gdLst/>
            <a:ahLst/>
            <a:cxnLst/>
            <a:rect l="l" t="t" r="r" b="b"/>
            <a:pathLst>
              <a:path w="14449909" h="6990143">
                <a:moveTo>
                  <a:pt x="0" y="0"/>
                </a:moveTo>
                <a:lnTo>
                  <a:pt x="14449909" y="0"/>
                </a:lnTo>
                <a:lnTo>
                  <a:pt x="14449909" y="6990144"/>
                </a:lnTo>
                <a:lnTo>
                  <a:pt x="0" y="69901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06722" flipH="1">
            <a:off x="526117" y="509737"/>
            <a:ext cx="4240309" cy="4014143"/>
          </a:xfrm>
          <a:custGeom>
            <a:avLst/>
            <a:gdLst/>
            <a:ahLst/>
            <a:cxnLst/>
            <a:rect l="l" t="t" r="r" b="b"/>
            <a:pathLst>
              <a:path w="4240309" h="4014143">
                <a:moveTo>
                  <a:pt x="4240309" y="0"/>
                </a:moveTo>
                <a:lnTo>
                  <a:pt x="0" y="0"/>
                </a:lnTo>
                <a:lnTo>
                  <a:pt x="0" y="4014143"/>
                </a:lnTo>
                <a:lnTo>
                  <a:pt x="4240309" y="4014143"/>
                </a:lnTo>
                <a:lnTo>
                  <a:pt x="4240309" y="0"/>
                </a:lnTo>
                <a:close/>
              </a:path>
            </a:pathLst>
          </a:custGeom>
          <a:blipFill>
            <a:blip r:embed="rId5"/>
            <a:stretch>
              <a:fillRect t="-3127" b="-312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08954" y="1321293"/>
            <a:ext cx="2457670" cy="2257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2"/>
              </a:lnSpc>
            </a:pPr>
            <a:r>
              <a:rPr lang="en-US" sz="439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Srednje </a:t>
            </a:r>
          </a:p>
          <a:p>
            <a:pPr algn="ctr">
              <a:lnSpc>
                <a:spcPts val="5752"/>
              </a:lnSpc>
            </a:pPr>
            <a:r>
              <a:rPr lang="en-US" sz="439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strokovno </a:t>
            </a:r>
          </a:p>
          <a:p>
            <a:pPr algn="ctr">
              <a:lnSpc>
                <a:spcPts val="5752"/>
              </a:lnSpc>
              <a:spcBef>
                <a:spcPct val="0"/>
              </a:spcBef>
            </a:pPr>
            <a:r>
              <a:rPr lang="en-US" sz="439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izobraževanje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76154">
            <a:off x="1427362" y="-3719611"/>
            <a:ext cx="14856454" cy="19167823"/>
          </a:xfrm>
          <a:custGeom>
            <a:avLst/>
            <a:gdLst/>
            <a:ahLst/>
            <a:cxnLst/>
            <a:rect l="l" t="t" r="r" b="b"/>
            <a:pathLst>
              <a:path w="14856454" h="19167823">
                <a:moveTo>
                  <a:pt x="0" y="0"/>
                </a:moveTo>
                <a:lnTo>
                  <a:pt x="14856454" y="0"/>
                </a:lnTo>
                <a:lnTo>
                  <a:pt x="14856454" y="19167823"/>
                </a:lnTo>
                <a:lnTo>
                  <a:pt x="0" y="19167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1" r="-79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78876" y="1381381"/>
            <a:ext cx="14659292" cy="7659480"/>
          </a:xfrm>
          <a:custGeom>
            <a:avLst/>
            <a:gdLst/>
            <a:ahLst/>
            <a:cxnLst/>
            <a:rect l="l" t="t" r="r" b="b"/>
            <a:pathLst>
              <a:path w="14659292" h="7659480">
                <a:moveTo>
                  <a:pt x="0" y="0"/>
                </a:moveTo>
                <a:lnTo>
                  <a:pt x="14659292" y="0"/>
                </a:lnTo>
                <a:lnTo>
                  <a:pt x="14659292" y="7659481"/>
                </a:lnTo>
                <a:lnTo>
                  <a:pt x="0" y="7659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06722" flipH="1">
            <a:off x="13450173" y="585527"/>
            <a:ext cx="3505843" cy="3318851"/>
          </a:xfrm>
          <a:custGeom>
            <a:avLst/>
            <a:gdLst/>
            <a:ahLst/>
            <a:cxnLst/>
            <a:rect l="l" t="t" r="r" b="b"/>
            <a:pathLst>
              <a:path w="3505843" h="3318851">
                <a:moveTo>
                  <a:pt x="3505842" y="0"/>
                </a:moveTo>
                <a:lnTo>
                  <a:pt x="0" y="0"/>
                </a:lnTo>
                <a:lnTo>
                  <a:pt x="0" y="3318851"/>
                </a:lnTo>
                <a:lnTo>
                  <a:pt x="3505842" y="3318851"/>
                </a:lnTo>
                <a:lnTo>
                  <a:pt x="3505842" y="0"/>
                </a:lnTo>
                <a:close/>
              </a:path>
            </a:pathLst>
          </a:custGeom>
          <a:blipFill>
            <a:blip r:embed="rId5"/>
            <a:stretch>
              <a:fillRect t="-3127" b="-312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089199" y="1323788"/>
            <a:ext cx="2227790" cy="173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1"/>
              </a:lnSpc>
              <a:spcBef>
                <a:spcPct val="0"/>
              </a:spcBef>
            </a:pPr>
            <a:r>
              <a:rPr lang="en-US" sz="3375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Razlike med gimnazijskimi programi</a:t>
            </a:r>
          </a:p>
        </p:txBody>
      </p:sp>
      <p:sp>
        <p:nvSpPr>
          <p:cNvPr id="7" name="Freeform 7"/>
          <p:cNvSpPr/>
          <p:nvPr/>
        </p:nvSpPr>
        <p:spPr>
          <a:xfrm rot="5976154">
            <a:off x="1427362" y="-3719611"/>
            <a:ext cx="14856454" cy="19167823"/>
          </a:xfrm>
          <a:custGeom>
            <a:avLst/>
            <a:gdLst/>
            <a:ahLst/>
            <a:cxnLst/>
            <a:rect l="l" t="t" r="r" b="b"/>
            <a:pathLst>
              <a:path w="14856454" h="19167823">
                <a:moveTo>
                  <a:pt x="0" y="0"/>
                </a:moveTo>
                <a:lnTo>
                  <a:pt x="14856454" y="0"/>
                </a:lnTo>
                <a:lnTo>
                  <a:pt x="14856454" y="19167823"/>
                </a:lnTo>
                <a:lnTo>
                  <a:pt x="0" y="19167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1" r="-79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7721" y="666247"/>
            <a:ext cx="6622912" cy="9344496"/>
          </a:xfrm>
          <a:custGeom>
            <a:avLst/>
            <a:gdLst/>
            <a:ahLst/>
            <a:cxnLst/>
            <a:rect l="l" t="t" r="r" b="b"/>
            <a:pathLst>
              <a:path w="6622912" h="9344496">
                <a:moveTo>
                  <a:pt x="0" y="0"/>
                </a:moveTo>
                <a:lnTo>
                  <a:pt x="6622911" y="0"/>
                </a:lnTo>
                <a:lnTo>
                  <a:pt x="6622911" y="9344497"/>
                </a:lnTo>
                <a:lnTo>
                  <a:pt x="0" y="93444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39379" y="4572246"/>
            <a:ext cx="5751624" cy="5714754"/>
          </a:xfrm>
          <a:custGeom>
            <a:avLst/>
            <a:gdLst/>
            <a:ahLst/>
            <a:cxnLst/>
            <a:rect l="l" t="t" r="r" b="b"/>
            <a:pathLst>
              <a:path w="5751624" h="5714754">
                <a:moveTo>
                  <a:pt x="0" y="0"/>
                </a:moveTo>
                <a:lnTo>
                  <a:pt x="5751624" y="0"/>
                </a:lnTo>
                <a:lnTo>
                  <a:pt x="5751624" y="5714754"/>
                </a:lnTo>
                <a:lnTo>
                  <a:pt x="0" y="57147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12462">
            <a:off x="8257590" y="772170"/>
            <a:ext cx="4820609" cy="4462330"/>
          </a:xfrm>
          <a:custGeom>
            <a:avLst/>
            <a:gdLst/>
            <a:ahLst/>
            <a:cxnLst/>
            <a:rect l="l" t="t" r="r" b="b"/>
            <a:pathLst>
              <a:path w="4820609" h="4462330">
                <a:moveTo>
                  <a:pt x="0" y="0"/>
                </a:moveTo>
                <a:lnTo>
                  <a:pt x="4820609" y="0"/>
                </a:lnTo>
                <a:lnTo>
                  <a:pt x="4820609" y="4462330"/>
                </a:lnTo>
                <a:lnTo>
                  <a:pt x="0" y="4462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921" b="-4742"/>
            </a:stretch>
          </a:blipFill>
        </p:spPr>
      </p:sp>
      <p:sp>
        <p:nvSpPr>
          <p:cNvPr id="11" name="TextBox 11"/>
          <p:cNvSpPr txBox="1"/>
          <p:nvPr/>
        </p:nvSpPr>
        <p:spPr>
          <a:xfrm rot="-1667113">
            <a:off x="8571869" y="1617284"/>
            <a:ext cx="4116569" cy="274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9"/>
              </a:lnSpc>
              <a:spcBef>
                <a:spcPct val="0"/>
              </a:spcBef>
            </a:pPr>
            <a:r>
              <a:rPr lang="en-US" sz="5335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Zaključevanje, prehajanje, povezovanje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76154">
            <a:off x="1455109" y="-3743058"/>
            <a:ext cx="15383408" cy="19847700"/>
          </a:xfrm>
          <a:custGeom>
            <a:avLst/>
            <a:gdLst/>
            <a:ahLst/>
            <a:cxnLst/>
            <a:rect l="l" t="t" r="r" b="b"/>
            <a:pathLst>
              <a:path w="15383408" h="19847700">
                <a:moveTo>
                  <a:pt x="0" y="0"/>
                </a:moveTo>
                <a:lnTo>
                  <a:pt x="15383407" y="0"/>
                </a:lnTo>
                <a:lnTo>
                  <a:pt x="15383407" y="19847700"/>
                </a:lnTo>
                <a:lnTo>
                  <a:pt x="0" y="19847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1" r="-791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3278417" y="2744332"/>
            <a:ext cx="14629236" cy="7168326"/>
          </a:xfrm>
          <a:custGeom>
            <a:avLst/>
            <a:gdLst/>
            <a:ahLst/>
            <a:cxnLst/>
            <a:rect l="l" t="t" r="r" b="b"/>
            <a:pathLst>
              <a:path w="14629236" h="7168326">
                <a:moveTo>
                  <a:pt x="0" y="0"/>
                </a:moveTo>
                <a:lnTo>
                  <a:pt x="14629236" y="0"/>
                </a:lnTo>
                <a:lnTo>
                  <a:pt x="14629236" y="7168325"/>
                </a:lnTo>
                <a:lnTo>
                  <a:pt x="0" y="7168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06722" flipH="1">
            <a:off x="1311335" y="567706"/>
            <a:ext cx="4240309" cy="4014143"/>
          </a:xfrm>
          <a:custGeom>
            <a:avLst/>
            <a:gdLst/>
            <a:ahLst/>
            <a:cxnLst/>
            <a:rect l="l" t="t" r="r" b="b"/>
            <a:pathLst>
              <a:path w="4240309" h="4014143">
                <a:moveTo>
                  <a:pt x="4240309" y="0"/>
                </a:moveTo>
                <a:lnTo>
                  <a:pt x="0" y="0"/>
                </a:lnTo>
                <a:lnTo>
                  <a:pt x="0" y="4014143"/>
                </a:lnTo>
                <a:lnTo>
                  <a:pt x="4240309" y="4014143"/>
                </a:lnTo>
                <a:lnTo>
                  <a:pt x="4240309" y="0"/>
                </a:lnTo>
                <a:close/>
              </a:path>
            </a:pathLst>
          </a:custGeom>
          <a:blipFill>
            <a:blip r:embed="rId5"/>
            <a:stretch>
              <a:fillRect t="-3127" b="-312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42208" y="1352714"/>
            <a:ext cx="3672417" cy="2301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5"/>
              </a:lnSpc>
            </a:pPr>
            <a:r>
              <a:rPr lang="en-US" sz="446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Različne </a:t>
            </a:r>
          </a:p>
          <a:p>
            <a:pPr algn="ctr">
              <a:lnSpc>
                <a:spcPts val="5845"/>
              </a:lnSpc>
            </a:pPr>
            <a:r>
              <a:rPr lang="en-US" sz="446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vrste</a:t>
            </a:r>
          </a:p>
          <a:p>
            <a:pPr algn="ctr">
              <a:lnSpc>
                <a:spcPts val="5845"/>
              </a:lnSpc>
              <a:spcBef>
                <a:spcPct val="0"/>
              </a:spcBef>
            </a:pPr>
            <a:r>
              <a:rPr lang="en-US" sz="446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gimnazij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74301">
            <a:off x="-1415812" y="-3102557"/>
            <a:ext cx="20700512" cy="26291887"/>
          </a:xfrm>
          <a:custGeom>
            <a:avLst/>
            <a:gdLst/>
            <a:ahLst/>
            <a:cxnLst/>
            <a:rect l="l" t="t" r="r" b="b"/>
            <a:pathLst>
              <a:path w="20700512" h="26291887">
                <a:moveTo>
                  <a:pt x="0" y="0"/>
                </a:moveTo>
                <a:lnTo>
                  <a:pt x="20700512" y="0"/>
                </a:lnTo>
                <a:lnTo>
                  <a:pt x="20700512" y="26291887"/>
                </a:lnTo>
                <a:lnTo>
                  <a:pt x="0" y="26291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93718">
            <a:off x="13245816" y="7270164"/>
            <a:ext cx="2500868" cy="2515579"/>
          </a:xfrm>
          <a:custGeom>
            <a:avLst/>
            <a:gdLst/>
            <a:ahLst/>
            <a:cxnLst/>
            <a:rect l="l" t="t" r="r" b="b"/>
            <a:pathLst>
              <a:path w="2500868" h="2515579">
                <a:moveTo>
                  <a:pt x="0" y="0"/>
                </a:moveTo>
                <a:lnTo>
                  <a:pt x="2500869" y="0"/>
                </a:lnTo>
                <a:lnTo>
                  <a:pt x="2500869" y="2515579"/>
                </a:lnTo>
                <a:lnTo>
                  <a:pt x="0" y="2515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3936">
            <a:off x="8334193" y="6813277"/>
            <a:ext cx="3584671" cy="3608112"/>
          </a:xfrm>
          <a:custGeom>
            <a:avLst/>
            <a:gdLst/>
            <a:ahLst/>
            <a:cxnLst/>
            <a:rect l="l" t="t" r="r" b="b"/>
            <a:pathLst>
              <a:path w="3584671" h="3608112">
                <a:moveTo>
                  <a:pt x="0" y="0"/>
                </a:moveTo>
                <a:lnTo>
                  <a:pt x="3584671" y="0"/>
                </a:lnTo>
                <a:lnTo>
                  <a:pt x="3584671" y="3608112"/>
                </a:lnTo>
                <a:lnTo>
                  <a:pt x="0" y="3608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08087">
            <a:off x="3451775" y="6952538"/>
            <a:ext cx="2844334" cy="2862934"/>
          </a:xfrm>
          <a:custGeom>
            <a:avLst/>
            <a:gdLst/>
            <a:ahLst/>
            <a:cxnLst/>
            <a:rect l="l" t="t" r="r" b="b"/>
            <a:pathLst>
              <a:path w="2844334" h="2862934">
                <a:moveTo>
                  <a:pt x="0" y="0"/>
                </a:moveTo>
                <a:lnTo>
                  <a:pt x="2844334" y="0"/>
                </a:lnTo>
                <a:lnTo>
                  <a:pt x="2844334" y="2862934"/>
                </a:lnTo>
                <a:lnTo>
                  <a:pt x="0" y="28629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08396">
            <a:off x="6750363" y="1790500"/>
            <a:ext cx="4209004" cy="550997"/>
          </a:xfrm>
          <a:custGeom>
            <a:avLst/>
            <a:gdLst/>
            <a:ahLst/>
            <a:cxnLst/>
            <a:rect l="l" t="t" r="r" b="b"/>
            <a:pathLst>
              <a:path w="4209004" h="550997">
                <a:moveTo>
                  <a:pt x="0" y="0"/>
                </a:moveTo>
                <a:lnTo>
                  <a:pt x="4209004" y="0"/>
                </a:lnTo>
                <a:lnTo>
                  <a:pt x="4209004" y="550997"/>
                </a:lnTo>
                <a:lnTo>
                  <a:pt x="0" y="5509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14183">
            <a:off x="2054243" y="4927112"/>
            <a:ext cx="6415022" cy="26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8571" lvl="1" indent="-334285" algn="l">
              <a:lnSpc>
                <a:spcPts val="4056"/>
              </a:lnSpc>
              <a:buFont typeface="Arial"/>
              <a:buChar char="•"/>
            </a:pPr>
            <a:r>
              <a:rPr lang="en-US" sz="3096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seštevka zaključnih ocen vseh obveznih predmetov iz 7., 8. in 9. razreda</a:t>
            </a:r>
            <a:r>
              <a:rPr lang="en-US" sz="3096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osnovne šole, kar predstavlja največ 60 odstotkov celotne vsote, in</a:t>
            </a:r>
          </a:p>
          <a:p>
            <a:pPr algn="l">
              <a:lnSpc>
                <a:spcPts val="4056"/>
              </a:lnSpc>
            </a:pPr>
            <a:endParaRPr lang="en-US" sz="3096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732545" y="410814"/>
            <a:ext cx="4403798" cy="1008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9"/>
              </a:lnSpc>
            </a:pPr>
            <a:r>
              <a:rPr lang="en-US" sz="5299" spc="127">
                <a:solidFill>
                  <a:srgbClr val="0097B2"/>
                </a:solidFill>
                <a:latin typeface="Ballpoint"/>
                <a:ea typeface="Ballpoint"/>
                <a:cs typeface="Ballpoint"/>
                <a:sym typeface="Ballpoint"/>
              </a:rPr>
              <a:t>Merila za vpis v SŠ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20850" y="2474678"/>
            <a:ext cx="8006247" cy="183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6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Po novem se bodo kandidati v skladu z novo odredbo v primeru omejitve vpisa razvrstili </a:t>
            </a:r>
            <a:r>
              <a:rPr lang="en-US" sz="3600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na podlagi vsote odstotkov, pridobljenih iz: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54865" y="4837382"/>
            <a:ext cx="7781205" cy="2726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731" lvl="1" indent="-348365" algn="ctr">
              <a:lnSpc>
                <a:spcPts val="4227"/>
              </a:lnSpc>
              <a:buFont typeface="Arial"/>
              <a:buChar char="•"/>
            </a:pPr>
            <a:r>
              <a:rPr lang="en-US" sz="3227">
                <a:solidFill>
                  <a:srgbClr val="FC663F"/>
                </a:solidFill>
                <a:latin typeface="Ballpoint"/>
                <a:ea typeface="Ballpoint"/>
                <a:cs typeface="Ballpoint"/>
                <a:sym typeface="Ballpoint"/>
              </a:rPr>
              <a:t>dosežka na nacionalnem preverjanju znanja iz slovenščine in matematike</a:t>
            </a:r>
            <a:r>
              <a:rPr lang="en-US" sz="3227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, izražena v odstotnih točkah, kar pa predstavlja vsak največ po 20 odstotkov celotne vsote.</a:t>
            </a:r>
          </a:p>
          <a:p>
            <a:pPr algn="ctr">
              <a:lnSpc>
                <a:spcPts val="4227"/>
              </a:lnSpc>
              <a:spcBef>
                <a:spcPct val="0"/>
              </a:spcBef>
            </a:pPr>
            <a:endParaRPr lang="en-US" sz="3227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954358" y="7411674"/>
            <a:ext cx="1839168" cy="1757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3"/>
              </a:lnSpc>
            </a:pPr>
            <a:r>
              <a:rPr lang="en-US" sz="509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Ocene</a:t>
            </a:r>
          </a:p>
          <a:p>
            <a:pPr algn="ctr">
              <a:lnSpc>
                <a:spcPts val="6673"/>
              </a:lnSpc>
              <a:spcBef>
                <a:spcPct val="0"/>
              </a:spcBef>
            </a:pPr>
            <a:r>
              <a:rPr lang="en-US" sz="509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60%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28134" y="7720425"/>
            <a:ext cx="1810278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9"/>
              </a:lnSpc>
            </a:pPr>
            <a:r>
              <a:rPr lang="en-US" sz="49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NPZ</a:t>
            </a:r>
          </a:p>
          <a:p>
            <a:pPr algn="ctr">
              <a:lnSpc>
                <a:spcPts val="654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40%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34444" y="7592649"/>
            <a:ext cx="2502070" cy="2071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2"/>
              </a:lnSpc>
            </a:pPr>
            <a:r>
              <a:rPr lang="en-US" sz="307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V primeru enakega št. točk</a:t>
            </a:r>
          </a:p>
          <a:p>
            <a:pPr marL="662963" lvl="1" indent="-331482" algn="l">
              <a:lnSpc>
                <a:spcPts val="4022"/>
              </a:lnSpc>
              <a:buAutoNum type="arabicPeriod"/>
            </a:pPr>
            <a:r>
              <a:rPr lang="en-US" sz="307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NPZ (slo, mat)</a:t>
            </a:r>
          </a:p>
          <a:p>
            <a:pPr marL="662963" lvl="1" indent="-331482" algn="l">
              <a:lnSpc>
                <a:spcPts val="4022"/>
              </a:lnSpc>
              <a:spcBef>
                <a:spcPct val="0"/>
              </a:spcBef>
              <a:buAutoNum type="arabicPeriod"/>
            </a:pPr>
            <a:r>
              <a:rPr lang="en-US" sz="307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NPZ (slo)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973</Words>
  <Application>Microsoft Office PowerPoint</Application>
  <PresentationFormat>Po meri</PresentationFormat>
  <Paragraphs>163</Paragraphs>
  <Slides>18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5" baseType="lpstr">
      <vt:lpstr>Itim</vt:lpstr>
      <vt:lpstr>Ballpoint</vt:lpstr>
      <vt:lpstr>Calibri</vt:lpstr>
      <vt:lpstr>Arial</vt:lpstr>
      <vt:lpstr>Times New Roman</vt:lpstr>
      <vt:lpstr>Dekko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Karierna orientacija v šolskem letu 2023/24</dc:title>
  <dc:creator>Uporabnik</dc:creator>
  <cp:lastModifiedBy>Uporabnik</cp:lastModifiedBy>
  <cp:revision>8</cp:revision>
  <dcterms:created xsi:type="dcterms:W3CDTF">2006-08-16T00:00:00Z</dcterms:created>
  <dcterms:modified xsi:type="dcterms:W3CDTF">2025-11-18T06:24:38Z</dcterms:modified>
  <dc:identifier>DAGSZn-Izr8</dc:identifier>
</cp:coreProperties>
</file>