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9" r:id="rId3"/>
    <p:sldId id="260" r:id="rId4"/>
    <p:sldId id="262" r:id="rId5"/>
    <p:sldId id="264" r:id="rId6"/>
    <p:sldId id="263" r:id="rId7"/>
    <p:sldId id="26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D64C7-C040-4A46-B62A-E80BDEFF04DC}" type="datetimeFigureOut">
              <a:rPr lang="sl-SI" smtClean="0"/>
              <a:pPr/>
              <a:t>28. 09. 2025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F0471F-A2A0-49EA-A03A-2FE578DDA959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4"/>
            <a:ext cx="5723468" cy="271418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 Continuous tense</a:t>
            </a:r>
            <a:br>
              <a:rPr lang="sl-S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Opisni sedanji čas</a:t>
            </a:r>
          </a:p>
        </p:txBody>
      </p:sp>
    </p:spTree>
    <p:extLst>
      <p:ext uri="{BB962C8B-B14F-4D97-AF65-F5344CB8AC3E}">
        <p14:creationId xmlns:p14="http://schemas.microsoft.com/office/powerpoint/2010/main" val="284214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965245" cy="1202485"/>
          </a:xfrm>
        </p:spPr>
        <p:txBody>
          <a:bodyPr/>
          <a:lstStyle/>
          <a:p>
            <a:pPr algn="l"/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340768"/>
            <a:ext cx="7056784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S časom PRESENT CONTINUOUS opisujemo dejanja, ki potekajo v tem trenutku (v trenutku, ko govorimo).</a:t>
            </a:r>
          </a:p>
          <a:p>
            <a:pPr marL="0" indent="0">
              <a:buNone/>
            </a:pPr>
            <a:endParaRPr lang="sl-SI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/>
              <a:t>Jack‘s watching TV </a:t>
            </a:r>
            <a:r>
              <a:rPr lang="sl-SI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 the moment</a:t>
            </a:r>
            <a:r>
              <a:rPr lang="sl-SI" dirty="0"/>
              <a:t>.</a:t>
            </a:r>
            <a:br>
              <a:rPr lang="sl-SI" dirty="0"/>
            </a:br>
            <a:r>
              <a:rPr lang="sl-SI" dirty="0"/>
              <a:t>He isn‘t doing his homework.</a:t>
            </a:r>
            <a:br>
              <a:rPr lang="sl-SI" dirty="0"/>
            </a:br>
            <a:br>
              <a:rPr lang="sl-SI" dirty="0"/>
            </a:br>
            <a:r>
              <a:rPr lang="sl-SI" dirty="0"/>
              <a:t>A: What are you doing?</a:t>
            </a:r>
            <a:br>
              <a:rPr lang="sl-SI" dirty="0"/>
            </a:br>
            <a:r>
              <a:rPr lang="sl-SI" dirty="0"/>
              <a:t>B: I‘m cleaning the elephant‘s teeth.</a:t>
            </a:r>
          </a:p>
        </p:txBody>
      </p:sp>
    </p:spTree>
    <p:extLst>
      <p:ext uri="{BB962C8B-B14F-4D97-AF65-F5344CB8AC3E}">
        <p14:creationId xmlns:p14="http://schemas.microsoft.com/office/powerpoint/2010/main" val="23883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965245" cy="1202485"/>
          </a:xfrm>
        </p:spPr>
        <p:txBody>
          <a:bodyPr/>
          <a:lstStyle/>
          <a:p>
            <a:pPr algn="l"/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OBLIKA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300739"/>
              </p:ext>
            </p:extLst>
          </p:nvPr>
        </p:nvGraphicFramePr>
        <p:xfrm>
          <a:off x="1043608" y="1628800"/>
          <a:ext cx="7056784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TRDILNA IN NIKALNA OBLIKA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/>
                        <a:t>I</a:t>
                      </a:r>
                      <a:r>
                        <a:rPr lang="sl-SI" sz="2400" baseline="0" dirty="0"/>
                        <a:t> am (I‘m)</a:t>
                      </a:r>
                      <a:br>
                        <a:rPr lang="sl-SI" sz="2400" baseline="0" dirty="0"/>
                      </a:br>
                      <a:r>
                        <a:rPr lang="sl-SI" sz="2400" baseline="0" dirty="0"/>
                        <a:t>He is (He‘s)</a:t>
                      </a:r>
                    </a:p>
                    <a:p>
                      <a:r>
                        <a:rPr lang="sl-SI" sz="2400" baseline="0" dirty="0"/>
                        <a:t>She is (She‘s)</a:t>
                      </a:r>
                      <a:endParaRPr lang="sl-SI" sz="2400" dirty="0"/>
                    </a:p>
                    <a:p>
                      <a:r>
                        <a:rPr lang="sl-SI" sz="2400" dirty="0"/>
                        <a:t>It is (It‘s)</a:t>
                      </a:r>
                      <a:br>
                        <a:rPr lang="sl-SI" sz="2400" dirty="0"/>
                      </a:br>
                      <a:r>
                        <a:rPr lang="sl-SI" sz="2400" dirty="0"/>
                        <a:t>We</a:t>
                      </a:r>
                      <a:r>
                        <a:rPr lang="sl-SI" sz="2400" baseline="0" dirty="0"/>
                        <a:t> are (We‘re)</a:t>
                      </a:r>
                    </a:p>
                    <a:p>
                      <a:r>
                        <a:rPr lang="sl-SI" sz="2400" baseline="0" dirty="0"/>
                        <a:t>You are (You‘re)</a:t>
                      </a:r>
                    </a:p>
                    <a:p>
                      <a:r>
                        <a:rPr lang="sl-SI" sz="2400" baseline="0" dirty="0"/>
                        <a:t>They are (They‘re)</a:t>
                      </a:r>
                      <a:endParaRPr lang="sl-SI" sz="2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sl-SI" sz="2400" dirty="0"/>
                    </a:p>
                    <a:p>
                      <a:endParaRPr lang="sl-SI" sz="2400" dirty="0"/>
                    </a:p>
                    <a:p>
                      <a:endParaRPr lang="sl-SI" sz="2400" dirty="0"/>
                    </a:p>
                    <a:p>
                      <a:endParaRPr lang="sl-SI" sz="2400" dirty="0"/>
                    </a:p>
                    <a:p>
                      <a:r>
                        <a:rPr lang="sl-SI" sz="3200" dirty="0"/>
                        <a:t>dream</a:t>
                      </a:r>
                      <a:r>
                        <a:rPr lang="sl-SI" sz="3200" dirty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sl-SI" sz="32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/>
                        <a:t>I am not (I‘m not)</a:t>
                      </a:r>
                      <a:br>
                        <a:rPr lang="sl-SI" sz="2400" dirty="0"/>
                      </a:br>
                      <a:r>
                        <a:rPr lang="sl-SI" sz="2400" dirty="0"/>
                        <a:t>He/She/It</a:t>
                      </a:r>
                      <a:r>
                        <a:rPr lang="sl-SI" sz="2400" baseline="0" dirty="0"/>
                        <a:t> is not (isn‘t)</a:t>
                      </a:r>
                      <a:br>
                        <a:rPr lang="sl-SI" sz="2400" dirty="0"/>
                      </a:br>
                      <a:r>
                        <a:rPr lang="sl-SI" sz="2400" dirty="0"/>
                        <a:t>We/You/They</a:t>
                      </a:r>
                      <a:r>
                        <a:rPr lang="sl-SI" sz="2400" baseline="0" dirty="0"/>
                        <a:t> are not (aren‘t)</a:t>
                      </a:r>
                      <a:endParaRPr lang="sl-SI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75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43762"/>
              </p:ext>
            </p:extLst>
          </p:nvPr>
        </p:nvGraphicFramePr>
        <p:xfrm>
          <a:off x="1475656" y="1268760"/>
          <a:ext cx="6096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VPRAŠALNA</a:t>
                      </a:r>
                      <a:r>
                        <a:rPr lang="sl-SI" sz="2400" baseline="0" dirty="0">
                          <a:solidFill>
                            <a:srgbClr val="FF0000"/>
                          </a:solidFill>
                        </a:rPr>
                        <a:t> OBLIKA</a:t>
                      </a:r>
                      <a:endParaRPr lang="sl-SI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/>
                        <a:t>Am I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sl-SI" sz="2400" dirty="0"/>
                    </a:p>
                    <a:p>
                      <a:r>
                        <a:rPr lang="sl-SI" sz="2800" dirty="0"/>
                        <a:t>dream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sl-SI" sz="28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/>
                        <a:t>Is he/she/it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/>
                        <a:t>Are you/we/they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46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206092"/>
              </p:ext>
            </p:extLst>
          </p:nvPr>
        </p:nvGraphicFramePr>
        <p:xfrm>
          <a:off x="1475656" y="1268760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VPRAŠALNA</a:t>
                      </a:r>
                      <a:r>
                        <a:rPr lang="sl-SI" sz="2400" baseline="0" dirty="0">
                          <a:solidFill>
                            <a:srgbClr val="FF0000"/>
                          </a:solidFill>
                        </a:rPr>
                        <a:t> OBLIKA Z VPRAŠALNICAMI</a:t>
                      </a:r>
                      <a:endParaRPr lang="sl-SI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err="1"/>
                        <a:t>Where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 err="1"/>
                        <a:t>you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 err="1"/>
                        <a:t>go</a:t>
                      </a:r>
                      <a:r>
                        <a:rPr lang="sl-SI" sz="24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sl-SI" sz="2400" dirty="0"/>
                        <a:t>?</a:t>
                      </a:r>
                    </a:p>
                    <a:p>
                      <a:endParaRPr lang="sl-SI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sl-S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err="1"/>
                        <a:t>Who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are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 err="1"/>
                        <a:t>they</a:t>
                      </a:r>
                      <a:r>
                        <a:rPr lang="sl-SI" sz="2400" dirty="0"/>
                        <a:t> meet</a:t>
                      </a:r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sl-SI" sz="2400" dirty="0"/>
                        <a:t>?</a:t>
                      </a:r>
                    </a:p>
                    <a:p>
                      <a:endParaRPr lang="sl-SI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400" dirty="0" err="1"/>
                        <a:t>Why</a:t>
                      </a:r>
                      <a:r>
                        <a:rPr lang="sl-SI" sz="2400" dirty="0"/>
                        <a:t> </a:t>
                      </a:r>
                      <a:r>
                        <a:rPr lang="sl-SI" sz="2400" dirty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sl-SI" sz="2400" dirty="0"/>
                        <a:t> he </a:t>
                      </a:r>
                      <a:r>
                        <a:rPr lang="sl-SI" sz="2400" dirty="0" err="1"/>
                        <a:t>leav</a:t>
                      </a:r>
                      <a:r>
                        <a:rPr lang="sl-SI" sz="2400" dirty="0" err="1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sl-SI" sz="2400" dirty="0"/>
                        <a:t>?</a:t>
                      </a:r>
                    </a:p>
                    <a:p>
                      <a:endParaRPr lang="sl-SI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9407CBB-2846-4595-ADD1-19DCA5162BCD}"/>
              </a:ext>
            </a:extLst>
          </p:cNvPr>
          <p:cNvSpPr txBox="1"/>
          <p:nvPr/>
        </p:nvSpPr>
        <p:spPr>
          <a:xfrm>
            <a:off x="899592" y="4869160"/>
            <a:ext cx="7631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vprašalnica + </a:t>
            </a:r>
            <a:r>
              <a:rPr lang="sl-SI" sz="2400" dirty="0">
                <a:solidFill>
                  <a:srgbClr val="FF0000"/>
                </a:solidFill>
              </a:rPr>
              <a:t>glagol biti </a:t>
            </a:r>
            <a:r>
              <a:rPr lang="sl-SI" sz="2400" dirty="0"/>
              <a:t>+ oseba + glagol s končnico </a:t>
            </a:r>
            <a:r>
              <a:rPr lang="sl-SI" sz="2400" dirty="0">
                <a:solidFill>
                  <a:srgbClr val="FF0000"/>
                </a:solidFill>
              </a:rPr>
              <a:t>-</a:t>
            </a:r>
            <a:r>
              <a:rPr lang="sl-SI" sz="2400" dirty="0" err="1">
                <a:solidFill>
                  <a:srgbClr val="FF0000"/>
                </a:solidFill>
              </a:rPr>
              <a:t>ing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8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ZAPIS KONČNICE -ing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Pri glagolih, ki se končajo na –e: (e odpade)</a:t>
            </a:r>
            <a:br>
              <a:rPr lang="sl-SI" dirty="0"/>
            </a:br>
            <a:r>
              <a:rPr lang="sl-SI" sz="2800" b="1" i="1" dirty="0"/>
              <a:t>write -&gt; writ</a:t>
            </a:r>
            <a:r>
              <a:rPr lang="sl-SI" sz="2800" b="1" i="1" dirty="0">
                <a:solidFill>
                  <a:srgbClr val="FF0000"/>
                </a:solidFill>
              </a:rPr>
              <a:t>ing</a:t>
            </a:r>
            <a:br>
              <a:rPr lang="sl-SI" sz="2800" b="1" i="1" dirty="0">
                <a:solidFill>
                  <a:srgbClr val="FF0000"/>
                </a:solidFill>
              </a:rPr>
            </a:br>
            <a:r>
              <a:rPr lang="sl-SI" sz="2800" b="1" i="1" dirty="0"/>
              <a:t>dance -&gt; danc</a:t>
            </a:r>
            <a:r>
              <a:rPr lang="sl-SI" sz="2800" b="1" i="1" dirty="0">
                <a:solidFill>
                  <a:srgbClr val="FF0000"/>
                </a:solidFill>
              </a:rPr>
              <a:t>ing</a:t>
            </a:r>
          </a:p>
          <a:p>
            <a:r>
              <a:rPr lang="sl-SI" dirty="0"/>
              <a:t>Pri kratkih glagolih, ki se končajo na samoglasnik + soglasnik (SO-SA-SO): (soglasnik se podvoji)</a:t>
            </a:r>
            <a:br>
              <a:rPr lang="sl-SI" dirty="0"/>
            </a:br>
            <a:r>
              <a:rPr lang="sl-SI" sz="2800" b="1" i="1" dirty="0"/>
              <a:t>run -&gt; run</a:t>
            </a:r>
            <a:r>
              <a:rPr lang="sl-SI" sz="2800" b="1" i="1" dirty="0">
                <a:solidFill>
                  <a:srgbClr val="FF0000"/>
                </a:solidFill>
              </a:rPr>
              <a:t>ning</a:t>
            </a:r>
            <a:endParaRPr lang="sl-SI" sz="32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2800" b="1" i="1" dirty="0"/>
              <a:t>   </a:t>
            </a:r>
            <a:r>
              <a:rPr lang="sl-SI" sz="2800" b="1" i="1" dirty="0" err="1"/>
              <a:t>travel</a:t>
            </a:r>
            <a:r>
              <a:rPr lang="sl-SI" sz="2800" b="1" i="1" dirty="0"/>
              <a:t> -&gt; travel</a:t>
            </a:r>
            <a:r>
              <a:rPr lang="sl-SI" sz="2800" b="1" i="1" dirty="0">
                <a:solidFill>
                  <a:srgbClr val="FF0000"/>
                </a:solidFill>
              </a:rPr>
              <a:t>ling</a:t>
            </a:r>
          </a:p>
          <a:p>
            <a:r>
              <a:rPr lang="sl-SI" dirty="0"/>
              <a:t>Pri glagolih, ki se končajo na –ie:  (</a:t>
            </a:r>
            <a:r>
              <a:rPr lang="sl-SI" dirty="0" err="1"/>
              <a:t>ie</a:t>
            </a:r>
            <a:r>
              <a:rPr lang="sl-SI" dirty="0"/>
              <a:t> se spremeni v y)</a:t>
            </a:r>
            <a:br>
              <a:rPr lang="sl-SI" dirty="0">
                <a:solidFill>
                  <a:srgbClr val="FF0000"/>
                </a:solidFill>
              </a:rPr>
            </a:br>
            <a:r>
              <a:rPr lang="sl-SI" sz="2800" b="1" i="1" dirty="0"/>
              <a:t>tie - &gt; t</a:t>
            </a:r>
            <a:r>
              <a:rPr lang="sl-SI" sz="2800" b="1" i="1" dirty="0">
                <a:solidFill>
                  <a:srgbClr val="FF0000"/>
                </a:solidFill>
              </a:rPr>
              <a:t>ying</a:t>
            </a:r>
            <a:br>
              <a:rPr lang="sl-SI" sz="2800" b="1" i="1" dirty="0">
                <a:solidFill>
                  <a:srgbClr val="FF0000"/>
                </a:solidFill>
              </a:rPr>
            </a:br>
            <a:r>
              <a:rPr lang="sl-SI" sz="2800" b="1" i="1" dirty="0"/>
              <a:t>die – d</a:t>
            </a:r>
            <a:r>
              <a:rPr lang="sl-SI" sz="2800" b="1" i="1" dirty="0">
                <a:solidFill>
                  <a:srgbClr val="FF0000"/>
                </a:solidFill>
              </a:rPr>
              <a:t>ying</a:t>
            </a:r>
            <a:br>
              <a:rPr lang="sl-SI" sz="2800" b="1" i="1" dirty="0"/>
            </a:br>
            <a:r>
              <a:rPr lang="sl-SI" sz="2800" b="1" i="1" dirty="0"/>
              <a:t>lie - l</a:t>
            </a:r>
            <a:r>
              <a:rPr lang="sl-SI" sz="2800" b="1" i="1" dirty="0">
                <a:solidFill>
                  <a:srgbClr val="FF0000"/>
                </a:solidFill>
              </a:rPr>
              <a:t>ying</a:t>
            </a:r>
          </a:p>
        </p:txBody>
      </p:sp>
    </p:spTree>
    <p:extLst>
      <p:ext uri="{BB962C8B-B14F-4D97-AF65-F5344CB8AC3E}">
        <p14:creationId xmlns:p14="http://schemas.microsoft.com/office/powerpoint/2010/main" val="253634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SIGNALNE BESEDE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/>
              <a:t>Ko zagledaš te besede uporabiš Present Continuous:</a:t>
            </a:r>
          </a:p>
          <a:p>
            <a:pPr marL="0" indent="0">
              <a:buNone/>
            </a:pPr>
            <a:endParaRPr lang="sl-SI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now, right now, at the moment, Look!, Listen!, Shhhhh,…</a:t>
            </a:r>
          </a:p>
        </p:txBody>
      </p:sp>
    </p:spTree>
    <p:extLst>
      <p:ext uri="{BB962C8B-B14F-4D97-AF65-F5344CB8AC3E}">
        <p14:creationId xmlns:p14="http://schemas.microsoft.com/office/powerpoint/2010/main" val="3039402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2076</TotalTime>
  <Words>317</Words>
  <Application>Microsoft Office PowerPoint</Application>
  <PresentationFormat>Diaprojekcija na zaslonu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Flow</vt:lpstr>
      <vt:lpstr>Present Continuous tense Opisni sedanji čas</vt:lpstr>
      <vt:lpstr>RABA</vt:lpstr>
      <vt:lpstr>OBLIKA</vt:lpstr>
      <vt:lpstr>PowerPointova predstavitev</vt:lpstr>
      <vt:lpstr>PowerPointova predstavitev</vt:lpstr>
      <vt:lpstr>ZAPIS KONČNICE -ing</vt:lpstr>
      <vt:lpstr>SIGNALNE BESEDE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and Present Continuous tense</dc:title>
  <dc:creator>GORAZD</dc:creator>
  <cp:lastModifiedBy>OŠ Lenart 06</cp:lastModifiedBy>
  <cp:revision>30</cp:revision>
  <dcterms:created xsi:type="dcterms:W3CDTF">2012-09-11T17:25:53Z</dcterms:created>
  <dcterms:modified xsi:type="dcterms:W3CDTF">2025-09-28T14:03:35Z</dcterms:modified>
</cp:coreProperties>
</file>