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89" r:id="rId4"/>
    <p:sldId id="311" r:id="rId5"/>
    <p:sldId id="312" r:id="rId6"/>
    <p:sldId id="313" r:id="rId7"/>
    <p:sldId id="314" r:id="rId8"/>
    <p:sldId id="315" r:id="rId9"/>
    <p:sldId id="294" r:id="rId10"/>
    <p:sldId id="316" r:id="rId11"/>
    <p:sldId id="317" r:id="rId12"/>
    <p:sldId id="318" r:id="rId13"/>
    <p:sldId id="297" r:id="rId14"/>
    <p:sldId id="284" r:id="rId15"/>
    <p:sldId id="310" r:id="rId16"/>
    <p:sldId id="285" r:id="rId17"/>
    <p:sldId id="303" r:id="rId18"/>
    <p:sldId id="304" r:id="rId19"/>
    <p:sldId id="305" r:id="rId20"/>
    <p:sldId id="306" r:id="rId21"/>
    <p:sldId id="307" r:id="rId22"/>
    <p:sldId id="308" r:id="rId23"/>
    <p:sldId id="319" r:id="rId24"/>
    <p:sldId id="309" r:id="rId25"/>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25B2F5-42D9-4966-B085-CAB99174B37E}"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sl-SI"/>
        </a:p>
      </dgm:t>
    </dgm:pt>
    <dgm:pt modelId="{90CAFC6F-4991-4E90-A6A5-7BF3D7042FC2}">
      <dgm:prSet phldrT="[besedilo]"/>
      <dgm:spPr/>
      <dgm:t>
        <a:bodyPr/>
        <a:lstStyle/>
        <a:p>
          <a:r>
            <a:rPr lang="sl-SI" dirty="0" smtClean="0"/>
            <a:t>Razredna stopnja</a:t>
          </a:r>
          <a:endParaRPr lang="sl-SI" dirty="0"/>
        </a:p>
      </dgm:t>
    </dgm:pt>
    <dgm:pt modelId="{EA2C1F9A-9C84-4759-9F37-49050EE89F69}" type="parTrans" cxnId="{A5A5C8FE-861A-448E-A592-5F9CB7897060}">
      <dgm:prSet/>
      <dgm:spPr/>
      <dgm:t>
        <a:bodyPr/>
        <a:lstStyle/>
        <a:p>
          <a:endParaRPr lang="sl-SI"/>
        </a:p>
      </dgm:t>
    </dgm:pt>
    <dgm:pt modelId="{56B8FCA6-490C-42CB-A526-4155559ED69F}" type="sibTrans" cxnId="{A5A5C8FE-861A-448E-A592-5F9CB7897060}">
      <dgm:prSet/>
      <dgm:spPr/>
      <dgm:t>
        <a:bodyPr/>
        <a:lstStyle/>
        <a:p>
          <a:endParaRPr lang="sl-SI"/>
        </a:p>
      </dgm:t>
    </dgm:pt>
    <dgm:pt modelId="{13933466-304C-4B39-A822-9E204DADB3EF}">
      <dgm:prSet phldrT="[besedilo]" custT="1"/>
      <dgm:spPr/>
      <dgm:t>
        <a:bodyPr/>
        <a:lstStyle/>
        <a:p>
          <a:r>
            <a:rPr lang="sl-SI" sz="1800" dirty="0" smtClean="0">
              <a:solidFill>
                <a:srgbClr val="0070C0"/>
              </a:solidFill>
            </a:rPr>
            <a:t>Dve vrsti deljenja</a:t>
          </a:r>
          <a:endParaRPr lang="sl-SI" sz="1800" dirty="0">
            <a:solidFill>
              <a:srgbClr val="0070C0"/>
            </a:solidFill>
          </a:endParaRPr>
        </a:p>
      </dgm:t>
    </dgm:pt>
    <dgm:pt modelId="{371F0C20-EF02-48F8-BFB5-450ECD932207}" type="parTrans" cxnId="{DDFDBE82-6E4D-4877-8E2A-5E7C181DA37D}">
      <dgm:prSet/>
      <dgm:spPr/>
      <dgm:t>
        <a:bodyPr/>
        <a:lstStyle/>
        <a:p>
          <a:endParaRPr lang="sl-SI"/>
        </a:p>
      </dgm:t>
    </dgm:pt>
    <dgm:pt modelId="{6359F269-6072-4AAD-B819-84F04FBB8F72}" type="sibTrans" cxnId="{DDFDBE82-6E4D-4877-8E2A-5E7C181DA37D}">
      <dgm:prSet/>
      <dgm:spPr/>
      <dgm:t>
        <a:bodyPr/>
        <a:lstStyle/>
        <a:p>
          <a:endParaRPr lang="sl-SI"/>
        </a:p>
      </dgm:t>
    </dgm:pt>
    <dgm:pt modelId="{002692EE-87D4-4BDB-BEF3-E64B03A7EADD}">
      <dgm:prSet phldrT="[besedilo]"/>
      <dgm:spPr/>
      <dgm:t>
        <a:bodyPr/>
        <a:lstStyle/>
        <a:p>
          <a:r>
            <a:rPr lang="sl-SI" dirty="0" smtClean="0"/>
            <a:t>Predmetna stopnja</a:t>
          </a:r>
          <a:endParaRPr lang="sl-SI" dirty="0"/>
        </a:p>
      </dgm:t>
    </dgm:pt>
    <dgm:pt modelId="{121333E9-07A8-4913-B190-A00EDA153D83}" type="parTrans" cxnId="{6CCF17F8-336F-4F6E-8FBC-3DB2D2AE6D71}">
      <dgm:prSet/>
      <dgm:spPr/>
      <dgm:t>
        <a:bodyPr/>
        <a:lstStyle/>
        <a:p>
          <a:endParaRPr lang="sl-SI"/>
        </a:p>
      </dgm:t>
    </dgm:pt>
    <dgm:pt modelId="{57791703-2654-4329-9941-BDB37F6FDFDE}" type="sibTrans" cxnId="{6CCF17F8-336F-4F6E-8FBC-3DB2D2AE6D71}">
      <dgm:prSet/>
      <dgm:spPr/>
      <dgm:t>
        <a:bodyPr/>
        <a:lstStyle/>
        <a:p>
          <a:endParaRPr lang="sl-SI"/>
        </a:p>
      </dgm:t>
    </dgm:pt>
    <dgm:pt modelId="{B800377F-29BD-402F-8BEF-33B36366726A}">
      <dgm:prSet phldrT="[besedilo]" custT="1"/>
      <dgm:spPr/>
      <dgm:t>
        <a:bodyPr/>
        <a:lstStyle/>
        <a:p>
          <a:r>
            <a:rPr lang="sl-SI" sz="1800" dirty="0" smtClean="0">
              <a:solidFill>
                <a:srgbClr val="0070C0"/>
              </a:solidFill>
            </a:rPr>
            <a:t>Deljenje z večmestnim deliteljem</a:t>
          </a:r>
          <a:endParaRPr lang="sl-SI" sz="1800" dirty="0"/>
        </a:p>
      </dgm:t>
    </dgm:pt>
    <dgm:pt modelId="{3882B57D-CEE1-4173-9AF7-E92D6757DF3F}" type="parTrans" cxnId="{80184454-513B-41F2-A69F-422EB70EA192}">
      <dgm:prSet/>
      <dgm:spPr/>
      <dgm:t>
        <a:bodyPr/>
        <a:lstStyle/>
        <a:p>
          <a:endParaRPr lang="sl-SI"/>
        </a:p>
      </dgm:t>
    </dgm:pt>
    <dgm:pt modelId="{C813F4F4-E8EE-4008-9CA5-B8A0A181CD64}" type="sibTrans" cxnId="{80184454-513B-41F2-A69F-422EB70EA192}">
      <dgm:prSet/>
      <dgm:spPr/>
      <dgm:t>
        <a:bodyPr/>
        <a:lstStyle/>
        <a:p>
          <a:endParaRPr lang="sl-SI"/>
        </a:p>
      </dgm:t>
    </dgm:pt>
    <dgm:pt modelId="{602A4D9E-8484-46E8-883D-306E9487CBF6}">
      <dgm:prSet custT="1"/>
      <dgm:spPr/>
      <dgm:t>
        <a:bodyPr/>
        <a:lstStyle/>
        <a:p>
          <a:r>
            <a:rPr lang="sl-SI" sz="1800" dirty="0" smtClean="0">
              <a:solidFill>
                <a:srgbClr val="0070C0"/>
              </a:solidFill>
            </a:rPr>
            <a:t>Deljenje pri poštevanki</a:t>
          </a:r>
        </a:p>
      </dgm:t>
    </dgm:pt>
    <dgm:pt modelId="{871A86C9-49A6-4A32-97E3-1CE94C18DAA9}" type="parTrans" cxnId="{6434E69C-225A-40DD-B4E0-4A7D50953AE5}">
      <dgm:prSet/>
      <dgm:spPr/>
      <dgm:t>
        <a:bodyPr/>
        <a:lstStyle/>
        <a:p>
          <a:endParaRPr lang="sl-SI"/>
        </a:p>
      </dgm:t>
    </dgm:pt>
    <dgm:pt modelId="{D345026F-B6FF-4B16-9932-0A7889756C60}" type="sibTrans" cxnId="{6434E69C-225A-40DD-B4E0-4A7D50953AE5}">
      <dgm:prSet/>
      <dgm:spPr/>
      <dgm:t>
        <a:bodyPr/>
        <a:lstStyle/>
        <a:p>
          <a:endParaRPr lang="sl-SI"/>
        </a:p>
      </dgm:t>
    </dgm:pt>
    <dgm:pt modelId="{CE570C5E-FA6A-43B3-ABB2-8A393F3CA65C}">
      <dgm:prSet custT="1"/>
      <dgm:spPr/>
      <dgm:t>
        <a:bodyPr/>
        <a:lstStyle/>
        <a:p>
          <a:r>
            <a:rPr lang="sl-SI" sz="1800" dirty="0" smtClean="0">
              <a:solidFill>
                <a:srgbClr val="0070C0"/>
              </a:solidFill>
            </a:rPr>
            <a:t>Ostanek pri deljenju</a:t>
          </a:r>
        </a:p>
      </dgm:t>
    </dgm:pt>
    <dgm:pt modelId="{26EF3FB2-A9F8-4C61-889A-0E15707D894D}" type="parTrans" cxnId="{FAE93214-D9A3-4823-BC96-FDFBBA42F7DE}">
      <dgm:prSet/>
      <dgm:spPr/>
      <dgm:t>
        <a:bodyPr/>
        <a:lstStyle/>
        <a:p>
          <a:endParaRPr lang="sl-SI"/>
        </a:p>
      </dgm:t>
    </dgm:pt>
    <dgm:pt modelId="{CD7B5BCF-D434-4644-A33E-D7FD74EA67C9}" type="sibTrans" cxnId="{FAE93214-D9A3-4823-BC96-FDFBBA42F7DE}">
      <dgm:prSet/>
      <dgm:spPr/>
      <dgm:t>
        <a:bodyPr/>
        <a:lstStyle/>
        <a:p>
          <a:endParaRPr lang="sl-SI"/>
        </a:p>
      </dgm:t>
    </dgm:pt>
    <dgm:pt modelId="{8D5E39E7-7863-44C0-BE68-2DBD9638A0E5}">
      <dgm:prSet custT="1"/>
      <dgm:spPr/>
      <dgm:t>
        <a:bodyPr/>
        <a:lstStyle/>
        <a:p>
          <a:r>
            <a:rPr lang="sl-SI" sz="1800" dirty="0" smtClean="0">
              <a:solidFill>
                <a:srgbClr val="0070C0"/>
              </a:solidFill>
            </a:rPr>
            <a:t>Deljenje z enomestnim deliteljem</a:t>
          </a:r>
        </a:p>
      </dgm:t>
    </dgm:pt>
    <dgm:pt modelId="{0C435EB3-F0CF-4FDC-B5FA-225D0B1C1051}" type="parTrans" cxnId="{3509FEAE-ABF8-4E7A-9377-CDE1D696C186}">
      <dgm:prSet/>
      <dgm:spPr/>
      <dgm:t>
        <a:bodyPr/>
        <a:lstStyle/>
        <a:p>
          <a:endParaRPr lang="sl-SI"/>
        </a:p>
      </dgm:t>
    </dgm:pt>
    <dgm:pt modelId="{AD56ADD0-2A6B-45C7-9C2B-8A79D6D81CB6}" type="sibTrans" cxnId="{3509FEAE-ABF8-4E7A-9377-CDE1D696C186}">
      <dgm:prSet/>
      <dgm:spPr/>
      <dgm:t>
        <a:bodyPr/>
        <a:lstStyle/>
        <a:p>
          <a:endParaRPr lang="sl-SI"/>
        </a:p>
      </dgm:t>
    </dgm:pt>
    <dgm:pt modelId="{B9503221-ABAF-4846-8D44-4CAE7037B208}">
      <dgm:prSet custT="1"/>
      <dgm:spPr/>
      <dgm:t>
        <a:bodyPr/>
        <a:lstStyle/>
        <a:p>
          <a:r>
            <a:rPr lang="sl-SI" sz="1800" dirty="0" smtClean="0">
              <a:solidFill>
                <a:srgbClr val="0070C0"/>
              </a:solidFill>
            </a:rPr>
            <a:t>Deljenje z dvomestnim deliteljem</a:t>
          </a:r>
        </a:p>
      </dgm:t>
    </dgm:pt>
    <dgm:pt modelId="{6C9807D9-7506-49F8-BDFF-8798C0848435}" type="parTrans" cxnId="{DD4E69E8-6C83-4661-AD31-C66F4C4FCABE}">
      <dgm:prSet/>
      <dgm:spPr/>
      <dgm:t>
        <a:bodyPr/>
        <a:lstStyle/>
        <a:p>
          <a:endParaRPr lang="sl-SI"/>
        </a:p>
      </dgm:t>
    </dgm:pt>
    <dgm:pt modelId="{7683DCDA-6DA9-4204-BC18-625C2DB58A71}" type="sibTrans" cxnId="{DD4E69E8-6C83-4661-AD31-C66F4C4FCABE}">
      <dgm:prSet/>
      <dgm:spPr/>
      <dgm:t>
        <a:bodyPr/>
        <a:lstStyle/>
        <a:p>
          <a:endParaRPr lang="sl-SI"/>
        </a:p>
      </dgm:t>
    </dgm:pt>
    <dgm:pt modelId="{939E978F-B587-49D6-94AF-AAEF219007BE}">
      <dgm:prSet custT="1"/>
      <dgm:spPr/>
      <dgm:t>
        <a:bodyPr/>
        <a:lstStyle/>
        <a:p>
          <a:r>
            <a:rPr lang="sl-SI" sz="1800" dirty="0" smtClean="0">
              <a:solidFill>
                <a:srgbClr val="0070C0"/>
              </a:solidFill>
            </a:rPr>
            <a:t>Delitelji naravnega števila</a:t>
          </a:r>
        </a:p>
      </dgm:t>
    </dgm:pt>
    <dgm:pt modelId="{F7C8A040-AFB2-44B6-BF70-C3191F937D13}" type="parTrans" cxnId="{8B7A6EC8-37FE-4E98-9AC2-3D56271395DD}">
      <dgm:prSet/>
      <dgm:spPr/>
      <dgm:t>
        <a:bodyPr/>
        <a:lstStyle/>
        <a:p>
          <a:endParaRPr lang="sl-SI"/>
        </a:p>
      </dgm:t>
    </dgm:pt>
    <dgm:pt modelId="{12C29070-B71D-4CA9-846A-115EF3123E7B}" type="sibTrans" cxnId="{8B7A6EC8-37FE-4E98-9AC2-3D56271395DD}">
      <dgm:prSet/>
      <dgm:spPr/>
      <dgm:t>
        <a:bodyPr/>
        <a:lstStyle/>
        <a:p>
          <a:endParaRPr lang="sl-SI"/>
        </a:p>
      </dgm:t>
    </dgm:pt>
    <dgm:pt modelId="{478B96DE-916B-4112-84DD-63597BD3C685}">
      <dgm:prSet custT="1"/>
      <dgm:spPr/>
      <dgm:t>
        <a:bodyPr/>
        <a:lstStyle/>
        <a:p>
          <a:r>
            <a:rPr lang="sl-SI" sz="1800" dirty="0" smtClean="0">
              <a:solidFill>
                <a:srgbClr val="0070C0"/>
              </a:solidFill>
            </a:rPr>
            <a:t>Pravila za deljivost z 2, s 5, s 3, z 9 in 10</a:t>
          </a:r>
        </a:p>
      </dgm:t>
    </dgm:pt>
    <dgm:pt modelId="{09506267-8CE6-490F-A59E-5FEC49A56E9B}" type="parTrans" cxnId="{E957EAF5-F733-4E7D-AABA-423A3288C54A}">
      <dgm:prSet/>
      <dgm:spPr/>
      <dgm:t>
        <a:bodyPr/>
        <a:lstStyle/>
        <a:p>
          <a:endParaRPr lang="sl-SI"/>
        </a:p>
      </dgm:t>
    </dgm:pt>
    <dgm:pt modelId="{8B9263BE-E408-4ABC-95FB-47E8E38DF615}" type="sibTrans" cxnId="{E957EAF5-F733-4E7D-AABA-423A3288C54A}">
      <dgm:prSet/>
      <dgm:spPr/>
      <dgm:t>
        <a:bodyPr/>
        <a:lstStyle/>
        <a:p>
          <a:endParaRPr lang="sl-SI"/>
        </a:p>
      </dgm:t>
    </dgm:pt>
    <dgm:pt modelId="{E4351039-52A6-47D9-B479-826BCCFD4949}">
      <dgm:prSet custT="1"/>
      <dgm:spPr/>
      <dgm:t>
        <a:bodyPr/>
        <a:lstStyle/>
        <a:p>
          <a:r>
            <a:rPr lang="sl-SI" sz="1800" dirty="0" smtClean="0">
              <a:solidFill>
                <a:srgbClr val="0070C0"/>
              </a:solidFill>
            </a:rPr>
            <a:t>Sestavljeno število, praštevilo</a:t>
          </a:r>
        </a:p>
      </dgm:t>
    </dgm:pt>
    <dgm:pt modelId="{B5CC9CF0-487E-489D-B5BB-982B8E5AFADA}" type="parTrans" cxnId="{4FA0FF33-C12D-484A-87BE-1FBE0A80DED4}">
      <dgm:prSet/>
      <dgm:spPr/>
      <dgm:t>
        <a:bodyPr/>
        <a:lstStyle/>
        <a:p>
          <a:endParaRPr lang="sl-SI"/>
        </a:p>
      </dgm:t>
    </dgm:pt>
    <dgm:pt modelId="{A36720E0-1E22-4D64-BED9-00159F774195}" type="sibTrans" cxnId="{4FA0FF33-C12D-484A-87BE-1FBE0A80DED4}">
      <dgm:prSet/>
      <dgm:spPr/>
      <dgm:t>
        <a:bodyPr/>
        <a:lstStyle/>
        <a:p>
          <a:endParaRPr lang="sl-SI"/>
        </a:p>
      </dgm:t>
    </dgm:pt>
    <dgm:pt modelId="{44620D31-C8DD-470F-B2D2-D2CCE390354E}">
      <dgm:prSet custT="1"/>
      <dgm:spPr/>
      <dgm:t>
        <a:bodyPr/>
        <a:lstStyle/>
        <a:p>
          <a:r>
            <a:rPr lang="sl-SI" sz="1800" dirty="0" smtClean="0">
              <a:solidFill>
                <a:srgbClr val="0070C0"/>
              </a:solidFill>
            </a:rPr>
            <a:t>Prafaktorji, največji skupni delitelj, najmanjši skupni večkratnik</a:t>
          </a:r>
        </a:p>
      </dgm:t>
    </dgm:pt>
    <dgm:pt modelId="{23819025-CA93-45F5-8AD6-4F84685D79EE}" type="parTrans" cxnId="{C91C6B80-B96B-466F-922C-356DAA0D4238}">
      <dgm:prSet/>
      <dgm:spPr/>
      <dgm:t>
        <a:bodyPr/>
        <a:lstStyle/>
        <a:p>
          <a:endParaRPr lang="sl-SI"/>
        </a:p>
      </dgm:t>
    </dgm:pt>
    <dgm:pt modelId="{DC631E3B-B5A2-4896-958B-7A7F98CD0E8A}" type="sibTrans" cxnId="{C91C6B80-B96B-466F-922C-356DAA0D4238}">
      <dgm:prSet/>
      <dgm:spPr/>
      <dgm:t>
        <a:bodyPr/>
        <a:lstStyle/>
        <a:p>
          <a:endParaRPr lang="sl-SI"/>
        </a:p>
      </dgm:t>
    </dgm:pt>
    <dgm:pt modelId="{888486C5-63C0-419A-9816-B209A2202935}">
      <dgm:prSet custT="1"/>
      <dgm:spPr/>
      <dgm:t>
        <a:bodyPr/>
        <a:lstStyle/>
        <a:p>
          <a:r>
            <a:rPr lang="sl-SI" sz="1800" dirty="0" smtClean="0">
              <a:solidFill>
                <a:srgbClr val="0070C0"/>
              </a:solidFill>
            </a:rPr>
            <a:t>Tuji si števili</a:t>
          </a:r>
        </a:p>
      </dgm:t>
    </dgm:pt>
    <dgm:pt modelId="{C3405EB9-0B58-43B0-BB4A-A20F3B35046A}" type="parTrans" cxnId="{0E68BC24-3AB4-4B9F-B77D-2D453035E8C5}">
      <dgm:prSet/>
      <dgm:spPr/>
      <dgm:t>
        <a:bodyPr/>
        <a:lstStyle/>
        <a:p>
          <a:endParaRPr lang="sl-SI"/>
        </a:p>
      </dgm:t>
    </dgm:pt>
    <dgm:pt modelId="{5D6ECB43-3226-48F3-A211-9438F6147498}" type="sibTrans" cxnId="{0E68BC24-3AB4-4B9F-B77D-2D453035E8C5}">
      <dgm:prSet/>
      <dgm:spPr/>
      <dgm:t>
        <a:bodyPr/>
        <a:lstStyle/>
        <a:p>
          <a:endParaRPr lang="sl-SI"/>
        </a:p>
      </dgm:t>
    </dgm:pt>
    <dgm:pt modelId="{AA394802-27B1-4A79-A6A7-E0AF2E24D186}">
      <dgm:prSet custT="1"/>
      <dgm:spPr/>
      <dgm:t>
        <a:bodyPr/>
        <a:lstStyle/>
        <a:p>
          <a:r>
            <a:rPr lang="sl-SI" sz="1800" dirty="0" smtClean="0">
              <a:solidFill>
                <a:srgbClr val="0070C0"/>
              </a:solidFill>
            </a:rPr>
            <a:t>Pravila za deljivost </a:t>
          </a:r>
          <a:r>
            <a:rPr lang="sl-SI" sz="1800" dirty="0" smtClean="0">
              <a:solidFill>
                <a:srgbClr val="0070C0"/>
              </a:solidFill>
            </a:rPr>
            <a:t>s 4, 8 in s potenco št. 10</a:t>
          </a:r>
          <a:endParaRPr lang="en-GB" sz="1800" dirty="0"/>
        </a:p>
      </dgm:t>
    </dgm:pt>
    <dgm:pt modelId="{C997BE2B-6059-485F-A330-B53FF354D755}" type="parTrans" cxnId="{54B677DA-0E78-416C-8EAE-9249CF3A6968}">
      <dgm:prSet/>
      <dgm:spPr/>
      <dgm:t>
        <a:bodyPr/>
        <a:lstStyle/>
        <a:p>
          <a:endParaRPr lang="sl-SI"/>
        </a:p>
      </dgm:t>
    </dgm:pt>
    <dgm:pt modelId="{54DA2CC6-2505-45A2-84D5-9040CE6178E3}" type="sibTrans" cxnId="{54B677DA-0E78-416C-8EAE-9249CF3A6968}">
      <dgm:prSet/>
      <dgm:spPr/>
      <dgm:t>
        <a:bodyPr/>
        <a:lstStyle/>
        <a:p>
          <a:endParaRPr lang="sl-SI"/>
        </a:p>
      </dgm:t>
    </dgm:pt>
    <dgm:pt modelId="{1C9BD29E-DFF9-4E64-9597-A29A73F45BD3}" type="pres">
      <dgm:prSet presAssocID="{BE25B2F5-42D9-4966-B085-CAB99174B37E}" presName="Name0" presStyleCnt="0">
        <dgm:presLayoutVars>
          <dgm:dir/>
          <dgm:animLvl val="lvl"/>
          <dgm:resizeHandles/>
        </dgm:presLayoutVars>
      </dgm:prSet>
      <dgm:spPr/>
      <dgm:t>
        <a:bodyPr/>
        <a:lstStyle/>
        <a:p>
          <a:endParaRPr lang="sl-SI"/>
        </a:p>
      </dgm:t>
    </dgm:pt>
    <dgm:pt modelId="{DA657B1F-CC32-40BC-9305-456568931C0E}" type="pres">
      <dgm:prSet presAssocID="{90CAFC6F-4991-4E90-A6A5-7BF3D7042FC2}" presName="linNode" presStyleCnt="0"/>
      <dgm:spPr/>
    </dgm:pt>
    <dgm:pt modelId="{C18DFA0E-4D6E-4905-BA69-8C03301F2297}" type="pres">
      <dgm:prSet presAssocID="{90CAFC6F-4991-4E90-A6A5-7BF3D7042FC2}" presName="parentShp" presStyleLbl="node1" presStyleIdx="0" presStyleCnt="2">
        <dgm:presLayoutVars>
          <dgm:bulletEnabled val="1"/>
        </dgm:presLayoutVars>
      </dgm:prSet>
      <dgm:spPr/>
      <dgm:t>
        <a:bodyPr/>
        <a:lstStyle/>
        <a:p>
          <a:endParaRPr lang="sl-SI"/>
        </a:p>
      </dgm:t>
    </dgm:pt>
    <dgm:pt modelId="{212B6EE5-2C41-40AE-9902-042352807CD1}" type="pres">
      <dgm:prSet presAssocID="{90CAFC6F-4991-4E90-A6A5-7BF3D7042FC2}" presName="childShp" presStyleLbl="bgAccFollowNode1" presStyleIdx="0" presStyleCnt="2">
        <dgm:presLayoutVars>
          <dgm:bulletEnabled val="1"/>
        </dgm:presLayoutVars>
      </dgm:prSet>
      <dgm:spPr/>
      <dgm:t>
        <a:bodyPr/>
        <a:lstStyle/>
        <a:p>
          <a:endParaRPr lang="sl-SI"/>
        </a:p>
      </dgm:t>
    </dgm:pt>
    <dgm:pt modelId="{0E9B1C9F-E552-4734-BE7B-ADE600BCD275}" type="pres">
      <dgm:prSet presAssocID="{56B8FCA6-490C-42CB-A526-4155559ED69F}" presName="spacing" presStyleCnt="0"/>
      <dgm:spPr/>
    </dgm:pt>
    <dgm:pt modelId="{BAAE1112-6B8F-4436-B376-82894ECB09E0}" type="pres">
      <dgm:prSet presAssocID="{002692EE-87D4-4BDB-BEF3-E64B03A7EADD}" presName="linNode" presStyleCnt="0"/>
      <dgm:spPr/>
    </dgm:pt>
    <dgm:pt modelId="{7D841A0B-CEDB-4DF0-8FA4-9607E33D6722}" type="pres">
      <dgm:prSet presAssocID="{002692EE-87D4-4BDB-BEF3-E64B03A7EADD}" presName="parentShp" presStyleLbl="node1" presStyleIdx="1" presStyleCnt="2">
        <dgm:presLayoutVars>
          <dgm:bulletEnabled val="1"/>
        </dgm:presLayoutVars>
      </dgm:prSet>
      <dgm:spPr/>
      <dgm:t>
        <a:bodyPr/>
        <a:lstStyle/>
        <a:p>
          <a:endParaRPr lang="sl-SI"/>
        </a:p>
      </dgm:t>
    </dgm:pt>
    <dgm:pt modelId="{EDE1F5E5-9C1D-49D8-B1CE-696194320201}" type="pres">
      <dgm:prSet presAssocID="{002692EE-87D4-4BDB-BEF3-E64B03A7EADD}" presName="childShp" presStyleLbl="bgAccFollowNode1" presStyleIdx="1" presStyleCnt="2" custScaleY="172872">
        <dgm:presLayoutVars>
          <dgm:bulletEnabled val="1"/>
        </dgm:presLayoutVars>
      </dgm:prSet>
      <dgm:spPr/>
      <dgm:t>
        <a:bodyPr/>
        <a:lstStyle/>
        <a:p>
          <a:endParaRPr lang="sl-SI"/>
        </a:p>
      </dgm:t>
    </dgm:pt>
  </dgm:ptLst>
  <dgm:cxnLst>
    <dgm:cxn modelId="{E957EAF5-F733-4E7D-AABA-423A3288C54A}" srcId="{002692EE-87D4-4BDB-BEF3-E64B03A7EADD}" destId="{478B96DE-916B-4112-84DD-63597BD3C685}" srcOrd="2" destOrd="0" parTransId="{09506267-8CE6-490F-A59E-5FEC49A56E9B}" sibTransId="{8B9263BE-E408-4ABC-95FB-47E8E38DF615}"/>
    <dgm:cxn modelId="{DDFDBE82-6E4D-4877-8E2A-5E7C181DA37D}" srcId="{90CAFC6F-4991-4E90-A6A5-7BF3D7042FC2}" destId="{13933466-304C-4B39-A822-9E204DADB3EF}" srcOrd="0" destOrd="0" parTransId="{371F0C20-EF02-48F8-BFB5-450ECD932207}" sibTransId="{6359F269-6072-4AAD-B819-84F04FBB8F72}"/>
    <dgm:cxn modelId="{CC31F9B5-0CB5-4DA5-BFC4-DD8B59E384C5}" type="presOf" srcId="{E4351039-52A6-47D9-B479-826BCCFD4949}" destId="{EDE1F5E5-9C1D-49D8-B1CE-696194320201}" srcOrd="0" destOrd="3" presId="urn:microsoft.com/office/officeart/2005/8/layout/vList6"/>
    <dgm:cxn modelId="{666709DE-E1C2-4742-AD09-0E25DFC2D716}" type="presOf" srcId="{BE25B2F5-42D9-4966-B085-CAB99174B37E}" destId="{1C9BD29E-DFF9-4E64-9597-A29A73F45BD3}" srcOrd="0" destOrd="0" presId="urn:microsoft.com/office/officeart/2005/8/layout/vList6"/>
    <dgm:cxn modelId="{80184454-513B-41F2-A69F-422EB70EA192}" srcId="{002692EE-87D4-4BDB-BEF3-E64B03A7EADD}" destId="{B800377F-29BD-402F-8BEF-33B36366726A}" srcOrd="0" destOrd="0" parTransId="{3882B57D-CEE1-4173-9AF7-E92D6757DF3F}" sibTransId="{C813F4F4-E8EE-4008-9CA5-B8A0A181CD64}"/>
    <dgm:cxn modelId="{0EF926BE-082D-433B-81DD-CDA9393A7DF2}" type="presOf" srcId="{8D5E39E7-7863-44C0-BE68-2DBD9638A0E5}" destId="{212B6EE5-2C41-40AE-9902-042352807CD1}" srcOrd="0" destOrd="3" presId="urn:microsoft.com/office/officeart/2005/8/layout/vList6"/>
    <dgm:cxn modelId="{0E68BC24-3AB4-4B9F-B77D-2D453035E8C5}" srcId="{002692EE-87D4-4BDB-BEF3-E64B03A7EADD}" destId="{888486C5-63C0-419A-9816-B209A2202935}" srcOrd="5" destOrd="0" parTransId="{C3405EB9-0B58-43B0-BB4A-A20F3B35046A}" sibTransId="{5D6ECB43-3226-48F3-A211-9438F6147498}"/>
    <dgm:cxn modelId="{97024D71-376B-4802-8990-18C99C583BBE}" type="presOf" srcId="{90CAFC6F-4991-4E90-A6A5-7BF3D7042FC2}" destId="{C18DFA0E-4D6E-4905-BA69-8C03301F2297}" srcOrd="0" destOrd="0" presId="urn:microsoft.com/office/officeart/2005/8/layout/vList6"/>
    <dgm:cxn modelId="{B24CF884-517F-440F-8A28-4599FE8BEF0E}" type="presOf" srcId="{002692EE-87D4-4BDB-BEF3-E64B03A7EADD}" destId="{7D841A0B-CEDB-4DF0-8FA4-9607E33D6722}" srcOrd="0" destOrd="0" presId="urn:microsoft.com/office/officeart/2005/8/layout/vList6"/>
    <dgm:cxn modelId="{89894CA9-4CFE-479E-9393-7A8B93B0B2FA}" type="presOf" srcId="{13933466-304C-4B39-A822-9E204DADB3EF}" destId="{212B6EE5-2C41-40AE-9902-042352807CD1}" srcOrd="0" destOrd="0" presId="urn:microsoft.com/office/officeart/2005/8/layout/vList6"/>
    <dgm:cxn modelId="{FAE93214-D9A3-4823-BC96-FDFBBA42F7DE}" srcId="{90CAFC6F-4991-4E90-A6A5-7BF3D7042FC2}" destId="{CE570C5E-FA6A-43B3-ABB2-8A393F3CA65C}" srcOrd="2" destOrd="0" parTransId="{26EF3FB2-A9F8-4C61-889A-0E15707D894D}" sibTransId="{CD7B5BCF-D434-4644-A33E-D7FD74EA67C9}"/>
    <dgm:cxn modelId="{AE5428D6-5E6A-4AC9-9A42-4A8E9B56B52F}" type="presOf" srcId="{B800377F-29BD-402F-8BEF-33B36366726A}" destId="{EDE1F5E5-9C1D-49D8-B1CE-696194320201}" srcOrd="0" destOrd="0" presId="urn:microsoft.com/office/officeart/2005/8/layout/vList6"/>
    <dgm:cxn modelId="{C91C6B80-B96B-466F-922C-356DAA0D4238}" srcId="{002692EE-87D4-4BDB-BEF3-E64B03A7EADD}" destId="{44620D31-C8DD-470F-B2D2-D2CCE390354E}" srcOrd="4" destOrd="0" parTransId="{23819025-CA93-45F5-8AD6-4F84685D79EE}" sibTransId="{DC631E3B-B5A2-4896-958B-7A7F98CD0E8A}"/>
    <dgm:cxn modelId="{52F9DA93-B2E5-4129-9B2B-98BF7F4A9874}" type="presOf" srcId="{CE570C5E-FA6A-43B3-ABB2-8A393F3CA65C}" destId="{212B6EE5-2C41-40AE-9902-042352807CD1}" srcOrd="0" destOrd="2" presId="urn:microsoft.com/office/officeart/2005/8/layout/vList6"/>
    <dgm:cxn modelId="{A5A5C8FE-861A-448E-A592-5F9CB7897060}" srcId="{BE25B2F5-42D9-4966-B085-CAB99174B37E}" destId="{90CAFC6F-4991-4E90-A6A5-7BF3D7042FC2}" srcOrd="0" destOrd="0" parTransId="{EA2C1F9A-9C84-4759-9F37-49050EE89F69}" sibTransId="{56B8FCA6-490C-42CB-A526-4155559ED69F}"/>
    <dgm:cxn modelId="{FDAB0A94-6CAB-4245-9508-1E214BFA7E5E}" type="presOf" srcId="{478B96DE-916B-4112-84DD-63597BD3C685}" destId="{EDE1F5E5-9C1D-49D8-B1CE-696194320201}" srcOrd="0" destOrd="2" presId="urn:microsoft.com/office/officeart/2005/8/layout/vList6"/>
    <dgm:cxn modelId="{BCC37DC0-E77C-4AAF-AD46-3E29130FAAAF}" type="presOf" srcId="{602A4D9E-8484-46E8-883D-306E9487CBF6}" destId="{212B6EE5-2C41-40AE-9902-042352807CD1}" srcOrd="0" destOrd="1" presId="urn:microsoft.com/office/officeart/2005/8/layout/vList6"/>
    <dgm:cxn modelId="{F008605E-0E4F-424E-91DC-D1959987D6CB}" type="presOf" srcId="{AA394802-27B1-4A79-A6A7-E0AF2E24D186}" destId="{EDE1F5E5-9C1D-49D8-B1CE-696194320201}" srcOrd="0" destOrd="6" presId="urn:microsoft.com/office/officeart/2005/8/layout/vList6"/>
    <dgm:cxn modelId="{4FA0FF33-C12D-484A-87BE-1FBE0A80DED4}" srcId="{002692EE-87D4-4BDB-BEF3-E64B03A7EADD}" destId="{E4351039-52A6-47D9-B479-826BCCFD4949}" srcOrd="3" destOrd="0" parTransId="{B5CC9CF0-487E-489D-B5BB-982B8E5AFADA}" sibTransId="{A36720E0-1E22-4D64-BED9-00159F774195}"/>
    <dgm:cxn modelId="{C892C52E-67F8-4D1F-9676-7F10EB3FF56D}" type="presOf" srcId="{939E978F-B587-49D6-94AF-AAEF219007BE}" destId="{EDE1F5E5-9C1D-49D8-B1CE-696194320201}" srcOrd="0" destOrd="1" presId="urn:microsoft.com/office/officeart/2005/8/layout/vList6"/>
    <dgm:cxn modelId="{6CCF17F8-336F-4F6E-8FBC-3DB2D2AE6D71}" srcId="{BE25B2F5-42D9-4966-B085-CAB99174B37E}" destId="{002692EE-87D4-4BDB-BEF3-E64B03A7EADD}" srcOrd="1" destOrd="0" parTransId="{121333E9-07A8-4913-B190-A00EDA153D83}" sibTransId="{57791703-2654-4329-9941-BDB37F6FDFDE}"/>
    <dgm:cxn modelId="{8B7A6EC8-37FE-4E98-9AC2-3D56271395DD}" srcId="{002692EE-87D4-4BDB-BEF3-E64B03A7EADD}" destId="{939E978F-B587-49D6-94AF-AAEF219007BE}" srcOrd="1" destOrd="0" parTransId="{F7C8A040-AFB2-44B6-BF70-C3191F937D13}" sibTransId="{12C29070-B71D-4CA9-846A-115EF3123E7B}"/>
    <dgm:cxn modelId="{C1BE2CB4-1DD2-40D2-BC48-4179BE292123}" type="presOf" srcId="{B9503221-ABAF-4846-8D44-4CAE7037B208}" destId="{212B6EE5-2C41-40AE-9902-042352807CD1}" srcOrd="0" destOrd="4" presId="urn:microsoft.com/office/officeart/2005/8/layout/vList6"/>
    <dgm:cxn modelId="{54B677DA-0E78-416C-8EAE-9249CF3A6968}" srcId="{002692EE-87D4-4BDB-BEF3-E64B03A7EADD}" destId="{AA394802-27B1-4A79-A6A7-E0AF2E24D186}" srcOrd="6" destOrd="0" parTransId="{C997BE2B-6059-485F-A330-B53FF354D755}" sibTransId="{54DA2CC6-2505-45A2-84D5-9040CE6178E3}"/>
    <dgm:cxn modelId="{B9F21963-D134-4655-8B4A-6552B7379CC1}" type="presOf" srcId="{44620D31-C8DD-470F-B2D2-D2CCE390354E}" destId="{EDE1F5E5-9C1D-49D8-B1CE-696194320201}" srcOrd="0" destOrd="4" presId="urn:microsoft.com/office/officeart/2005/8/layout/vList6"/>
    <dgm:cxn modelId="{6434E69C-225A-40DD-B4E0-4A7D50953AE5}" srcId="{90CAFC6F-4991-4E90-A6A5-7BF3D7042FC2}" destId="{602A4D9E-8484-46E8-883D-306E9487CBF6}" srcOrd="1" destOrd="0" parTransId="{871A86C9-49A6-4A32-97E3-1CE94C18DAA9}" sibTransId="{D345026F-B6FF-4B16-9932-0A7889756C60}"/>
    <dgm:cxn modelId="{3509FEAE-ABF8-4E7A-9377-CDE1D696C186}" srcId="{90CAFC6F-4991-4E90-A6A5-7BF3D7042FC2}" destId="{8D5E39E7-7863-44C0-BE68-2DBD9638A0E5}" srcOrd="3" destOrd="0" parTransId="{0C435EB3-F0CF-4FDC-B5FA-225D0B1C1051}" sibTransId="{AD56ADD0-2A6B-45C7-9C2B-8A79D6D81CB6}"/>
    <dgm:cxn modelId="{8200CD97-08BE-4EA9-BAB5-F148854BB0C5}" type="presOf" srcId="{888486C5-63C0-419A-9816-B209A2202935}" destId="{EDE1F5E5-9C1D-49D8-B1CE-696194320201}" srcOrd="0" destOrd="5" presId="urn:microsoft.com/office/officeart/2005/8/layout/vList6"/>
    <dgm:cxn modelId="{DD4E69E8-6C83-4661-AD31-C66F4C4FCABE}" srcId="{90CAFC6F-4991-4E90-A6A5-7BF3D7042FC2}" destId="{B9503221-ABAF-4846-8D44-4CAE7037B208}" srcOrd="4" destOrd="0" parTransId="{6C9807D9-7506-49F8-BDFF-8798C0848435}" sibTransId="{7683DCDA-6DA9-4204-BC18-625C2DB58A71}"/>
    <dgm:cxn modelId="{B857DC82-6A69-4BC7-AC11-12FDDE22574E}" type="presParOf" srcId="{1C9BD29E-DFF9-4E64-9597-A29A73F45BD3}" destId="{DA657B1F-CC32-40BC-9305-456568931C0E}" srcOrd="0" destOrd="0" presId="urn:microsoft.com/office/officeart/2005/8/layout/vList6"/>
    <dgm:cxn modelId="{F841B1F8-C20F-4048-A9F6-FCA3AE9231FE}" type="presParOf" srcId="{DA657B1F-CC32-40BC-9305-456568931C0E}" destId="{C18DFA0E-4D6E-4905-BA69-8C03301F2297}" srcOrd="0" destOrd="0" presId="urn:microsoft.com/office/officeart/2005/8/layout/vList6"/>
    <dgm:cxn modelId="{0530500B-5D1B-4A02-BF89-4C8EC9EAD139}" type="presParOf" srcId="{DA657B1F-CC32-40BC-9305-456568931C0E}" destId="{212B6EE5-2C41-40AE-9902-042352807CD1}" srcOrd="1" destOrd="0" presId="urn:microsoft.com/office/officeart/2005/8/layout/vList6"/>
    <dgm:cxn modelId="{2C590FB9-297C-4B71-AB2F-69DC5A40A606}" type="presParOf" srcId="{1C9BD29E-DFF9-4E64-9597-A29A73F45BD3}" destId="{0E9B1C9F-E552-4734-BE7B-ADE600BCD275}" srcOrd="1" destOrd="0" presId="urn:microsoft.com/office/officeart/2005/8/layout/vList6"/>
    <dgm:cxn modelId="{9D1F3AC3-E551-44C3-AE23-8D0A61AB24DB}" type="presParOf" srcId="{1C9BD29E-DFF9-4E64-9597-A29A73F45BD3}" destId="{BAAE1112-6B8F-4436-B376-82894ECB09E0}" srcOrd="2" destOrd="0" presId="urn:microsoft.com/office/officeart/2005/8/layout/vList6"/>
    <dgm:cxn modelId="{AC538664-5E57-438D-9F93-098365E793C0}" type="presParOf" srcId="{BAAE1112-6B8F-4436-B376-82894ECB09E0}" destId="{7D841A0B-CEDB-4DF0-8FA4-9607E33D6722}" srcOrd="0" destOrd="0" presId="urn:microsoft.com/office/officeart/2005/8/layout/vList6"/>
    <dgm:cxn modelId="{5FA3640E-E839-422C-80E6-BFFB0A4A1A1E}" type="presParOf" srcId="{BAAE1112-6B8F-4436-B376-82894ECB09E0}" destId="{EDE1F5E5-9C1D-49D8-B1CE-696194320201}"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2B6EE5-2C41-40AE-9902-042352807CD1}">
      <dsp:nvSpPr>
        <dsp:cNvPr id="0" name=""/>
        <dsp:cNvSpPr/>
      </dsp:nvSpPr>
      <dsp:spPr>
        <a:xfrm>
          <a:off x="3251199" y="9"/>
          <a:ext cx="4876800" cy="207693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sl-SI" sz="1800" kern="1200" dirty="0" smtClean="0">
              <a:solidFill>
                <a:srgbClr val="0070C0"/>
              </a:solidFill>
            </a:rPr>
            <a:t>Dve vrsti deljenja</a:t>
          </a:r>
          <a:endParaRPr lang="sl-SI" sz="1800" kern="1200" dirty="0">
            <a:solidFill>
              <a:srgbClr val="0070C0"/>
            </a:solidFill>
          </a:endParaRPr>
        </a:p>
        <a:p>
          <a:pPr marL="171450" lvl="1" indent="-171450" algn="l" defTabSz="800100">
            <a:lnSpc>
              <a:spcPct val="90000"/>
            </a:lnSpc>
            <a:spcBef>
              <a:spcPct val="0"/>
            </a:spcBef>
            <a:spcAft>
              <a:spcPct val="15000"/>
            </a:spcAft>
            <a:buChar char="••"/>
          </a:pPr>
          <a:r>
            <a:rPr lang="sl-SI" sz="1800" kern="1200" dirty="0" smtClean="0">
              <a:solidFill>
                <a:srgbClr val="0070C0"/>
              </a:solidFill>
            </a:rPr>
            <a:t>Deljenje pri poštevanki</a:t>
          </a:r>
        </a:p>
        <a:p>
          <a:pPr marL="171450" lvl="1" indent="-171450" algn="l" defTabSz="800100">
            <a:lnSpc>
              <a:spcPct val="90000"/>
            </a:lnSpc>
            <a:spcBef>
              <a:spcPct val="0"/>
            </a:spcBef>
            <a:spcAft>
              <a:spcPct val="15000"/>
            </a:spcAft>
            <a:buChar char="••"/>
          </a:pPr>
          <a:r>
            <a:rPr lang="sl-SI" sz="1800" kern="1200" dirty="0" smtClean="0">
              <a:solidFill>
                <a:srgbClr val="0070C0"/>
              </a:solidFill>
            </a:rPr>
            <a:t>Ostanek pri deljenju</a:t>
          </a:r>
        </a:p>
        <a:p>
          <a:pPr marL="171450" lvl="1" indent="-171450" algn="l" defTabSz="800100">
            <a:lnSpc>
              <a:spcPct val="90000"/>
            </a:lnSpc>
            <a:spcBef>
              <a:spcPct val="0"/>
            </a:spcBef>
            <a:spcAft>
              <a:spcPct val="15000"/>
            </a:spcAft>
            <a:buChar char="••"/>
          </a:pPr>
          <a:r>
            <a:rPr lang="sl-SI" sz="1800" kern="1200" dirty="0" smtClean="0">
              <a:solidFill>
                <a:srgbClr val="0070C0"/>
              </a:solidFill>
            </a:rPr>
            <a:t>Deljenje z enomestnim deliteljem</a:t>
          </a:r>
        </a:p>
        <a:p>
          <a:pPr marL="171450" lvl="1" indent="-171450" algn="l" defTabSz="800100">
            <a:lnSpc>
              <a:spcPct val="90000"/>
            </a:lnSpc>
            <a:spcBef>
              <a:spcPct val="0"/>
            </a:spcBef>
            <a:spcAft>
              <a:spcPct val="15000"/>
            </a:spcAft>
            <a:buChar char="••"/>
          </a:pPr>
          <a:r>
            <a:rPr lang="sl-SI" sz="1800" kern="1200" dirty="0" smtClean="0">
              <a:solidFill>
                <a:srgbClr val="0070C0"/>
              </a:solidFill>
            </a:rPr>
            <a:t>Deljenje z dvomestnim deliteljem</a:t>
          </a:r>
        </a:p>
      </dsp:txBody>
      <dsp:txXfrm>
        <a:off x="3251199" y="259626"/>
        <a:ext cx="4097948" cy="1557704"/>
      </dsp:txXfrm>
    </dsp:sp>
    <dsp:sp modelId="{C18DFA0E-4D6E-4905-BA69-8C03301F2297}">
      <dsp:nvSpPr>
        <dsp:cNvPr id="0" name=""/>
        <dsp:cNvSpPr/>
      </dsp:nvSpPr>
      <dsp:spPr>
        <a:xfrm>
          <a:off x="0" y="9"/>
          <a:ext cx="3251200" cy="20769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sl-SI" sz="4500" kern="1200" dirty="0" smtClean="0"/>
            <a:t>Razredna stopnja</a:t>
          </a:r>
          <a:endParaRPr lang="sl-SI" sz="4500" kern="1200" dirty="0"/>
        </a:p>
      </dsp:txBody>
      <dsp:txXfrm>
        <a:off x="101388" y="101397"/>
        <a:ext cx="3048424" cy="1874162"/>
      </dsp:txXfrm>
    </dsp:sp>
    <dsp:sp modelId="{EDE1F5E5-9C1D-49D8-B1CE-696194320201}">
      <dsp:nvSpPr>
        <dsp:cNvPr id="0" name=""/>
        <dsp:cNvSpPr/>
      </dsp:nvSpPr>
      <dsp:spPr>
        <a:xfrm>
          <a:off x="3251993" y="2284642"/>
          <a:ext cx="4872037" cy="3590445"/>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sl-SI" sz="1800" kern="1200" dirty="0" smtClean="0">
              <a:solidFill>
                <a:srgbClr val="0070C0"/>
              </a:solidFill>
            </a:rPr>
            <a:t>Deljenje z večmestnim deliteljem</a:t>
          </a:r>
          <a:endParaRPr lang="sl-SI" sz="1800" kern="1200" dirty="0"/>
        </a:p>
        <a:p>
          <a:pPr marL="171450" lvl="1" indent="-171450" algn="l" defTabSz="800100">
            <a:lnSpc>
              <a:spcPct val="90000"/>
            </a:lnSpc>
            <a:spcBef>
              <a:spcPct val="0"/>
            </a:spcBef>
            <a:spcAft>
              <a:spcPct val="15000"/>
            </a:spcAft>
            <a:buChar char="••"/>
          </a:pPr>
          <a:r>
            <a:rPr lang="sl-SI" sz="1800" kern="1200" dirty="0" smtClean="0">
              <a:solidFill>
                <a:srgbClr val="0070C0"/>
              </a:solidFill>
            </a:rPr>
            <a:t>Delitelji naravnega števila</a:t>
          </a:r>
        </a:p>
        <a:p>
          <a:pPr marL="171450" lvl="1" indent="-171450" algn="l" defTabSz="800100">
            <a:lnSpc>
              <a:spcPct val="90000"/>
            </a:lnSpc>
            <a:spcBef>
              <a:spcPct val="0"/>
            </a:spcBef>
            <a:spcAft>
              <a:spcPct val="15000"/>
            </a:spcAft>
            <a:buChar char="••"/>
          </a:pPr>
          <a:r>
            <a:rPr lang="sl-SI" sz="1800" kern="1200" dirty="0" smtClean="0">
              <a:solidFill>
                <a:srgbClr val="0070C0"/>
              </a:solidFill>
            </a:rPr>
            <a:t>Pravila za deljivost z 2, s 5, s 3, z 9 in 10</a:t>
          </a:r>
        </a:p>
        <a:p>
          <a:pPr marL="171450" lvl="1" indent="-171450" algn="l" defTabSz="800100">
            <a:lnSpc>
              <a:spcPct val="90000"/>
            </a:lnSpc>
            <a:spcBef>
              <a:spcPct val="0"/>
            </a:spcBef>
            <a:spcAft>
              <a:spcPct val="15000"/>
            </a:spcAft>
            <a:buChar char="••"/>
          </a:pPr>
          <a:r>
            <a:rPr lang="sl-SI" sz="1800" kern="1200" dirty="0" smtClean="0">
              <a:solidFill>
                <a:srgbClr val="0070C0"/>
              </a:solidFill>
            </a:rPr>
            <a:t>Sestavljeno število, praštevilo</a:t>
          </a:r>
        </a:p>
        <a:p>
          <a:pPr marL="171450" lvl="1" indent="-171450" algn="l" defTabSz="800100">
            <a:lnSpc>
              <a:spcPct val="90000"/>
            </a:lnSpc>
            <a:spcBef>
              <a:spcPct val="0"/>
            </a:spcBef>
            <a:spcAft>
              <a:spcPct val="15000"/>
            </a:spcAft>
            <a:buChar char="••"/>
          </a:pPr>
          <a:r>
            <a:rPr lang="sl-SI" sz="1800" kern="1200" dirty="0" smtClean="0">
              <a:solidFill>
                <a:srgbClr val="0070C0"/>
              </a:solidFill>
            </a:rPr>
            <a:t>Prafaktorji, največji skupni delitelj, najmanjši skupni večkratnik</a:t>
          </a:r>
        </a:p>
        <a:p>
          <a:pPr marL="171450" lvl="1" indent="-171450" algn="l" defTabSz="800100">
            <a:lnSpc>
              <a:spcPct val="90000"/>
            </a:lnSpc>
            <a:spcBef>
              <a:spcPct val="0"/>
            </a:spcBef>
            <a:spcAft>
              <a:spcPct val="15000"/>
            </a:spcAft>
            <a:buChar char="••"/>
          </a:pPr>
          <a:r>
            <a:rPr lang="sl-SI" sz="1800" kern="1200" dirty="0" smtClean="0">
              <a:solidFill>
                <a:srgbClr val="0070C0"/>
              </a:solidFill>
            </a:rPr>
            <a:t>Tuji si števili</a:t>
          </a:r>
        </a:p>
        <a:p>
          <a:pPr marL="171450" lvl="1" indent="-171450" algn="l" defTabSz="800100">
            <a:lnSpc>
              <a:spcPct val="90000"/>
            </a:lnSpc>
            <a:spcBef>
              <a:spcPct val="0"/>
            </a:spcBef>
            <a:spcAft>
              <a:spcPct val="15000"/>
            </a:spcAft>
            <a:buChar char="••"/>
          </a:pPr>
          <a:r>
            <a:rPr lang="sl-SI" sz="1800" kern="1200" dirty="0" smtClean="0">
              <a:solidFill>
                <a:srgbClr val="0070C0"/>
              </a:solidFill>
            </a:rPr>
            <a:t>Pravila za deljivost </a:t>
          </a:r>
          <a:r>
            <a:rPr lang="sl-SI" sz="1800" kern="1200" dirty="0" smtClean="0">
              <a:solidFill>
                <a:srgbClr val="0070C0"/>
              </a:solidFill>
            </a:rPr>
            <a:t>s 4, 8 in s potenco št. 10</a:t>
          </a:r>
          <a:endParaRPr lang="en-GB" sz="1800" kern="1200" dirty="0"/>
        </a:p>
      </dsp:txBody>
      <dsp:txXfrm>
        <a:off x="3251993" y="2733448"/>
        <a:ext cx="3525620" cy="2692833"/>
      </dsp:txXfrm>
    </dsp:sp>
    <dsp:sp modelId="{7D841A0B-CEDB-4DF0-8FA4-9607E33D6722}">
      <dsp:nvSpPr>
        <dsp:cNvPr id="0" name=""/>
        <dsp:cNvSpPr/>
      </dsp:nvSpPr>
      <dsp:spPr>
        <a:xfrm>
          <a:off x="3968" y="3041395"/>
          <a:ext cx="3248024" cy="20769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lvl="0" algn="ctr" defTabSz="2000250">
            <a:lnSpc>
              <a:spcPct val="90000"/>
            </a:lnSpc>
            <a:spcBef>
              <a:spcPct val="0"/>
            </a:spcBef>
            <a:spcAft>
              <a:spcPct val="35000"/>
            </a:spcAft>
          </a:pPr>
          <a:r>
            <a:rPr lang="sl-SI" sz="4500" kern="1200" dirty="0" smtClean="0"/>
            <a:t>Predmetna stopnja</a:t>
          </a:r>
          <a:endParaRPr lang="sl-SI" sz="4500" kern="1200" dirty="0"/>
        </a:p>
      </dsp:txBody>
      <dsp:txXfrm>
        <a:off x="105356" y="3142783"/>
        <a:ext cx="3045248" cy="187416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E53BD-948A-4DC5-A198-EFF5BC354898}" type="datetimeFigureOut">
              <a:rPr lang="en-GB" smtClean="0"/>
              <a:t>13/02/2023</a:t>
            </a:fld>
            <a:endParaRPr lang="en-GB"/>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93454-888F-4794-A33A-CDBB2F9435C4}" type="slidenum">
              <a:rPr lang="en-GB" smtClean="0"/>
              <a:t>‹#›</a:t>
            </a:fld>
            <a:endParaRPr lang="en-GB"/>
          </a:p>
        </p:txBody>
      </p:sp>
    </p:spTree>
    <p:extLst>
      <p:ext uri="{BB962C8B-B14F-4D97-AF65-F5344CB8AC3E}">
        <p14:creationId xmlns:p14="http://schemas.microsoft.com/office/powerpoint/2010/main" val="251369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9B60BE9-242B-491C-9D2B-554CF7FD2021}" type="slidenum">
              <a:rPr lang="sl-SI" altLang="sl-SI" smtClean="0">
                <a:latin typeface="Tahoma" panose="020B0604030504040204" pitchFamily="34" charset="0"/>
              </a:rPr>
              <a:pPr>
                <a:spcBef>
                  <a:spcPct val="0"/>
                </a:spcBef>
              </a:pPr>
              <a:t>2</a:t>
            </a:fld>
            <a:endParaRPr lang="sl-SI" altLang="sl-SI" smtClean="0">
              <a:latin typeface="Tahoma" panose="020B0604030504040204" pitchFamily="34"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l-SI" altLang="sl-SI" smtClean="0"/>
          </a:p>
        </p:txBody>
      </p:sp>
    </p:spTree>
    <p:extLst>
      <p:ext uri="{BB962C8B-B14F-4D97-AF65-F5344CB8AC3E}">
        <p14:creationId xmlns:p14="http://schemas.microsoft.com/office/powerpoint/2010/main" val="788984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en-GB"/>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GB"/>
          </a:p>
        </p:txBody>
      </p:sp>
      <p:sp>
        <p:nvSpPr>
          <p:cNvPr id="4" name="Označba mesta datuma 3"/>
          <p:cNvSpPr>
            <a:spLocks noGrp="1"/>
          </p:cNvSpPr>
          <p:nvPr>
            <p:ph type="dt" sz="half" idx="10"/>
          </p:nvPr>
        </p:nvSpPr>
        <p:spPr/>
        <p:txBody>
          <a:bodyPr/>
          <a:lstStyle/>
          <a:p>
            <a:fld id="{4DCA3883-889E-4C15-81F6-0B114328D181}" type="datetimeFigureOut">
              <a:rPr lang="en-GB" smtClean="0"/>
              <a:t>13/02/2023</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3EC2B4E2-E89E-4D07-9225-7AFFD0A42BA5}" type="slidenum">
              <a:rPr lang="en-GB" smtClean="0"/>
              <a:t>‹#›</a:t>
            </a:fld>
            <a:endParaRPr lang="en-GB"/>
          </a:p>
        </p:txBody>
      </p:sp>
    </p:spTree>
    <p:extLst>
      <p:ext uri="{BB962C8B-B14F-4D97-AF65-F5344CB8AC3E}">
        <p14:creationId xmlns:p14="http://schemas.microsoft.com/office/powerpoint/2010/main" val="292942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GB"/>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značba mesta datuma 3"/>
          <p:cNvSpPr>
            <a:spLocks noGrp="1"/>
          </p:cNvSpPr>
          <p:nvPr>
            <p:ph type="dt" sz="half" idx="10"/>
          </p:nvPr>
        </p:nvSpPr>
        <p:spPr/>
        <p:txBody>
          <a:bodyPr/>
          <a:lstStyle/>
          <a:p>
            <a:fld id="{4DCA3883-889E-4C15-81F6-0B114328D181}" type="datetimeFigureOut">
              <a:rPr lang="en-GB" smtClean="0"/>
              <a:t>13/02/2023</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3EC2B4E2-E89E-4D07-9225-7AFFD0A42BA5}" type="slidenum">
              <a:rPr lang="en-GB" smtClean="0"/>
              <a:t>‹#›</a:t>
            </a:fld>
            <a:endParaRPr lang="en-GB"/>
          </a:p>
        </p:txBody>
      </p:sp>
    </p:spTree>
    <p:extLst>
      <p:ext uri="{BB962C8B-B14F-4D97-AF65-F5344CB8AC3E}">
        <p14:creationId xmlns:p14="http://schemas.microsoft.com/office/powerpoint/2010/main" val="3873438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en-GB"/>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značba mesta datuma 3"/>
          <p:cNvSpPr>
            <a:spLocks noGrp="1"/>
          </p:cNvSpPr>
          <p:nvPr>
            <p:ph type="dt" sz="half" idx="10"/>
          </p:nvPr>
        </p:nvSpPr>
        <p:spPr/>
        <p:txBody>
          <a:bodyPr/>
          <a:lstStyle/>
          <a:p>
            <a:fld id="{4DCA3883-889E-4C15-81F6-0B114328D181}" type="datetimeFigureOut">
              <a:rPr lang="en-GB" smtClean="0"/>
              <a:t>13/02/2023</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3EC2B4E2-E89E-4D07-9225-7AFFD0A42BA5}" type="slidenum">
              <a:rPr lang="en-GB" smtClean="0"/>
              <a:t>‹#›</a:t>
            </a:fld>
            <a:endParaRPr lang="en-GB"/>
          </a:p>
        </p:txBody>
      </p:sp>
    </p:spTree>
    <p:extLst>
      <p:ext uri="{BB962C8B-B14F-4D97-AF65-F5344CB8AC3E}">
        <p14:creationId xmlns:p14="http://schemas.microsoft.com/office/powerpoint/2010/main" val="3180229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GB"/>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značba mesta datuma 3"/>
          <p:cNvSpPr>
            <a:spLocks noGrp="1"/>
          </p:cNvSpPr>
          <p:nvPr>
            <p:ph type="dt" sz="half" idx="10"/>
          </p:nvPr>
        </p:nvSpPr>
        <p:spPr/>
        <p:txBody>
          <a:bodyPr/>
          <a:lstStyle/>
          <a:p>
            <a:fld id="{4DCA3883-889E-4C15-81F6-0B114328D181}" type="datetimeFigureOut">
              <a:rPr lang="en-GB" smtClean="0"/>
              <a:t>13/02/2023</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3EC2B4E2-E89E-4D07-9225-7AFFD0A42BA5}" type="slidenum">
              <a:rPr lang="en-GB" smtClean="0"/>
              <a:t>‹#›</a:t>
            </a:fld>
            <a:endParaRPr lang="en-GB"/>
          </a:p>
        </p:txBody>
      </p:sp>
    </p:spTree>
    <p:extLst>
      <p:ext uri="{BB962C8B-B14F-4D97-AF65-F5344CB8AC3E}">
        <p14:creationId xmlns:p14="http://schemas.microsoft.com/office/powerpoint/2010/main" val="3723059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en-GB"/>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4DCA3883-889E-4C15-81F6-0B114328D181}" type="datetimeFigureOut">
              <a:rPr lang="en-GB" smtClean="0"/>
              <a:t>13/02/2023</a:t>
            </a:fld>
            <a:endParaRPr lang="en-GB"/>
          </a:p>
        </p:txBody>
      </p:sp>
      <p:sp>
        <p:nvSpPr>
          <p:cNvPr id="5" name="Označba mesta noge 4"/>
          <p:cNvSpPr>
            <a:spLocks noGrp="1"/>
          </p:cNvSpPr>
          <p:nvPr>
            <p:ph type="ftr" sz="quarter" idx="11"/>
          </p:nvPr>
        </p:nvSpPr>
        <p:spPr/>
        <p:txBody>
          <a:bodyPr/>
          <a:lstStyle/>
          <a:p>
            <a:endParaRPr lang="en-GB"/>
          </a:p>
        </p:txBody>
      </p:sp>
      <p:sp>
        <p:nvSpPr>
          <p:cNvPr id="6" name="Označba mesta številke diapozitiva 5"/>
          <p:cNvSpPr>
            <a:spLocks noGrp="1"/>
          </p:cNvSpPr>
          <p:nvPr>
            <p:ph type="sldNum" sz="quarter" idx="12"/>
          </p:nvPr>
        </p:nvSpPr>
        <p:spPr/>
        <p:txBody>
          <a:bodyPr/>
          <a:lstStyle/>
          <a:p>
            <a:fld id="{3EC2B4E2-E89E-4D07-9225-7AFFD0A42BA5}" type="slidenum">
              <a:rPr lang="en-GB" smtClean="0"/>
              <a:t>‹#›</a:t>
            </a:fld>
            <a:endParaRPr lang="en-GB"/>
          </a:p>
        </p:txBody>
      </p:sp>
    </p:spTree>
    <p:extLst>
      <p:ext uri="{BB962C8B-B14F-4D97-AF65-F5344CB8AC3E}">
        <p14:creationId xmlns:p14="http://schemas.microsoft.com/office/powerpoint/2010/main" val="2053425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GB"/>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5" name="Označba mesta datuma 4"/>
          <p:cNvSpPr>
            <a:spLocks noGrp="1"/>
          </p:cNvSpPr>
          <p:nvPr>
            <p:ph type="dt" sz="half" idx="10"/>
          </p:nvPr>
        </p:nvSpPr>
        <p:spPr/>
        <p:txBody>
          <a:bodyPr/>
          <a:lstStyle/>
          <a:p>
            <a:fld id="{4DCA3883-889E-4C15-81F6-0B114328D181}" type="datetimeFigureOut">
              <a:rPr lang="en-GB" smtClean="0"/>
              <a:t>13/02/2023</a:t>
            </a:fld>
            <a:endParaRPr lang="en-GB"/>
          </a:p>
        </p:txBody>
      </p:sp>
      <p:sp>
        <p:nvSpPr>
          <p:cNvPr id="6" name="Označba mesta noge 5"/>
          <p:cNvSpPr>
            <a:spLocks noGrp="1"/>
          </p:cNvSpPr>
          <p:nvPr>
            <p:ph type="ftr" sz="quarter" idx="11"/>
          </p:nvPr>
        </p:nvSpPr>
        <p:spPr/>
        <p:txBody>
          <a:bodyPr/>
          <a:lstStyle/>
          <a:p>
            <a:endParaRPr lang="en-GB"/>
          </a:p>
        </p:txBody>
      </p:sp>
      <p:sp>
        <p:nvSpPr>
          <p:cNvPr id="7" name="Označba mesta številke diapozitiva 6"/>
          <p:cNvSpPr>
            <a:spLocks noGrp="1"/>
          </p:cNvSpPr>
          <p:nvPr>
            <p:ph type="sldNum" sz="quarter" idx="12"/>
          </p:nvPr>
        </p:nvSpPr>
        <p:spPr/>
        <p:txBody>
          <a:bodyPr/>
          <a:lstStyle/>
          <a:p>
            <a:fld id="{3EC2B4E2-E89E-4D07-9225-7AFFD0A42BA5}" type="slidenum">
              <a:rPr lang="en-GB" smtClean="0"/>
              <a:t>‹#›</a:t>
            </a:fld>
            <a:endParaRPr lang="en-GB"/>
          </a:p>
        </p:txBody>
      </p:sp>
    </p:spTree>
    <p:extLst>
      <p:ext uri="{BB962C8B-B14F-4D97-AF65-F5344CB8AC3E}">
        <p14:creationId xmlns:p14="http://schemas.microsoft.com/office/powerpoint/2010/main" val="50823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en-GB"/>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7" name="Označba mesta datuma 6"/>
          <p:cNvSpPr>
            <a:spLocks noGrp="1"/>
          </p:cNvSpPr>
          <p:nvPr>
            <p:ph type="dt" sz="half" idx="10"/>
          </p:nvPr>
        </p:nvSpPr>
        <p:spPr/>
        <p:txBody>
          <a:bodyPr/>
          <a:lstStyle/>
          <a:p>
            <a:fld id="{4DCA3883-889E-4C15-81F6-0B114328D181}" type="datetimeFigureOut">
              <a:rPr lang="en-GB" smtClean="0"/>
              <a:t>13/02/2023</a:t>
            </a:fld>
            <a:endParaRPr lang="en-GB"/>
          </a:p>
        </p:txBody>
      </p:sp>
      <p:sp>
        <p:nvSpPr>
          <p:cNvPr id="8" name="Označba mesta noge 7"/>
          <p:cNvSpPr>
            <a:spLocks noGrp="1"/>
          </p:cNvSpPr>
          <p:nvPr>
            <p:ph type="ftr" sz="quarter" idx="11"/>
          </p:nvPr>
        </p:nvSpPr>
        <p:spPr/>
        <p:txBody>
          <a:bodyPr/>
          <a:lstStyle/>
          <a:p>
            <a:endParaRPr lang="en-GB"/>
          </a:p>
        </p:txBody>
      </p:sp>
      <p:sp>
        <p:nvSpPr>
          <p:cNvPr id="9" name="Označba mesta številke diapozitiva 8"/>
          <p:cNvSpPr>
            <a:spLocks noGrp="1"/>
          </p:cNvSpPr>
          <p:nvPr>
            <p:ph type="sldNum" sz="quarter" idx="12"/>
          </p:nvPr>
        </p:nvSpPr>
        <p:spPr/>
        <p:txBody>
          <a:bodyPr/>
          <a:lstStyle/>
          <a:p>
            <a:fld id="{3EC2B4E2-E89E-4D07-9225-7AFFD0A42BA5}" type="slidenum">
              <a:rPr lang="en-GB" smtClean="0"/>
              <a:t>‹#›</a:t>
            </a:fld>
            <a:endParaRPr lang="en-GB"/>
          </a:p>
        </p:txBody>
      </p:sp>
    </p:spTree>
    <p:extLst>
      <p:ext uri="{BB962C8B-B14F-4D97-AF65-F5344CB8AC3E}">
        <p14:creationId xmlns:p14="http://schemas.microsoft.com/office/powerpoint/2010/main" val="69007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en-GB"/>
          </a:p>
        </p:txBody>
      </p:sp>
      <p:sp>
        <p:nvSpPr>
          <p:cNvPr id="3" name="Označba mesta datuma 2"/>
          <p:cNvSpPr>
            <a:spLocks noGrp="1"/>
          </p:cNvSpPr>
          <p:nvPr>
            <p:ph type="dt" sz="half" idx="10"/>
          </p:nvPr>
        </p:nvSpPr>
        <p:spPr/>
        <p:txBody>
          <a:bodyPr/>
          <a:lstStyle/>
          <a:p>
            <a:fld id="{4DCA3883-889E-4C15-81F6-0B114328D181}" type="datetimeFigureOut">
              <a:rPr lang="en-GB" smtClean="0"/>
              <a:t>13/02/2023</a:t>
            </a:fld>
            <a:endParaRPr lang="en-GB"/>
          </a:p>
        </p:txBody>
      </p:sp>
      <p:sp>
        <p:nvSpPr>
          <p:cNvPr id="4" name="Označba mesta noge 3"/>
          <p:cNvSpPr>
            <a:spLocks noGrp="1"/>
          </p:cNvSpPr>
          <p:nvPr>
            <p:ph type="ftr" sz="quarter" idx="11"/>
          </p:nvPr>
        </p:nvSpPr>
        <p:spPr/>
        <p:txBody>
          <a:bodyPr/>
          <a:lstStyle/>
          <a:p>
            <a:endParaRPr lang="en-GB"/>
          </a:p>
        </p:txBody>
      </p:sp>
      <p:sp>
        <p:nvSpPr>
          <p:cNvPr id="5" name="Označba mesta številke diapozitiva 4"/>
          <p:cNvSpPr>
            <a:spLocks noGrp="1"/>
          </p:cNvSpPr>
          <p:nvPr>
            <p:ph type="sldNum" sz="quarter" idx="12"/>
          </p:nvPr>
        </p:nvSpPr>
        <p:spPr/>
        <p:txBody>
          <a:bodyPr/>
          <a:lstStyle/>
          <a:p>
            <a:fld id="{3EC2B4E2-E89E-4D07-9225-7AFFD0A42BA5}" type="slidenum">
              <a:rPr lang="en-GB" smtClean="0"/>
              <a:t>‹#›</a:t>
            </a:fld>
            <a:endParaRPr lang="en-GB"/>
          </a:p>
        </p:txBody>
      </p:sp>
    </p:spTree>
    <p:extLst>
      <p:ext uri="{BB962C8B-B14F-4D97-AF65-F5344CB8AC3E}">
        <p14:creationId xmlns:p14="http://schemas.microsoft.com/office/powerpoint/2010/main" val="196852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4DCA3883-889E-4C15-81F6-0B114328D181}" type="datetimeFigureOut">
              <a:rPr lang="en-GB" smtClean="0"/>
              <a:t>13/02/2023</a:t>
            </a:fld>
            <a:endParaRPr lang="en-GB"/>
          </a:p>
        </p:txBody>
      </p:sp>
      <p:sp>
        <p:nvSpPr>
          <p:cNvPr id="3" name="Označba mesta noge 2"/>
          <p:cNvSpPr>
            <a:spLocks noGrp="1"/>
          </p:cNvSpPr>
          <p:nvPr>
            <p:ph type="ftr" sz="quarter" idx="11"/>
          </p:nvPr>
        </p:nvSpPr>
        <p:spPr/>
        <p:txBody>
          <a:bodyPr/>
          <a:lstStyle/>
          <a:p>
            <a:endParaRPr lang="en-GB"/>
          </a:p>
        </p:txBody>
      </p:sp>
      <p:sp>
        <p:nvSpPr>
          <p:cNvPr id="4" name="Označba mesta številke diapozitiva 3"/>
          <p:cNvSpPr>
            <a:spLocks noGrp="1"/>
          </p:cNvSpPr>
          <p:nvPr>
            <p:ph type="sldNum" sz="quarter" idx="12"/>
          </p:nvPr>
        </p:nvSpPr>
        <p:spPr/>
        <p:txBody>
          <a:bodyPr/>
          <a:lstStyle/>
          <a:p>
            <a:fld id="{3EC2B4E2-E89E-4D07-9225-7AFFD0A42BA5}" type="slidenum">
              <a:rPr lang="en-GB" smtClean="0"/>
              <a:t>‹#›</a:t>
            </a:fld>
            <a:endParaRPr lang="en-GB"/>
          </a:p>
        </p:txBody>
      </p:sp>
    </p:spTree>
    <p:extLst>
      <p:ext uri="{BB962C8B-B14F-4D97-AF65-F5344CB8AC3E}">
        <p14:creationId xmlns:p14="http://schemas.microsoft.com/office/powerpoint/2010/main" val="278663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GB"/>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4DCA3883-889E-4C15-81F6-0B114328D181}" type="datetimeFigureOut">
              <a:rPr lang="en-GB" smtClean="0"/>
              <a:t>13/02/2023</a:t>
            </a:fld>
            <a:endParaRPr lang="en-GB"/>
          </a:p>
        </p:txBody>
      </p:sp>
      <p:sp>
        <p:nvSpPr>
          <p:cNvPr id="6" name="Označba mesta noge 5"/>
          <p:cNvSpPr>
            <a:spLocks noGrp="1"/>
          </p:cNvSpPr>
          <p:nvPr>
            <p:ph type="ftr" sz="quarter" idx="11"/>
          </p:nvPr>
        </p:nvSpPr>
        <p:spPr/>
        <p:txBody>
          <a:bodyPr/>
          <a:lstStyle/>
          <a:p>
            <a:endParaRPr lang="en-GB"/>
          </a:p>
        </p:txBody>
      </p:sp>
      <p:sp>
        <p:nvSpPr>
          <p:cNvPr id="7" name="Označba mesta številke diapozitiva 6"/>
          <p:cNvSpPr>
            <a:spLocks noGrp="1"/>
          </p:cNvSpPr>
          <p:nvPr>
            <p:ph type="sldNum" sz="quarter" idx="12"/>
          </p:nvPr>
        </p:nvSpPr>
        <p:spPr/>
        <p:txBody>
          <a:bodyPr/>
          <a:lstStyle/>
          <a:p>
            <a:fld id="{3EC2B4E2-E89E-4D07-9225-7AFFD0A42BA5}" type="slidenum">
              <a:rPr lang="en-GB" smtClean="0"/>
              <a:t>‹#›</a:t>
            </a:fld>
            <a:endParaRPr lang="en-GB"/>
          </a:p>
        </p:txBody>
      </p:sp>
    </p:spTree>
    <p:extLst>
      <p:ext uri="{BB962C8B-B14F-4D97-AF65-F5344CB8AC3E}">
        <p14:creationId xmlns:p14="http://schemas.microsoft.com/office/powerpoint/2010/main" val="957947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en-GB"/>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4DCA3883-889E-4C15-81F6-0B114328D181}" type="datetimeFigureOut">
              <a:rPr lang="en-GB" smtClean="0"/>
              <a:t>13/02/2023</a:t>
            </a:fld>
            <a:endParaRPr lang="en-GB"/>
          </a:p>
        </p:txBody>
      </p:sp>
      <p:sp>
        <p:nvSpPr>
          <p:cNvPr id="6" name="Označba mesta noge 5"/>
          <p:cNvSpPr>
            <a:spLocks noGrp="1"/>
          </p:cNvSpPr>
          <p:nvPr>
            <p:ph type="ftr" sz="quarter" idx="11"/>
          </p:nvPr>
        </p:nvSpPr>
        <p:spPr/>
        <p:txBody>
          <a:bodyPr/>
          <a:lstStyle/>
          <a:p>
            <a:endParaRPr lang="en-GB"/>
          </a:p>
        </p:txBody>
      </p:sp>
      <p:sp>
        <p:nvSpPr>
          <p:cNvPr id="7" name="Označba mesta številke diapozitiva 6"/>
          <p:cNvSpPr>
            <a:spLocks noGrp="1"/>
          </p:cNvSpPr>
          <p:nvPr>
            <p:ph type="sldNum" sz="quarter" idx="12"/>
          </p:nvPr>
        </p:nvSpPr>
        <p:spPr/>
        <p:txBody>
          <a:bodyPr/>
          <a:lstStyle/>
          <a:p>
            <a:fld id="{3EC2B4E2-E89E-4D07-9225-7AFFD0A42BA5}" type="slidenum">
              <a:rPr lang="en-GB" smtClean="0"/>
              <a:t>‹#›</a:t>
            </a:fld>
            <a:endParaRPr lang="en-GB"/>
          </a:p>
        </p:txBody>
      </p:sp>
    </p:spTree>
    <p:extLst>
      <p:ext uri="{BB962C8B-B14F-4D97-AF65-F5344CB8AC3E}">
        <p14:creationId xmlns:p14="http://schemas.microsoft.com/office/powerpoint/2010/main" val="3238450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en-GB"/>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GB"/>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CA3883-889E-4C15-81F6-0B114328D181}" type="datetimeFigureOut">
              <a:rPr lang="en-GB" smtClean="0"/>
              <a:t>13/02/2023</a:t>
            </a:fld>
            <a:endParaRPr lang="en-GB"/>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C2B4E2-E89E-4D07-9225-7AFFD0A42BA5}" type="slidenum">
              <a:rPr lang="en-GB" smtClean="0"/>
              <a:t>‹#›</a:t>
            </a:fld>
            <a:endParaRPr lang="en-GB"/>
          </a:p>
        </p:txBody>
      </p:sp>
    </p:spTree>
    <p:extLst>
      <p:ext uri="{BB962C8B-B14F-4D97-AF65-F5344CB8AC3E}">
        <p14:creationId xmlns:p14="http://schemas.microsoft.com/office/powerpoint/2010/main" val="253148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ipsos.si/VodenjeVIZ_VI_vrste_vrednot.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tessellations.org/eschergallery5.s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si/teme/programi-in-ucni-nacrti-v-osnovni-soli/" TargetMode="External"/><Relationship Id="rId2" Type="http://schemas.openxmlformats.org/officeDocument/2006/relationships/hyperlink" Target="https://www.gov.si/assets/ministrstva/MIZS/Dokumenti/Osnovna-sola/Ucni-nacrti/Predmetnik-OS/Predmetnik-za-osnovno-solo.pdf" TargetMode="External"/><Relationship Id="rId1" Type="http://schemas.openxmlformats.org/officeDocument/2006/relationships/slideLayout" Target="../slideLayouts/slideLayout2.xml"/><Relationship Id="rId4" Type="http://schemas.openxmlformats.org/officeDocument/2006/relationships/hyperlink" Target="https://view.officeapps.live.com/op/view.aspx?src=https://www.gov.si/assets/ministrstva/MVI/Dokumenti/Izobrazevanje-otrok-s-posebnimi-potrebami/Statistike-in-analize/Tabela-ucenci-s-posebnimi-potrebami-2015-22.xlsx&amp;wdOrigin=BROWSELINK" TargetMode="External"/></Relationships>
</file>

<file path=ppt/slides/_rels/slide4.xml.rels><?xml version="1.0" encoding="UTF-8" standalone="yes"?>
<Relationships xmlns="http://schemas.openxmlformats.org/package/2006/relationships"><Relationship Id="rId2" Type="http://schemas.openxmlformats.org/officeDocument/2006/relationships/hyperlink" Target="https://www.ric.si/nacionalno-preverjanje-znanja/splosne-informacij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timsspei.splet.arnes.si/files/2022/04/Izhodisca-TIMSS-23-slo.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pei.si/raziskovalna-dejavnost/mednarodne-raziskave/pisa/pisa-2021-pisa-202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nrich.maths.org/primar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slov 1"/>
          <p:cNvSpPr>
            <a:spLocks noGrp="1"/>
          </p:cNvSpPr>
          <p:nvPr>
            <p:ph type="ctrTitle"/>
          </p:nvPr>
        </p:nvSpPr>
        <p:spPr>
          <a:xfrm>
            <a:off x="2667000" y="1041401"/>
            <a:ext cx="6858000" cy="3032125"/>
          </a:xfrm>
        </p:spPr>
        <p:txBody>
          <a:bodyPr>
            <a:normAutofit/>
          </a:bodyPr>
          <a:lstStyle/>
          <a:p>
            <a:r>
              <a:rPr lang="sl-SI" altLang="sl-SI" dirty="0" smtClean="0"/>
              <a:t>Uvod v osnove didaktike matematike</a:t>
            </a:r>
            <a:br>
              <a:rPr lang="sl-SI" altLang="sl-SI" dirty="0" smtClean="0"/>
            </a:br>
            <a:r>
              <a:rPr lang="sl-SI" altLang="sl-SI" sz="2700" dirty="0" smtClean="0"/>
              <a:t>(izročki </a:t>
            </a:r>
            <a:r>
              <a:rPr lang="sl-SI" altLang="sl-SI" sz="2700" dirty="0"/>
              <a:t>za predavanja pri predmetu </a:t>
            </a:r>
            <a:r>
              <a:rPr lang="sl-SI" altLang="sl-SI" sz="2700" dirty="0" smtClean="0"/>
              <a:t>osnove didaktike matematike, </a:t>
            </a:r>
            <a:r>
              <a:rPr lang="sl-SI" altLang="sl-SI" sz="2700" dirty="0"/>
              <a:t>2. l., </a:t>
            </a:r>
            <a:r>
              <a:rPr lang="sl-SI" altLang="sl-SI" sz="2700" dirty="0" smtClean="0"/>
              <a:t>DU, matematika z vezavami)</a:t>
            </a:r>
            <a:endParaRPr lang="sl-SI" altLang="sl-SI" sz="2700" dirty="0"/>
          </a:p>
        </p:txBody>
      </p:sp>
      <p:sp>
        <p:nvSpPr>
          <p:cNvPr id="4099" name="Podnaslov 2"/>
          <p:cNvSpPr>
            <a:spLocks noGrp="1"/>
          </p:cNvSpPr>
          <p:nvPr>
            <p:ph type="subTitle" idx="1"/>
          </p:nvPr>
        </p:nvSpPr>
        <p:spPr bwMode="auto">
          <a:xfrm>
            <a:off x="2667000" y="4221163"/>
            <a:ext cx="6858000" cy="1987550"/>
          </a:xfrm>
        </p:spPr>
        <p:txBody>
          <a:bodyPr wrap="square" numCol="1" anchor="t" anchorCtr="0" compatLnSpc="1">
            <a:prstTxWarp prst="textNoShape">
              <a:avLst/>
            </a:prstTxWarp>
          </a:bodyPr>
          <a:lstStyle/>
          <a:p>
            <a:pPr>
              <a:buFont typeface="Wingdings 3" panose="05040102010807070707" pitchFamily="18" charset="2"/>
              <a:buNone/>
            </a:pPr>
            <a:endParaRPr lang="sl-SI" altLang="sl-SI" smtClean="0"/>
          </a:p>
          <a:p>
            <a:pPr>
              <a:buFont typeface="Wingdings 3" panose="05040102010807070707" pitchFamily="18" charset="2"/>
              <a:buNone/>
            </a:pPr>
            <a:endParaRPr lang="sl-SI" altLang="sl-SI" smtClean="0"/>
          </a:p>
          <a:p>
            <a:pPr>
              <a:buFont typeface="Wingdings 3" panose="05040102010807070707" pitchFamily="18" charset="2"/>
              <a:buNone/>
            </a:pPr>
            <a:r>
              <a:rPr lang="sl-SI" altLang="sl-SI" smtClean="0"/>
              <a:t>Prof. dr. Tatjana Hodnik</a:t>
            </a:r>
          </a:p>
        </p:txBody>
      </p:sp>
      <p:sp>
        <p:nvSpPr>
          <p:cNvPr id="4100" name="Ograda številke diapoz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3B5C9F-36F2-494D-9546-7AAB6AB72FD1}" type="slidenum">
              <a:rPr lang="sl-SI" altLang="sl-SI">
                <a:solidFill>
                  <a:schemeClr val="tx2"/>
                </a:solidFill>
              </a:rPr>
              <a:pPr/>
              <a:t>1</a:t>
            </a:fld>
            <a:endParaRPr lang="sl-SI" altLang="sl-SI">
              <a:solidFill>
                <a:schemeClr val="tx2"/>
              </a:solidFill>
            </a:endParaRPr>
          </a:p>
        </p:txBody>
      </p:sp>
    </p:spTree>
    <p:extLst>
      <p:ext uri="{BB962C8B-B14F-4D97-AF65-F5344CB8AC3E}">
        <p14:creationId xmlns:p14="http://schemas.microsoft.com/office/powerpoint/2010/main" val="2350520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400" dirty="0" smtClean="0"/>
              <a:t>Kulturne vrednote (zadnja </a:t>
            </a:r>
            <a:r>
              <a:rPr lang="sl-SI" sz="2400" dirty="0"/>
              <a:t>alineja pri </a:t>
            </a:r>
            <a:r>
              <a:rPr lang="sl-SI" sz="2400" dirty="0" smtClean="0"/>
              <a:t>splošnih </a:t>
            </a:r>
            <a:r>
              <a:rPr lang="sl-SI" sz="2400" dirty="0"/>
              <a:t>ciljih)</a:t>
            </a:r>
            <a:endParaRPr lang="en-GB" sz="2400" dirty="0"/>
          </a:p>
        </p:txBody>
      </p:sp>
      <p:sp>
        <p:nvSpPr>
          <p:cNvPr id="3" name="Označba mesta vsebine 2"/>
          <p:cNvSpPr>
            <a:spLocks noGrp="1"/>
          </p:cNvSpPr>
          <p:nvPr>
            <p:ph idx="1"/>
          </p:nvPr>
        </p:nvSpPr>
        <p:spPr/>
        <p:txBody>
          <a:bodyPr>
            <a:normAutofit/>
          </a:bodyPr>
          <a:lstStyle/>
          <a:p>
            <a:pPr marL="0" indent="0">
              <a:buNone/>
            </a:pPr>
            <a:r>
              <a:rPr lang="en-GB" sz="2400" dirty="0" err="1" smtClean="0">
                <a:latin typeface="+mj-lt"/>
              </a:rPr>
              <a:t>Kulturne</a:t>
            </a:r>
            <a:r>
              <a:rPr lang="en-GB" sz="2400" dirty="0" smtClean="0">
                <a:latin typeface="+mj-lt"/>
              </a:rPr>
              <a:t> </a:t>
            </a:r>
            <a:r>
              <a:rPr lang="en-GB" sz="2400" dirty="0" err="1" smtClean="0">
                <a:latin typeface="+mj-lt"/>
              </a:rPr>
              <a:t>vrednote</a:t>
            </a:r>
            <a:r>
              <a:rPr lang="en-GB" sz="2400" dirty="0" smtClean="0">
                <a:latin typeface="+mj-lt"/>
              </a:rPr>
              <a:t> </a:t>
            </a:r>
            <a:r>
              <a:rPr lang="en-GB" sz="2400" dirty="0" smtClean="0">
                <a:solidFill>
                  <a:srgbClr val="FF0000"/>
                </a:solidFill>
                <a:latin typeface="+mj-lt"/>
              </a:rPr>
              <a:t>so </a:t>
            </a:r>
            <a:r>
              <a:rPr lang="en-GB" sz="2400" dirty="0" err="1" smtClean="0">
                <a:solidFill>
                  <a:srgbClr val="FF0000"/>
                </a:solidFill>
                <a:latin typeface="+mj-lt"/>
              </a:rPr>
              <a:t>ključna</a:t>
            </a:r>
            <a:r>
              <a:rPr lang="en-GB" sz="2400" dirty="0" smtClean="0">
                <a:solidFill>
                  <a:srgbClr val="FF0000"/>
                </a:solidFill>
                <a:latin typeface="+mj-lt"/>
              </a:rPr>
              <a:t> </a:t>
            </a:r>
            <a:r>
              <a:rPr lang="en-GB" sz="2400" dirty="0" err="1" smtClean="0">
                <a:solidFill>
                  <a:srgbClr val="FF0000"/>
                </a:solidFill>
                <a:latin typeface="+mj-lt"/>
              </a:rPr>
              <a:t>načela</a:t>
            </a:r>
            <a:r>
              <a:rPr lang="en-GB" sz="2400" dirty="0" smtClean="0">
                <a:latin typeface="+mj-lt"/>
              </a:rPr>
              <a:t>, </a:t>
            </a:r>
            <a:r>
              <a:rPr lang="en-GB" sz="2400" dirty="0" err="1" smtClean="0">
                <a:latin typeface="+mj-lt"/>
              </a:rPr>
              <a:t>na</a:t>
            </a:r>
            <a:r>
              <a:rPr lang="en-GB" sz="2400" dirty="0" smtClean="0">
                <a:latin typeface="+mj-lt"/>
              </a:rPr>
              <a:t> </a:t>
            </a:r>
            <a:r>
              <a:rPr lang="en-GB" sz="2400" dirty="0" err="1" smtClean="0">
                <a:latin typeface="+mj-lt"/>
              </a:rPr>
              <a:t>katerih</a:t>
            </a:r>
            <a:r>
              <a:rPr lang="en-GB" sz="2400" dirty="0" smtClean="0">
                <a:latin typeface="+mj-lt"/>
              </a:rPr>
              <a:t> </a:t>
            </a:r>
            <a:r>
              <a:rPr lang="en-GB" sz="2400" dirty="0" err="1" smtClean="0">
                <a:latin typeface="+mj-lt"/>
              </a:rPr>
              <a:t>temelji</a:t>
            </a:r>
            <a:r>
              <a:rPr lang="en-GB" sz="2400" dirty="0" smtClean="0">
                <a:latin typeface="+mj-lt"/>
              </a:rPr>
              <a:t> </a:t>
            </a:r>
            <a:r>
              <a:rPr lang="en-GB" sz="2400" dirty="0" err="1" smtClean="0">
                <a:latin typeface="+mj-lt"/>
              </a:rPr>
              <a:t>družba</a:t>
            </a:r>
            <a:r>
              <a:rPr lang="en-GB" sz="2400" dirty="0" smtClean="0">
                <a:latin typeface="+mj-lt"/>
              </a:rPr>
              <a:t>. </a:t>
            </a:r>
            <a:r>
              <a:rPr lang="en-GB" sz="2400" dirty="0" err="1" smtClean="0">
                <a:latin typeface="+mj-lt"/>
              </a:rPr>
              <a:t>Te</a:t>
            </a:r>
            <a:r>
              <a:rPr lang="en-GB" sz="2400" dirty="0" smtClean="0">
                <a:latin typeface="+mj-lt"/>
              </a:rPr>
              <a:t> </a:t>
            </a:r>
            <a:r>
              <a:rPr lang="en-GB" sz="2400" dirty="0" err="1" smtClean="0">
                <a:latin typeface="+mj-lt"/>
              </a:rPr>
              <a:t>vrednote</a:t>
            </a:r>
            <a:r>
              <a:rPr lang="en-GB" sz="2400" dirty="0" smtClean="0">
                <a:latin typeface="+mj-lt"/>
              </a:rPr>
              <a:t> </a:t>
            </a:r>
            <a:r>
              <a:rPr lang="en-GB" sz="2400" dirty="0" err="1" smtClean="0">
                <a:latin typeface="+mj-lt"/>
              </a:rPr>
              <a:t>vključujejo</a:t>
            </a:r>
            <a:r>
              <a:rPr lang="en-GB" sz="2400" dirty="0" smtClean="0">
                <a:latin typeface="+mj-lt"/>
              </a:rPr>
              <a:t> </a:t>
            </a:r>
            <a:r>
              <a:rPr lang="en-GB" sz="2400" dirty="0" err="1" smtClean="0">
                <a:latin typeface="+mj-lt"/>
              </a:rPr>
              <a:t>tradicije</a:t>
            </a:r>
            <a:r>
              <a:rPr lang="en-GB" sz="2400" dirty="0" smtClean="0">
                <a:latin typeface="+mj-lt"/>
              </a:rPr>
              <a:t>, </a:t>
            </a:r>
            <a:r>
              <a:rPr lang="en-GB" sz="2400" dirty="0" err="1" smtClean="0">
                <a:latin typeface="+mj-lt"/>
              </a:rPr>
              <a:t>jezik</a:t>
            </a:r>
            <a:r>
              <a:rPr lang="en-GB" sz="2400" dirty="0" smtClean="0">
                <a:latin typeface="+mj-lt"/>
              </a:rPr>
              <a:t>, </a:t>
            </a:r>
            <a:r>
              <a:rPr lang="en-GB" sz="2400" dirty="0" err="1" smtClean="0">
                <a:latin typeface="+mj-lt"/>
              </a:rPr>
              <a:t>verovanja</a:t>
            </a:r>
            <a:r>
              <a:rPr lang="en-GB" sz="2400" dirty="0" smtClean="0">
                <a:latin typeface="+mj-lt"/>
              </a:rPr>
              <a:t>, </a:t>
            </a:r>
            <a:r>
              <a:rPr lang="en-GB" sz="2400" dirty="0" err="1" smtClean="0">
                <a:latin typeface="+mj-lt"/>
              </a:rPr>
              <a:t>običaje</a:t>
            </a:r>
            <a:r>
              <a:rPr lang="en-GB" sz="2400" dirty="0" smtClean="0">
                <a:latin typeface="+mj-lt"/>
              </a:rPr>
              <a:t>, </a:t>
            </a:r>
            <a:r>
              <a:rPr lang="en-GB" sz="2400" dirty="0" err="1" smtClean="0">
                <a:latin typeface="+mj-lt"/>
              </a:rPr>
              <a:t>umetnost</a:t>
            </a:r>
            <a:r>
              <a:rPr lang="en-GB" sz="2400" dirty="0" smtClean="0">
                <a:latin typeface="+mj-lt"/>
              </a:rPr>
              <a:t>, </a:t>
            </a:r>
            <a:r>
              <a:rPr lang="en-GB" sz="2400" dirty="0" err="1" smtClean="0">
                <a:latin typeface="+mj-lt"/>
              </a:rPr>
              <a:t>literaturo</a:t>
            </a:r>
            <a:r>
              <a:rPr lang="en-GB" sz="2400" dirty="0" smtClean="0">
                <a:latin typeface="+mj-lt"/>
              </a:rPr>
              <a:t> in </a:t>
            </a:r>
            <a:r>
              <a:rPr lang="en-GB" sz="2400" dirty="0" err="1" smtClean="0">
                <a:latin typeface="+mj-lt"/>
              </a:rPr>
              <a:t>zakone</a:t>
            </a:r>
            <a:r>
              <a:rPr lang="en-GB" sz="2400" dirty="0" smtClean="0">
                <a:latin typeface="+mj-lt"/>
              </a:rPr>
              <a:t>.</a:t>
            </a:r>
            <a:endParaRPr lang="sl-SI" sz="2400" dirty="0" smtClean="0">
              <a:latin typeface="+mj-lt"/>
            </a:endParaRPr>
          </a:p>
          <a:p>
            <a:pPr marL="0" indent="0">
              <a:buNone/>
            </a:pPr>
            <a:r>
              <a:rPr lang="sl-SI" sz="2400" dirty="0" smtClean="0">
                <a:latin typeface="+mj-lt"/>
              </a:rPr>
              <a:t>Primeri kulturnih vrednot so spoštovanje starejših, družinske vrednote, individualizem in egalitarizem.</a:t>
            </a:r>
          </a:p>
          <a:p>
            <a:pPr marL="0" indent="0">
              <a:buNone/>
            </a:pPr>
            <a:r>
              <a:rPr lang="sl-SI" sz="2400" dirty="0" smtClean="0">
                <a:latin typeface="+mj-lt"/>
              </a:rPr>
              <a:t>Kulturne vrednote se prenašajo iz generacije v generacijo, kar zagotavlja kontinuiteto tradicije v skupini ljudi. Lahko se prenašajo tudi prek medijev.</a:t>
            </a:r>
          </a:p>
          <a:p>
            <a:pPr marL="0" indent="0">
              <a:buNone/>
            </a:pPr>
            <a:r>
              <a:rPr lang="sl-SI" sz="2400" dirty="0" smtClean="0">
                <a:latin typeface="+mj-lt"/>
                <a:hlinkClick r:id="rId2"/>
              </a:rPr>
              <a:t>IPSOS dr. Kristijan Musek Lesnik</a:t>
            </a:r>
            <a:r>
              <a:rPr lang="sl-SI" sz="2400" dirty="0" smtClean="0">
                <a:latin typeface="+mj-lt"/>
              </a:rPr>
              <a:t> (glej izpolnitvene vrednote)</a:t>
            </a:r>
          </a:p>
          <a:p>
            <a:pPr marL="0" indent="0">
              <a:buNone/>
            </a:pPr>
            <a:endParaRPr lang="en-GB" dirty="0"/>
          </a:p>
        </p:txBody>
      </p:sp>
    </p:spTree>
    <p:extLst>
      <p:ext uri="{BB962C8B-B14F-4D97-AF65-F5344CB8AC3E}">
        <p14:creationId xmlns:p14="http://schemas.microsoft.com/office/powerpoint/2010/main" val="45842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800" dirty="0" smtClean="0"/>
              <a:t>V osnovni šoli v skladu z naštetimi splošnimi cilji razvijamo (UN, 2011):</a:t>
            </a:r>
            <a:endParaRPr lang="en-GB" sz="2800" dirty="0"/>
          </a:p>
        </p:txBody>
      </p:sp>
      <p:sp>
        <p:nvSpPr>
          <p:cNvPr id="3" name="Označba mesta vsebine 2"/>
          <p:cNvSpPr>
            <a:spLocks noGrp="1"/>
          </p:cNvSpPr>
          <p:nvPr>
            <p:ph idx="1"/>
          </p:nvPr>
        </p:nvSpPr>
        <p:spPr/>
        <p:txBody>
          <a:bodyPr>
            <a:normAutofit fontScale="92500" lnSpcReduction="10000"/>
          </a:bodyPr>
          <a:lstStyle/>
          <a:p>
            <a:pPr>
              <a:buFont typeface="Calibri" panose="020F0502020204030204" pitchFamily="34" charset="0"/>
              <a:buChar char="–"/>
            </a:pPr>
            <a:r>
              <a:rPr lang="sl-SI" dirty="0" smtClean="0">
                <a:latin typeface="+mj-lt"/>
              </a:rPr>
              <a:t>poznavanje, razumevanje, uporabo </a:t>
            </a:r>
            <a:r>
              <a:rPr lang="sl-SI" dirty="0" smtClean="0">
                <a:solidFill>
                  <a:srgbClr val="FF0000"/>
                </a:solidFill>
                <a:latin typeface="+mj-lt"/>
              </a:rPr>
              <a:t>matematičnih pojmov in povezav med njimi</a:t>
            </a:r>
            <a:r>
              <a:rPr lang="sl-SI" dirty="0" smtClean="0">
                <a:latin typeface="+mj-lt"/>
              </a:rPr>
              <a:t> ter izvajanje in uporabo postopkov; </a:t>
            </a:r>
          </a:p>
          <a:p>
            <a:pPr>
              <a:buFont typeface="Calibri" panose="020F0502020204030204" pitchFamily="34" charset="0"/>
              <a:buChar char="–"/>
            </a:pPr>
            <a:r>
              <a:rPr lang="sl-SI" dirty="0" smtClean="0">
                <a:latin typeface="+mj-lt"/>
              </a:rPr>
              <a:t>sklepanje, posploševanje, abstrahiranje, raziskovanje in </a:t>
            </a:r>
            <a:r>
              <a:rPr lang="sl-SI" dirty="0" smtClean="0">
                <a:solidFill>
                  <a:srgbClr val="FF0000"/>
                </a:solidFill>
                <a:latin typeface="+mj-lt"/>
              </a:rPr>
              <a:t>reševanje problemov</a:t>
            </a:r>
            <a:r>
              <a:rPr lang="sl-SI" dirty="0" smtClean="0">
                <a:latin typeface="+mj-lt"/>
              </a:rPr>
              <a:t>; </a:t>
            </a:r>
          </a:p>
          <a:p>
            <a:pPr>
              <a:buFont typeface="Calibri" panose="020F0502020204030204" pitchFamily="34" charset="0"/>
              <a:buChar char="–"/>
            </a:pPr>
            <a:r>
              <a:rPr lang="sl-SI" dirty="0" smtClean="0">
                <a:latin typeface="+mj-lt"/>
              </a:rPr>
              <a:t>razumevanje in uporabo </a:t>
            </a:r>
            <a:r>
              <a:rPr lang="sl-SI" dirty="0" smtClean="0">
                <a:solidFill>
                  <a:srgbClr val="FF0000"/>
                </a:solidFill>
                <a:latin typeface="+mj-lt"/>
              </a:rPr>
              <a:t>matematičnega jezika </a:t>
            </a:r>
            <a:r>
              <a:rPr lang="sl-SI" dirty="0" smtClean="0">
                <a:latin typeface="+mj-lt"/>
              </a:rPr>
              <a:t>(branje, pisanje in sporočanje matematičnih besedil, iskanje matematičnih virov in njihovo upravljanje); </a:t>
            </a:r>
          </a:p>
          <a:p>
            <a:pPr>
              <a:buFont typeface="Calibri" panose="020F0502020204030204" pitchFamily="34" charset="0"/>
              <a:buChar char="–"/>
            </a:pPr>
            <a:r>
              <a:rPr lang="sl-SI" dirty="0" smtClean="0">
                <a:latin typeface="+mj-lt"/>
              </a:rPr>
              <a:t>zbiranje, urejanje, strukturiranje, analiziranje, predstavljanje podatkov ter interpretiranje in </a:t>
            </a:r>
            <a:r>
              <a:rPr lang="sl-SI" dirty="0" smtClean="0">
                <a:solidFill>
                  <a:srgbClr val="FF0000"/>
                </a:solidFill>
                <a:latin typeface="+mj-lt"/>
              </a:rPr>
              <a:t>vrednotenje podatkov oziroma rezultatov</a:t>
            </a:r>
            <a:r>
              <a:rPr lang="sl-SI" dirty="0" smtClean="0">
                <a:latin typeface="+mj-lt"/>
              </a:rPr>
              <a:t>; </a:t>
            </a:r>
          </a:p>
          <a:p>
            <a:pPr>
              <a:buFont typeface="Calibri" panose="020F0502020204030204" pitchFamily="34" charset="0"/>
              <a:buChar char="–"/>
            </a:pPr>
            <a:r>
              <a:rPr lang="sl-SI" dirty="0" smtClean="0">
                <a:latin typeface="+mj-lt"/>
              </a:rPr>
              <a:t>uporabo </a:t>
            </a:r>
            <a:r>
              <a:rPr lang="sl-SI" dirty="0" smtClean="0">
                <a:solidFill>
                  <a:srgbClr val="FF0000"/>
                </a:solidFill>
                <a:latin typeface="+mj-lt"/>
              </a:rPr>
              <a:t>informacijsko-komunikacijske tehnologije</a:t>
            </a:r>
            <a:r>
              <a:rPr lang="sl-SI" dirty="0" smtClean="0">
                <a:latin typeface="+mj-lt"/>
              </a:rPr>
              <a:t>.</a:t>
            </a:r>
          </a:p>
          <a:p>
            <a:pPr marL="0" indent="0">
              <a:buNone/>
            </a:pPr>
            <a:r>
              <a:rPr lang="sl-SI" dirty="0" smtClean="0">
                <a:latin typeface="+mj-lt"/>
              </a:rPr>
              <a:t>V UN so opredeljeni še operativni cilji in vsebine.</a:t>
            </a:r>
            <a:endParaRPr lang="en-GB" dirty="0">
              <a:latin typeface="+mj-lt"/>
            </a:endParaRPr>
          </a:p>
        </p:txBody>
      </p:sp>
    </p:spTree>
    <p:extLst>
      <p:ext uri="{BB962C8B-B14F-4D97-AF65-F5344CB8AC3E}">
        <p14:creationId xmlns:p14="http://schemas.microsoft.com/office/powerpoint/2010/main" val="329606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800" dirty="0" smtClean="0"/>
              <a:t>K navedenim splošnim ciljem lahko dodamo tudi (</a:t>
            </a:r>
            <a:r>
              <a:rPr lang="sl-SI" sz="2800" dirty="0" err="1" smtClean="0"/>
              <a:t>Orton</a:t>
            </a:r>
            <a:r>
              <a:rPr lang="sl-SI" sz="2800" dirty="0" smtClean="0"/>
              <a:t>, </a:t>
            </a:r>
            <a:r>
              <a:rPr lang="sl-SI" sz="2800" dirty="0" err="1" smtClean="0"/>
              <a:t>Wain</a:t>
            </a:r>
            <a:r>
              <a:rPr lang="sl-SI" sz="2800" dirty="0" smtClean="0"/>
              <a:t>, 1994)</a:t>
            </a:r>
            <a:endParaRPr lang="en-GB" sz="2800" dirty="0"/>
          </a:p>
        </p:txBody>
      </p:sp>
      <p:sp>
        <p:nvSpPr>
          <p:cNvPr id="3" name="Označba mesta vsebine 2"/>
          <p:cNvSpPr>
            <a:spLocks noGrp="1"/>
          </p:cNvSpPr>
          <p:nvPr>
            <p:ph idx="1"/>
          </p:nvPr>
        </p:nvSpPr>
        <p:spPr/>
        <p:txBody>
          <a:bodyPr>
            <a:noAutofit/>
          </a:bodyPr>
          <a:lstStyle/>
          <a:p>
            <a:pPr marL="0" indent="0">
              <a:buNone/>
            </a:pPr>
            <a:r>
              <a:rPr lang="sl-SI" dirty="0" smtClean="0">
                <a:latin typeface="+mj-lt"/>
              </a:rPr>
              <a:t>Učenje matematike je smiselno/pomembno, ker</a:t>
            </a:r>
          </a:p>
          <a:p>
            <a:pPr marL="0" indent="0">
              <a:buNone/>
            </a:pPr>
            <a:r>
              <a:rPr lang="sl-SI" dirty="0" smtClean="0">
                <a:latin typeface="+mj-lt"/>
              </a:rPr>
              <a:t>- ima </a:t>
            </a:r>
            <a:r>
              <a:rPr lang="sl-SI" dirty="0" smtClean="0">
                <a:solidFill>
                  <a:srgbClr val="FF0000"/>
                </a:solidFill>
                <a:latin typeface="+mj-lt"/>
              </a:rPr>
              <a:t>veliko vrednost kot miselna disciplina</a:t>
            </a:r>
            <a:r>
              <a:rPr lang="sl-SI" dirty="0" smtClean="0">
                <a:latin typeface="+mj-lt"/>
              </a:rPr>
              <a:t>/usposablja um;</a:t>
            </a:r>
          </a:p>
          <a:p>
            <a:pPr marL="0" indent="0">
              <a:buNone/>
            </a:pPr>
            <a:r>
              <a:rPr lang="sl-SI" dirty="0" smtClean="0">
                <a:latin typeface="+mj-lt"/>
              </a:rPr>
              <a:t>- ima svojo </a:t>
            </a:r>
            <a:r>
              <a:rPr lang="sl-SI" dirty="0" smtClean="0">
                <a:solidFill>
                  <a:srgbClr val="FF0000"/>
                </a:solidFill>
                <a:latin typeface="+mj-lt"/>
              </a:rPr>
              <a:t>lepoto in čarobnost</a:t>
            </a:r>
            <a:r>
              <a:rPr lang="sl-SI" dirty="0" smtClean="0">
                <a:latin typeface="+mj-lt"/>
              </a:rPr>
              <a:t>;</a:t>
            </a:r>
          </a:p>
          <a:p>
            <a:pPr marL="0" indent="0">
              <a:buNone/>
            </a:pPr>
            <a:r>
              <a:rPr lang="sl-SI" dirty="0" smtClean="0">
                <a:latin typeface="+mj-lt"/>
              </a:rPr>
              <a:t>- je v nenehno spreminjajočem se svetu </a:t>
            </a:r>
            <a:r>
              <a:rPr lang="sl-SI" dirty="0" smtClean="0">
                <a:solidFill>
                  <a:srgbClr val="FF0000"/>
                </a:solidFill>
                <a:latin typeface="+mj-lt"/>
              </a:rPr>
              <a:t>večna in trdna</a:t>
            </a:r>
            <a:r>
              <a:rPr lang="sl-SI" dirty="0" smtClean="0">
                <a:latin typeface="+mj-lt"/>
              </a:rPr>
              <a:t>;</a:t>
            </a:r>
          </a:p>
          <a:p>
            <a:pPr>
              <a:buFontTx/>
              <a:buChar char="-"/>
            </a:pPr>
            <a:r>
              <a:rPr lang="sl-SI" dirty="0" smtClean="0">
                <a:latin typeface="+mj-lt"/>
              </a:rPr>
              <a:t>je </a:t>
            </a:r>
            <a:r>
              <a:rPr lang="sl-SI" dirty="0" smtClean="0">
                <a:solidFill>
                  <a:srgbClr val="FF0000"/>
                </a:solidFill>
                <a:latin typeface="+mj-lt"/>
              </a:rPr>
              <a:t>zgodovina matematike </a:t>
            </a:r>
            <a:r>
              <a:rPr lang="sl-SI" dirty="0" smtClean="0">
                <a:latin typeface="+mj-lt"/>
              </a:rPr>
              <a:t>zgodovina človeštva. (</a:t>
            </a:r>
            <a:r>
              <a:rPr lang="sl-SI" sz="2400" dirty="0" smtClean="0">
                <a:latin typeface="+mj-lt"/>
              </a:rPr>
              <a:t>Od Sumercev naprej je poznan razvoj matematike: okrog 2600 let pred našim štetjem in naprej, so Sumerci zapisali glinaste tablice s tabelami za množenje, se ukvarjali z geometrijskimi problemi in s problemi deljenja. Med 2700 - 2300 pred našim štetjem je znan prvi abak. Sumerci so bili prvi, ki so uporabili pozicijski številski sistem</a:t>
            </a:r>
            <a:r>
              <a:rPr lang="sl-SI" dirty="0" smtClean="0">
                <a:latin typeface="+mj-lt"/>
              </a:rPr>
              <a:t>.).</a:t>
            </a:r>
            <a:endParaRPr lang="sl-SI" dirty="0">
              <a:latin typeface="+mj-lt"/>
            </a:endParaRPr>
          </a:p>
        </p:txBody>
      </p:sp>
    </p:spTree>
    <p:extLst>
      <p:ext uri="{BB962C8B-B14F-4D97-AF65-F5344CB8AC3E}">
        <p14:creationId xmlns:p14="http://schemas.microsoft.com/office/powerpoint/2010/main" val="3575465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800" dirty="0" smtClean="0"/>
              <a:t>Nekaj primerov ponazoritve čarobnosti matematike</a:t>
            </a:r>
            <a:endParaRPr lang="en-GB" sz="2800" dirty="0"/>
          </a:p>
        </p:txBody>
      </p:sp>
      <p:pic>
        <p:nvPicPr>
          <p:cNvPr id="4" name="Slika 3"/>
          <p:cNvPicPr>
            <a:picLocks noChangeAspect="1"/>
          </p:cNvPicPr>
          <p:nvPr/>
        </p:nvPicPr>
        <p:blipFill>
          <a:blip r:embed="rId2">
            <a:extLst>
              <a:ext uri="{28A0092B-C50C-407E-A947-70E740481C1C}">
                <a14:useLocalDpi xmlns:a14="http://schemas.microsoft.com/office/drawing/2010/main" val="0"/>
              </a:ext>
            </a:extLst>
          </a:blip>
          <a:srcRect l="29530" t="32899" r="31094" b="18098"/>
          <a:stretch>
            <a:fillRect/>
          </a:stretch>
        </p:blipFill>
        <p:spPr bwMode="auto">
          <a:xfrm>
            <a:off x="2006022" y="1403351"/>
            <a:ext cx="72009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83233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p:txBody>
          <a:bodyPr rtlCol="0">
            <a:normAutofit fontScale="92500" lnSpcReduction="20000"/>
          </a:bodyPr>
          <a:lstStyle/>
          <a:p>
            <a:pPr eaLnBrk="1" hangingPunct="1">
              <a:defRPr/>
            </a:pPr>
            <a:endParaRPr lang="sl-SI" dirty="0" smtClean="0"/>
          </a:p>
          <a:p>
            <a:pPr eaLnBrk="1" hangingPunct="1">
              <a:defRPr/>
            </a:pPr>
            <a:endParaRPr lang="sl-SI" dirty="0"/>
          </a:p>
          <a:p>
            <a:pPr eaLnBrk="1" hangingPunct="1">
              <a:defRPr/>
            </a:pPr>
            <a:endParaRPr lang="sl-SI" dirty="0" smtClean="0"/>
          </a:p>
          <a:p>
            <a:pPr eaLnBrk="1" hangingPunct="1">
              <a:defRPr/>
            </a:pPr>
            <a:endParaRPr lang="sl-SI" dirty="0"/>
          </a:p>
          <a:p>
            <a:pPr eaLnBrk="1" hangingPunct="1">
              <a:defRPr/>
            </a:pPr>
            <a:endParaRPr lang="sl-SI" dirty="0" smtClean="0"/>
          </a:p>
          <a:p>
            <a:pPr eaLnBrk="1" hangingPunct="1">
              <a:defRPr/>
            </a:pPr>
            <a:endParaRPr lang="sl-SI" dirty="0"/>
          </a:p>
          <a:p>
            <a:pPr eaLnBrk="1" hangingPunct="1">
              <a:defRPr/>
            </a:pPr>
            <a:endParaRPr lang="sl-SI" dirty="0" smtClean="0"/>
          </a:p>
          <a:p>
            <a:pPr eaLnBrk="1" hangingPunct="1">
              <a:defRPr/>
            </a:pPr>
            <a:endParaRPr lang="sl-SI" dirty="0"/>
          </a:p>
          <a:p>
            <a:pPr marL="0" indent="0">
              <a:buNone/>
              <a:defRPr/>
            </a:pPr>
            <a:r>
              <a:rPr lang="sl-SI" dirty="0" err="1"/>
              <a:t>Maurits</a:t>
            </a:r>
            <a:r>
              <a:rPr lang="sl-SI" dirty="0"/>
              <a:t> </a:t>
            </a:r>
            <a:r>
              <a:rPr lang="sl-SI" dirty="0" err="1"/>
              <a:t>Cornelis</a:t>
            </a:r>
            <a:r>
              <a:rPr lang="sl-SI" dirty="0"/>
              <a:t> </a:t>
            </a:r>
            <a:r>
              <a:rPr lang="sl-SI" dirty="0" err="1" smtClean="0"/>
              <a:t>Escher</a:t>
            </a:r>
            <a:r>
              <a:rPr lang="sl-SI" dirty="0" smtClean="0"/>
              <a:t> (1898 - 1972)</a:t>
            </a:r>
            <a:endParaRPr lang="sl-SI" dirty="0" smtClean="0">
              <a:hlinkClick r:id="rId2"/>
            </a:endParaRPr>
          </a:p>
          <a:p>
            <a:pPr marL="0" indent="0">
              <a:buNone/>
              <a:defRPr/>
            </a:pPr>
            <a:r>
              <a:rPr lang="en-US" dirty="0" smtClean="0">
                <a:hlinkClick r:id="rId2"/>
              </a:rPr>
              <a:t>Escher Gallery Picture 5 (tessellations.org)</a:t>
            </a:r>
            <a:endParaRPr lang="sl-SI" dirty="0" smtClean="0"/>
          </a:p>
          <a:p>
            <a:pPr marL="0" indent="0">
              <a:buNone/>
              <a:defRPr/>
            </a:pPr>
            <a:endParaRPr lang="en-GB" dirty="0"/>
          </a:p>
        </p:txBody>
      </p:sp>
      <p:pic>
        <p:nvPicPr>
          <p:cNvPr id="23555" name="Picture 2" descr="M. C. Escher tessellation art (1937) development 1 (lizard the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265" y="695757"/>
            <a:ext cx="4116243" cy="398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5184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rotWithShape="1">
          <a:blip r:embed="rId2"/>
          <a:srcRect l="17667" t="23403" r="54228" b="52831"/>
          <a:stretch/>
        </p:blipFill>
        <p:spPr>
          <a:xfrm>
            <a:off x="514343" y="288757"/>
            <a:ext cx="5139891" cy="2444818"/>
          </a:xfrm>
          <a:prstGeom prst="rect">
            <a:avLst/>
          </a:prstGeom>
        </p:spPr>
      </p:pic>
      <p:pic>
        <p:nvPicPr>
          <p:cNvPr id="5" name="Označba mesta vsebine 3"/>
          <p:cNvPicPr>
            <a:picLocks noGrp="1" noChangeAspect="1"/>
          </p:cNvPicPr>
          <p:nvPr>
            <p:ph idx="1"/>
          </p:nvPr>
        </p:nvPicPr>
        <p:blipFill rotWithShape="1">
          <a:blip r:embed="rId3"/>
          <a:srcRect l="21092" t="27281" r="57258" b="42414"/>
          <a:stretch/>
        </p:blipFill>
        <p:spPr>
          <a:xfrm>
            <a:off x="7203003" y="288757"/>
            <a:ext cx="4013734" cy="3160238"/>
          </a:xfrm>
          <a:prstGeom prst="rect">
            <a:avLst/>
          </a:prstGeom>
        </p:spPr>
      </p:pic>
      <p:pic>
        <p:nvPicPr>
          <p:cNvPr id="6" name="Označba mesta vsebine 3"/>
          <p:cNvPicPr>
            <a:picLocks noChangeAspect="1"/>
          </p:cNvPicPr>
          <p:nvPr/>
        </p:nvPicPr>
        <p:blipFill rotWithShape="1">
          <a:blip r:embed="rId4"/>
          <a:srcRect l="16362" t="18433" r="52033" b="39539"/>
          <a:stretch/>
        </p:blipFill>
        <p:spPr>
          <a:xfrm>
            <a:off x="1597233" y="3092890"/>
            <a:ext cx="4693800" cy="3511110"/>
          </a:xfrm>
          <a:prstGeom prst="rect">
            <a:avLst/>
          </a:prstGeom>
        </p:spPr>
      </p:pic>
    </p:spTree>
    <p:extLst>
      <p:ext uri="{BB962C8B-B14F-4D97-AF65-F5344CB8AC3E}">
        <p14:creationId xmlns:p14="http://schemas.microsoft.com/office/powerpoint/2010/main" val="3110372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Naslov 1"/>
          <p:cNvSpPr>
            <a:spLocks noGrp="1"/>
          </p:cNvSpPr>
          <p:nvPr>
            <p:ph type="title"/>
          </p:nvPr>
        </p:nvSpPr>
        <p:spPr/>
        <p:txBody>
          <a:bodyPr>
            <a:normAutofit/>
          </a:bodyPr>
          <a:lstStyle/>
          <a:p>
            <a:r>
              <a:rPr lang="sl-SI" altLang="sl-SI" sz="2400" dirty="0" err="1" smtClean="0"/>
              <a:t>Waclaw</a:t>
            </a:r>
            <a:r>
              <a:rPr lang="sl-SI" altLang="sl-SI" sz="2400" dirty="0" smtClean="0"/>
              <a:t> </a:t>
            </a:r>
            <a:r>
              <a:rPr lang="sl-SI" altLang="sl-SI" sz="2400" dirty="0" err="1" smtClean="0"/>
              <a:t>Szpakowski</a:t>
            </a:r>
            <a:r>
              <a:rPr lang="sl-SI" altLang="sl-SI" sz="2400" dirty="0" smtClean="0"/>
              <a:t> (1883 – 1973)</a:t>
            </a:r>
            <a:endParaRPr lang="en-GB" altLang="sl-SI" sz="2400" dirty="0" smtClean="0"/>
          </a:p>
        </p:txBody>
      </p:sp>
      <p:pic>
        <p:nvPicPr>
          <p:cNvPr id="31747" name="Picture 2" descr="GroundingVision_MAG_2017_Sequence_03-1-1024x559.jpg (1024×559)"/>
          <p:cNvPicPr>
            <a:picLocks noChangeAspect="1" noChangeArrowheads="1"/>
          </p:cNvPicPr>
          <p:nvPr/>
        </p:nvPicPr>
        <p:blipFill>
          <a:blip r:embed="rId2">
            <a:extLst>
              <a:ext uri="{28A0092B-C50C-407E-A947-70E740481C1C}">
                <a14:useLocalDpi xmlns:a14="http://schemas.microsoft.com/office/drawing/2010/main" val="0"/>
              </a:ext>
            </a:extLst>
          </a:blip>
          <a:srcRect t="8209" r="3780" b="16057"/>
          <a:stretch>
            <a:fillRect/>
          </a:stretch>
        </p:blipFill>
        <p:spPr bwMode="auto">
          <a:xfrm>
            <a:off x="718563" y="4054763"/>
            <a:ext cx="5618342" cy="2413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GroundingVision_MAG_2017_Sequence_40-1024x303.jpg (1024×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957" y="1368281"/>
            <a:ext cx="8515350" cy="251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40638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sl-SI" sz="2800" b="1" dirty="0" smtClean="0">
                <a:latin typeface="Garamond" panose="02020404030301010803" pitchFamily="18" charset="0"/>
              </a:rPr>
              <a:t>Primer razvijanja pojma deljenje z naravnimi števili v osnovni šoli</a:t>
            </a:r>
            <a:br>
              <a:rPr lang="sl-SI" sz="2800" b="1" dirty="0" smtClean="0">
                <a:latin typeface="Garamond" panose="02020404030301010803" pitchFamily="18" charset="0"/>
              </a:rPr>
            </a:br>
            <a:endParaRPr lang="en-GB" sz="2800" b="1" dirty="0">
              <a:latin typeface="Garamond" panose="02020404030301010803" pitchFamily="18" charset="0"/>
            </a:endParaRPr>
          </a:p>
        </p:txBody>
      </p:sp>
      <p:graphicFrame>
        <p:nvGraphicFramePr>
          <p:cNvPr id="4" name="Diagram 3"/>
          <p:cNvGraphicFramePr/>
          <p:nvPr>
            <p:extLst/>
          </p:nvPr>
        </p:nvGraphicFramePr>
        <p:xfrm>
          <a:off x="1690255" y="1027906"/>
          <a:ext cx="8128000" cy="5875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5089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pPr marL="457200" indent="-457200">
              <a:defRPr/>
            </a:pPr>
            <a:r>
              <a:rPr lang="sl-SI" sz="2800" b="1" dirty="0">
                <a:latin typeface="Garamond" panose="02020404030301010803" pitchFamily="18" charset="0"/>
              </a:rPr>
              <a:t>Slovarček terminov za študij članka </a:t>
            </a:r>
            <a:r>
              <a:rPr lang="sl-SI" sz="2800" b="1" dirty="0" err="1" smtClean="0">
                <a:latin typeface="Garamond" panose="02020404030301010803" pitchFamily="18" charset="0"/>
              </a:rPr>
              <a:t>Teaching</a:t>
            </a:r>
            <a:r>
              <a:rPr lang="sl-SI" sz="2800" b="1" dirty="0" smtClean="0">
                <a:latin typeface="Garamond" panose="02020404030301010803" pitchFamily="18" charset="0"/>
              </a:rPr>
              <a:t> </a:t>
            </a:r>
            <a:r>
              <a:rPr lang="sl-SI" sz="2800" b="1" dirty="0" err="1" smtClean="0">
                <a:latin typeface="Garamond" panose="02020404030301010803" pitchFamily="18" charset="0"/>
              </a:rPr>
              <a:t>mathematical</a:t>
            </a:r>
            <a:r>
              <a:rPr lang="sl-SI" sz="2800" b="1" dirty="0" smtClean="0">
                <a:latin typeface="Garamond" panose="02020404030301010803" pitchFamily="18" charset="0"/>
              </a:rPr>
              <a:t> </a:t>
            </a:r>
            <a:r>
              <a:rPr lang="sl-SI" sz="2800" b="1" dirty="0" err="1" smtClean="0">
                <a:latin typeface="Garamond" panose="02020404030301010803" pitchFamily="18" charset="0"/>
              </a:rPr>
              <a:t>concepts</a:t>
            </a:r>
            <a:r>
              <a:rPr lang="sl-SI" sz="2800" b="1" dirty="0" smtClean="0">
                <a:latin typeface="Garamond" panose="02020404030301010803" pitchFamily="18" charset="0"/>
              </a:rPr>
              <a:t>: </a:t>
            </a:r>
            <a:r>
              <a:rPr lang="sl-SI" sz="2800" b="1" dirty="0" err="1" smtClean="0">
                <a:latin typeface="Garamond" panose="02020404030301010803" pitchFamily="18" charset="0"/>
              </a:rPr>
              <a:t>Instruction</a:t>
            </a:r>
            <a:r>
              <a:rPr lang="sl-SI" sz="2800" b="1" dirty="0" smtClean="0">
                <a:latin typeface="Garamond" panose="02020404030301010803" pitchFamily="18" charset="0"/>
              </a:rPr>
              <a:t> </a:t>
            </a:r>
            <a:r>
              <a:rPr lang="sl-SI" sz="2800" b="1" dirty="0" err="1">
                <a:latin typeface="Garamond" panose="02020404030301010803" pitchFamily="18" charset="0"/>
              </a:rPr>
              <a:t>for</a:t>
            </a:r>
            <a:r>
              <a:rPr lang="sl-SI" sz="2800" b="1" dirty="0">
                <a:latin typeface="Garamond" panose="02020404030301010803" pitchFamily="18" charset="0"/>
              </a:rPr>
              <a:t> </a:t>
            </a:r>
            <a:r>
              <a:rPr lang="sl-SI" sz="2800" b="1" dirty="0" err="1" smtClean="0">
                <a:latin typeface="Garamond" panose="02020404030301010803" pitchFamily="18" charset="0"/>
              </a:rPr>
              <a:t>abstraction</a:t>
            </a:r>
            <a:r>
              <a:rPr lang="sl-SI" sz="2800" b="1" dirty="0" smtClean="0">
                <a:latin typeface="Garamond" panose="02020404030301010803" pitchFamily="18" charset="0"/>
              </a:rPr>
              <a:t> (v dokumentu so ključne besede in deli besedila obarvani rumeno)</a:t>
            </a:r>
            <a:endParaRPr lang="en-GB" sz="2800" b="1" dirty="0"/>
          </a:p>
        </p:txBody>
      </p:sp>
      <p:sp>
        <p:nvSpPr>
          <p:cNvPr id="3" name="Označba mesta vsebine 2"/>
          <p:cNvSpPr>
            <a:spLocks noGrp="1"/>
          </p:cNvSpPr>
          <p:nvPr>
            <p:ph idx="1"/>
          </p:nvPr>
        </p:nvSpPr>
        <p:spPr/>
        <p:txBody>
          <a:bodyPr>
            <a:normAutofit fontScale="92500" lnSpcReduction="10000"/>
          </a:bodyPr>
          <a:lstStyle/>
          <a:p>
            <a:pPr marL="0" indent="0">
              <a:buNone/>
            </a:pPr>
            <a:r>
              <a:rPr lang="sl-SI" dirty="0" smtClean="0"/>
              <a:t>White, P., </a:t>
            </a:r>
            <a:r>
              <a:rPr lang="sl-SI" dirty="0" err="1" smtClean="0"/>
              <a:t>Mitchelmore</a:t>
            </a:r>
            <a:r>
              <a:rPr lang="sl-SI" dirty="0" smtClean="0"/>
              <a:t>, M. C. (2010) </a:t>
            </a:r>
            <a:r>
              <a:rPr lang="sl-SI" dirty="0" err="1" smtClean="0"/>
              <a:t>Teaching</a:t>
            </a:r>
            <a:r>
              <a:rPr lang="sl-SI" dirty="0" smtClean="0"/>
              <a:t> </a:t>
            </a:r>
            <a:r>
              <a:rPr lang="sl-SI" dirty="0" err="1" smtClean="0"/>
              <a:t>mathematical</a:t>
            </a:r>
            <a:r>
              <a:rPr lang="sl-SI" dirty="0" smtClean="0"/>
              <a:t> </a:t>
            </a:r>
            <a:r>
              <a:rPr lang="sl-SI" dirty="0" err="1" smtClean="0"/>
              <a:t>concepts</a:t>
            </a:r>
            <a:r>
              <a:rPr lang="sl-SI" dirty="0" smtClean="0"/>
              <a:t>: </a:t>
            </a:r>
            <a:r>
              <a:rPr lang="sl-SI" dirty="0" err="1" smtClean="0"/>
              <a:t>Instruction</a:t>
            </a:r>
            <a:r>
              <a:rPr lang="sl-SI" dirty="0" smtClean="0"/>
              <a:t> </a:t>
            </a:r>
            <a:r>
              <a:rPr lang="sl-SI" dirty="0" err="1" smtClean="0"/>
              <a:t>for</a:t>
            </a:r>
            <a:r>
              <a:rPr lang="sl-SI" dirty="0" smtClean="0"/>
              <a:t> </a:t>
            </a:r>
            <a:r>
              <a:rPr lang="sl-SI" dirty="0" err="1" smtClean="0"/>
              <a:t>abstraction</a:t>
            </a:r>
            <a:r>
              <a:rPr lang="sl-SI" dirty="0" smtClean="0"/>
              <a:t>. </a:t>
            </a:r>
            <a:r>
              <a:rPr lang="sl-SI" i="1" dirty="0" err="1" smtClean="0"/>
              <a:t>Mathematical</a:t>
            </a:r>
            <a:r>
              <a:rPr lang="sl-SI" i="1" dirty="0" smtClean="0"/>
              <a:t> </a:t>
            </a:r>
            <a:r>
              <a:rPr lang="sl-SI" i="1" dirty="0" err="1" smtClean="0"/>
              <a:t>thinking</a:t>
            </a:r>
            <a:r>
              <a:rPr lang="sl-SI" i="1" dirty="0" smtClean="0"/>
              <a:t> </a:t>
            </a:r>
            <a:r>
              <a:rPr lang="sl-SI" i="1" dirty="0" err="1" smtClean="0"/>
              <a:t>and</a:t>
            </a:r>
            <a:r>
              <a:rPr lang="sl-SI" i="1" dirty="0" smtClean="0"/>
              <a:t> </a:t>
            </a:r>
            <a:r>
              <a:rPr lang="sl-SI" i="1" dirty="0" err="1" smtClean="0"/>
              <a:t>learning</a:t>
            </a:r>
            <a:r>
              <a:rPr lang="sl-SI" i="1" dirty="0" smtClean="0"/>
              <a:t> 12</a:t>
            </a:r>
            <a:r>
              <a:rPr lang="sl-SI" dirty="0" smtClean="0"/>
              <a:t>(3), 205-226. (dostopen v spletni učilnici predmeta)</a:t>
            </a:r>
          </a:p>
          <a:p>
            <a:pPr marL="0" indent="0">
              <a:buNone/>
            </a:pPr>
            <a:r>
              <a:rPr lang="sl-SI" dirty="0" err="1" smtClean="0"/>
              <a:t>Abstracting</a:t>
            </a:r>
            <a:r>
              <a:rPr lang="sl-SI" dirty="0" smtClean="0"/>
              <a:t> – proces abstrahiranja (ozaveščanje podobnosti izkušenj)</a:t>
            </a:r>
          </a:p>
          <a:p>
            <a:pPr marL="0" indent="0">
              <a:buNone/>
            </a:pPr>
            <a:r>
              <a:rPr lang="sl-SI" dirty="0" err="1" smtClean="0"/>
              <a:t>Abstraction</a:t>
            </a:r>
            <a:r>
              <a:rPr lang="sl-SI" dirty="0" smtClean="0"/>
              <a:t> – abstrakcija, pojem</a:t>
            </a:r>
          </a:p>
          <a:p>
            <a:pPr marL="0" indent="0">
              <a:buNone/>
            </a:pPr>
            <a:r>
              <a:rPr lang="sl-SI" dirty="0" err="1" smtClean="0"/>
              <a:t>Elementary</a:t>
            </a:r>
            <a:r>
              <a:rPr lang="sl-SI" dirty="0" smtClean="0"/>
              <a:t> </a:t>
            </a:r>
            <a:r>
              <a:rPr lang="sl-SI" dirty="0" err="1" smtClean="0"/>
              <a:t>mathematics</a:t>
            </a:r>
            <a:r>
              <a:rPr lang="sl-SI" dirty="0" smtClean="0"/>
              <a:t> </a:t>
            </a:r>
            <a:r>
              <a:rPr lang="sl-SI" dirty="0" err="1" smtClean="0"/>
              <a:t>learning</a:t>
            </a:r>
            <a:r>
              <a:rPr lang="sl-SI" dirty="0" smtClean="0"/>
              <a:t> – učenje osnovnošolske matematike</a:t>
            </a:r>
          </a:p>
          <a:p>
            <a:pPr marL="0" indent="0">
              <a:buNone/>
            </a:pPr>
            <a:r>
              <a:rPr lang="sl-SI" dirty="0" err="1" smtClean="0"/>
              <a:t>Fundamental</a:t>
            </a:r>
            <a:r>
              <a:rPr lang="sl-SI" dirty="0" smtClean="0"/>
              <a:t> </a:t>
            </a:r>
            <a:r>
              <a:rPr lang="sl-SI" dirty="0" err="1" smtClean="0"/>
              <a:t>mathematical</a:t>
            </a:r>
            <a:r>
              <a:rPr lang="sl-SI" dirty="0" smtClean="0"/>
              <a:t> </a:t>
            </a:r>
            <a:r>
              <a:rPr lang="sl-SI" dirty="0" err="1" smtClean="0"/>
              <a:t>concepts</a:t>
            </a:r>
            <a:r>
              <a:rPr lang="sl-SI" dirty="0" smtClean="0"/>
              <a:t> – temeljni matematični pojmi</a:t>
            </a:r>
          </a:p>
          <a:p>
            <a:pPr marL="0" indent="0">
              <a:buNone/>
            </a:pPr>
            <a:r>
              <a:rPr lang="sl-SI" dirty="0" err="1" smtClean="0"/>
              <a:t>Addition</a:t>
            </a:r>
            <a:r>
              <a:rPr lang="sl-SI" dirty="0" smtClean="0"/>
              <a:t> – seštevanje</a:t>
            </a:r>
          </a:p>
          <a:p>
            <a:pPr marL="0" indent="0">
              <a:buNone/>
            </a:pPr>
            <a:r>
              <a:rPr lang="sl-SI" dirty="0" smtClean="0"/>
              <a:t>To </a:t>
            </a:r>
            <a:r>
              <a:rPr lang="sl-SI" dirty="0" err="1" smtClean="0"/>
              <a:t>count</a:t>
            </a:r>
            <a:r>
              <a:rPr lang="sl-SI" dirty="0" smtClean="0"/>
              <a:t> </a:t>
            </a:r>
            <a:r>
              <a:rPr lang="sl-SI" dirty="0" smtClean="0"/>
              <a:t>on – šteti od prvega seštevanca naprej</a:t>
            </a:r>
          </a:p>
          <a:p>
            <a:pPr marL="0" indent="0">
              <a:buNone/>
            </a:pPr>
            <a:r>
              <a:rPr lang="sl-SI" dirty="0" err="1" smtClean="0"/>
              <a:t>Mental</a:t>
            </a:r>
            <a:r>
              <a:rPr lang="sl-SI" dirty="0" smtClean="0"/>
              <a:t> </a:t>
            </a:r>
            <a:r>
              <a:rPr lang="sl-SI" dirty="0" err="1" smtClean="0"/>
              <a:t>object</a:t>
            </a:r>
            <a:r>
              <a:rPr lang="sl-SI" dirty="0" smtClean="0"/>
              <a:t> – miselni objekt, pojem</a:t>
            </a:r>
          </a:p>
          <a:p>
            <a:pPr marL="0" indent="0">
              <a:buNone/>
            </a:pPr>
            <a:endParaRPr lang="sl-SI" dirty="0" smtClean="0"/>
          </a:p>
        </p:txBody>
      </p:sp>
    </p:spTree>
    <p:extLst>
      <p:ext uri="{BB962C8B-B14F-4D97-AF65-F5344CB8AC3E}">
        <p14:creationId xmlns:p14="http://schemas.microsoft.com/office/powerpoint/2010/main" val="1664643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GB"/>
          </a:p>
        </p:txBody>
      </p:sp>
      <p:sp>
        <p:nvSpPr>
          <p:cNvPr id="3" name="Označba mesta vsebine 2"/>
          <p:cNvSpPr>
            <a:spLocks noGrp="1"/>
          </p:cNvSpPr>
          <p:nvPr>
            <p:ph idx="1"/>
          </p:nvPr>
        </p:nvSpPr>
        <p:spPr/>
        <p:txBody>
          <a:bodyPr/>
          <a:lstStyle/>
          <a:p>
            <a:pPr marL="0" indent="0">
              <a:buNone/>
            </a:pPr>
            <a:r>
              <a:rPr lang="sl-SI" dirty="0" err="1" smtClean="0"/>
              <a:t>Recognising</a:t>
            </a:r>
            <a:r>
              <a:rPr lang="sl-SI" dirty="0" smtClean="0"/>
              <a:t> </a:t>
            </a:r>
            <a:r>
              <a:rPr lang="sl-SI" dirty="0" err="1" smtClean="0"/>
              <a:t>the</a:t>
            </a:r>
            <a:r>
              <a:rPr lang="sl-SI" dirty="0" smtClean="0"/>
              <a:t> </a:t>
            </a:r>
            <a:r>
              <a:rPr lang="sl-SI" dirty="0" err="1" smtClean="0"/>
              <a:t>similarities</a:t>
            </a:r>
            <a:r>
              <a:rPr lang="sl-SI" dirty="0" smtClean="0"/>
              <a:t> – prepoznavanje podobnosti</a:t>
            </a:r>
          </a:p>
          <a:p>
            <a:pPr marL="0" indent="0">
              <a:buNone/>
            </a:pPr>
            <a:r>
              <a:rPr lang="sl-SI" dirty="0" err="1" smtClean="0"/>
              <a:t>Irreversible</a:t>
            </a:r>
            <a:r>
              <a:rPr lang="sl-SI" dirty="0" smtClean="0"/>
              <a:t> – ireverzibilen, nepovraten</a:t>
            </a:r>
          </a:p>
          <a:p>
            <a:pPr marL="0" indent="0">
              <a:buNone/>
            </a:pPr>
            <a:r>
              <a:rPr lang="sl-SI" dirty="0" err="1" smtClean="0"/>
              <a:t>Empirical</a:t>
            </a:r>
            <a:r>
              <a:rPr lang="sl-SI" dirty="0" smtClean="0"/>
              <a:t> </a:t>
            </a:r>
            <a:r>
              <a:rPr lang="sl-SI" dirty="0" err="1" smtClean="0"/>
              <a:t>abstraction</a:t>
            </a:r>
            <a:r>
              <a:rPr lang="sl-SI" dirty="0" smtClean="0"/>
              <a:t> – empirična abstrakcija (osnovana na materialni realnosti)</a:t>
            </a:r>
          </a:p>
          <a:p>
            <a:pPr marL="0" indent="0">
              <a:buNone/>
            </a:pPr>
            <a:r>
              <a:rPr lang="sl-SI" dirty="0" smtClean="0"/>
              <a:t>To </a:t>
            </a:r>
            <a:r>
              <a:rPr lang="sl-SI" dirty="0" err="1" smtClean="0"/>
              <a:t>reify</a:t>
            </a:r>
            <a:r>
              <a:rPr lang="sl-SI" dirty="0" smtClean="0"/>
              <a:t> </a:t>
            </a:r>
            <a:r>
              <a:rPr lang="sl-SI" dirty="0" smtClean="0"/>
              <a:t>– </a:t>
            </a:r>
            <a:r>
              <a:rPr lang="sl-SI" dirty="0" err="1" smtClean="0"/>
              <a:t>objektificirati</a:t>
            </a:r>
            <a:r>
              <a:rPr lang="sl-SI" dirty="0" smtClean="0"/>
              <a:t> (</a:t>
            </a:r>
            <a:r>
              <a:rPr lang="sl-SI" dirty="0" err="1" smtClean="0"/>
              <a:t>objektifikacija</a:t>
            </a:r>
            <a:r>
              <a:rPr lang="sl-SI" dirty="0" smtClean="0"/>
              <a:t> – pojem se </a:t>
            </a:r>
            <a:r>
              <a:rPr lang="sl-SI" dirty="0" err="1" smtClean="0"/>
              <a:t>objektificira</a:t>
            </a:r>
            <a:r>
              <a:rPr lang="sl-SI" dirty="0" smtClean="0"/>
              <a:t>, postane manj vezan ali nevezan na materialno realnost)</a:t>
            </a:r>
          </a:p>
          <a:p>
            <a:pPr marL="0" indent="0">
              <a:buNone/>
            </a:pPr>
            <a:r>
              <a:rPr lang="sl-SI" dirty="0" err="1" smtClean="0"/>
              <a:t>Context</a:t>
            </a:r>
            <a:r>
              <a:rPr lang="sl-SI" dirty="0" smtClean="0"/>
              <a:t> – kontekst</a:t>
            </a:r>
          </a:p>
          <a:p>
            <a:pPr marL="0" indent="0">
              <a:buNone/>
            </a:pPr>
            <a:r>
              <a:rPr lang="sl-SI" dirty="0" smtClean="0"/>
              <a:t>Area – ploščina</a:t>
            </a:r>
          </a:p>
          <a:p>
            <a:pPr marL="0" indent="0">
              <a:buNone/>
            </a:pPr>
            <a:r>
              <a:rPr lang="sl-SI" dirty="0" err="1" smtClean="0"/>
              <a:t>Rate</a:t>
            </a:r>
            <a:r>
              <a:rPr lang="sl-SI" dirty="0" smtClean="0"/>
              <a:t> </a:t>
            </a:r>
            <a:r>
              <a:rPr lang="sl-SI" dirty="0" err="1" smtClean="0"/>
              <a:t>of</a:t>
            </a:r>
            <a:r>
              <a:rPr lang="sl-SI" dirty="0" smtClean="0"/>
              <a:t> </a:t>
            </a:r>
            <a:r>
              <a:rPr lang="sl-SI" dirty="0" err="1" smtClean="0"/>
              <a:t>change</a:t>
            </a:r>
            <a:r>
              <a:rPr lang="sl-SI" dirty="0" smtClean="0"/>
              <a:t> – razmerje, odvisnost dveh spremenljivk</a:t>
            </a:r>
            <a:endParaRPr lang="en-GB" dirty="0"/>
          </a:p>
        </p:txBody>
      </p:sp>
    </p:spTree>
    <p:extLst>
      <p:ext uri="{BB962C8B-B14F-4D97-AF65-F5344CB8AC3E}">
        <p14:creationId xmlns:p14="http://schemas.microsoft.com/office/powerpoint/2010/main" val="799149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Ograda številke diapoz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0EDA39E-F88F-4E5B-9E16-837104A92D73}" type="slidenum">
              <a:rPr lang="sl-SI" altLang="sl-SI">
                <a:solidFill>
                  <a:schemeClr val="tx2"/>
                </a:solidFill>
              </a:rPr>
              <a:pPr/>
              <a:t>2</a:t>
            </a:fld>
            <a:endParaRPr lang="sl-SI" altLang="sl-SI">
              <a:solidFill>
                <a:schemeClr val="tx2"/>
              </a:solidFill>
            </a:endParaRPr>
          </a:p>
        </p:txBody>
      </p:sp>
      <p:sp>
        <p:nvSpPr>
          <p:cNvPr id="5124" name="Naslov 1"/>
          <p:cNvSpPr>
            <a:spLocks noGrp="1"/>
          </p:cNvSpPr>
          <p:nvPr>
            <p:ph type="title"/>
          </p:nvPr>
        </p:nvSpPr>
        <p:spPr>
          <a:xfrm>
            <a:off x="838200" y="365126"/>
            <a:ext cx="10515600" cy="914400"/>
          </a:xfrm>
        </p:spPr>
        <p:txBody>
          <a:bodyPr/>
          <a:lstStyle/>
          <a:p>
            <a:r>
              <a:rPr lang="sl-SI" altLang="sl-SI" dirty="0" smtClean="0"/>
              <a:t>Napoved vsebine</a:t>
            </a:r>
            <a:endParaRPr lang="en-GB" altLang="sl-SI" dirty="0" smtClean="0"/>
          </a:p>
        </p:txBody>
      </p:sp>
      <p:sp>
        <p:nvSpPr>
          <p:cNvPr id="2" name="Označba mesta vsebine 1"/>
          <p:cNvSpPr>
            <a:spLocks noGrp="1"/>
          </p:cNvSpPr>
          <p:nvPr>
            <p:ph idx="1"/>
          </p:nvPr>
        </p:nvSpPr>
        <p:spPr/>
        <p:txBody>
          <a:bodyPr/>
          <a:lstStyle/>
          <a:p>
            <a:pPr marL="274320" indent="-274320">
              <a:buNone/>
              <a:defRPr/>
            </a:pPr>
            <a:r>
              <a:rPr lang="sl-SI" dirty="0" smtClean="0">
                <a:latin typeface="Garamond" panose="02020404030301010803" pitchFamily="18" charset="0"/>
              </a:rPr>
              <a:t>Izhodišča/okvir pouka matematike (zavezujoča in druga)</a:t>
            </a:r>
          </a:p>
          <a:p>
            <a:pPr marL="274320" indent="-274320">
              <a:buNone/>
              <a:defRPr/>
            </a:pPr>
            <a:r>
              <a:rPr lang="sl-SI" dirty="0" smtClean="0">
                <a:latin typeface="Garamond" panose="02020404030301010803" pitchFamily="18" charset="0"/>
              </a:rPr>
              <a:t>Splošni </a:t>
            </a:r>
            <a:r>
              <a:rPr lang="sl-SI" dirty="0">
                <a:latin typeface="Garamond" panose="02020404030301010803" pitchFamily="18" charset="0"/>
              </a:rPr>
              <a:t>cilji pouka matematike</a:t>
            </a:r>
          </a:p>
          <a:p>
            <a:pPr marL="457200" indent="-457200">
              <a:buNone/>
              <a:defRPr/>
            </a:pPr>
            <a:r>
              <a:rPr lang="sl-SI" dirty="0" smtClean="0">
                <a:latin typeface="Garamond" panose="02020404030301010803" pitchFamily="18" charset="0"/>
              </a:rPr>
              <a:t>Primer razvijanja matematičnega pojma (deljenje naravnih števil)</a:t>
            </a:r>
          </a:p>
          <a:p>
            <a:pPr marL="457200" indent="-457200">
              <a:buNone/>
              <a:defRPr/>
            </a:pPr>
            <a:r>
              <a:rPr lang="sl-SI" dirty="0" smtClean="0">
                <a:latin typeface="Garamond" panose="02020404030301010803" pitchFamily="18" charset="0"/>
              </a:rPr>
              <a:t>Analiza izbranega učnega gradiva za obravnavo deljivosti na predmetni stopnji </a:t>
            </a:r>
          </a:p>
          <a:p>
            <a:pPr marL="457200" indent="-457200">
              <a:buNone/>
              <a:defRPr/>
            </a:pPr>
            <a:r>
              <a:rPr lang="sl-SI" dirty="0" smtClean="0">
                <a:latin typeface="Garamond" panose="02020404030301010803" pitchFamily="18" charset="0"/>
              </a:rPr>
              <a:t>Slovarček terminov za študij </a:t>
            </a:r>
            <a:r>
              <a:rPr lang="sl-SI" dirty="0">
                <a:latin typeface="Garamond" panose="02020404030301010803" pitchFamily="18" charset="0"/>
              </a:rPr>
              <a:t>članka </a:t>
            </a:r>
            <a:r>
              <a:rPr lang="sl-SI" dirty="0" err="1">
                <a:latin typeface="Garamond" panose="02020404030301010803" pitchFamily="18" charset="0"/>
              </a:rPr>
              <a:t>Instruction</a:t>
            </a:r>
            <a:r>
              <a:rPr lang="sl-SI" dirty="0">
                <a:latin typeface="Garamond" panose="02020404030301010803" pitchFamily="18" charset="0"/>
              </a:rPr>
              <a:t> </a:t>
            </a:r>
            <a:r>
              <a:rPr lang="sl-SI" dirty="0" err="1">
                <a:latin typeface="Garamond" panose="02020404030301010803" pitchFamily="18" charset="0"/>
              </a:rPr>
              <a:t>for</a:t>
            </a:r>
            <a:r>
              <a:rPr lang="sl-SI" dirty="0">
                <a:latin typeface="Garamond" panose="02020404030301010803" pitchFamily="18" charset="0"/>
              </a:rPr>
              <a:t> </a:t>
            </a:r>
            <a:r>
              <a:rPr lang="sl-SI" dirty="0" err="1" smtClean="0">
                <a:latin typeface="Garamond" panose="02020404030301010803" pitchFamily="18" charset="0"/>
              </a:rPr>
              <a:t>abstraction</a:t>
            </a:r>
            <a:endParaRPr lang="en-GB" dirty="0"/>
          </a:p>
        </p:txBody>
      </p:sp>
    </p:spTree>
    <p:extLst>
      <p:ext uri="{BB962C8B-B14F-4D97-AF65-F5344CB8AC3E}">
        <p14:creationId xmlns:p14="http://schemas.microsoft.com/office/powerpoint/2010/main" val="1555333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GB"/>
          </a:p>
        </p:txBody>
      </p:sp>
      <p:sp>
        <p:nvSpPr>
          <p:cNvPr id="3" name="Označba mesta vsebine 2"/>
          <p:cNvSpPr>
            <a:spLocks noGrp="1"/>
          </p:cNvSpPr>
          <p:nvPr>
            <p:ph idx="1"/>
          </p:nvPr>
        </p:nvSpPr>
        <p:spPr/>
        <p:txBody>
          <a:bodyPr/>
          <a:lstStyle/>
          <a:p>
            <a:pPr marL="0" indent="0">
              <a:buNone/>
            </a:pPr>
            <a:r>
              <a:rPr lang="sl-SI" dirty="0" err="1" smtClean="0"/>
              <a:t>Later</a:t>
            </a:r>
            <a:r>
              <a:rPr lang="sl-SI" dirty="0" smtClean="0"/>
              <a:t> </a:t>
            </a:r>
            <a:r>
              <a:rPr lang="sl-SI" dirty="0" err="1" smtClean="0"/>
              <a:t>mathematics</a:t>
            </a:r>
            <a:r>
              <a:rPr lang="sl-SI" dirty="0"/>
              <a:t> </a:t>
            </a:r>
            <a:r>
              <a:rPr lang="sl-SI" dirty="0" smtClean="0"/>
              <a:t>–pri </a:t>
            </a:r>
            <a:r>
              <a:rPr lang="sl-SI" dirty="0" smtClean="0"/>
              <a:t>nas </a:t>
            </a:r>
            <a:r>
              <a:rPr lang="sl-SI" dirty="0" smtClean="0"/>
              <a:t>matematika na </a:t>
            </a:r>
            <a:r>
              <a:rPr lang="sl-SI" dirty="0" smtClean="0"/>
              <a:t>predmetni stopnji</a:t>
            </a:r>
          </a:p>
          <a:p>
            <a:pPr marL="0" indent="0">
              <a:buNone/>
            </a:pPr>
            <a:r>
              <a:rPr lang="sl-SI" dirty="0" smtClean="0"/>
              <a:t>Formal </a:t>
            </a:r>
            <a:r>
              <a:rPr lang="sl-SI" dirty="0" err="1" smtClean="0"/>
              <a:t>mathematics</a:t>
            </a:r>
            <a:r>
              <a:rPr lang="sl-SI" dirty="0" smtClean="0"/>
              <a:t> – formalna matematika (manj ali nevezana na materialno realnost; lahko pa v temelju na njej osnovana)</a:t>
            </a:r>
          </a:p>
          <a:p>
            <a:pPr marL="0" indent="0">
              <a:buNone/>
            </a:pPr>
            <a:r>
              <a:rPr lang="sl-SI" dirty="0" err="1" smtClean="0"/>
              <a:t>Precise</a:t>
            </a:r>
            <a:r>
              <a:rPr lang="sl-SI" dirty="0" smtClean="0"/>
              <a:t> </a:t>
            </a:r>
            <a:r>
              <a:rPr lang="sl-SI" dirty="0" err="1" smtClean="0"/>
              <a:t>mathematical</a:t>
            </a:r>
            <a:r>
              <a:rPr lang="sl-SI" dirty="0" smtClean="0"/>
              <a:t> </a:t>
            </a:r>
            <a:r>
              <a:rPr lang="sl-SI" dirty="0" err="1" smtClean="0"/>
              <a:t>concept</a:t>
            </a:r>
            <a:r>
              <a:rPr lang="sl-SI" dirty="0" smtClean="0"/>
              <a:t> – natančen, nedvoumen matematični pojem</a:t>
            </a:r>
          </a:p>
          <a:p>
            <a:pPr marL="0" indent="0">
              <a:buNone/>
            </a:pPr>
            <a:r>
              <a:rPr lang="sl-SI" dirty="0" err="1" smtClean="0"/>
              <a:t>Abstract</a:t>
            </a:r>
            <a:r>
              <a:rPr lang="sl-SI" dirty="0" smtClean="0"/>
              <a:t>-general – na empiričnem abstrahiranju osnovano</a:t>
            </a:r>
          </a:p>
          <a:p>
            <a:pPr marL="0" indent="0">
              <a:buNone/>
            </a:pPr>
            <a:r>
              <a:rPr lang="sl-SI" dirty="0" err="1" smtClean="0"/>
              <a:t>Abstract-apart</a:t>
            </a:r>
            <a:r>
              <a:rPr lang="sl-SI" dirty="0" smtClean="0"/>
              <a:t> – od empiričnega abstrahiranja ločeno</a:t>
            </a:r>
          </a:p>
          <a:p>
            <a:pPr marL="0" indent="0">
              <a:buNone/>
            </a:pPr>
            <a:r>
              <a:rPr lang="sl-SI" dirty="0" err="1" smtClean="0"/>
              <a:t>Tradicional</a:t>
            </a:r>
            <a:r>
              <a:rPr lang="sl-SI" dirty="0" smtClean="0"/>
              <a:t> </a:t>
            </a:r>
            <a:r>
              <a:rPr lang="sl-SI" dirty="0" err="1" smtClean="0"/>
              <a:t>teaching</a:t>
            </a:r>
            <a:r>
              <a:rPr lang="sl-SI" dirty="0" smtClean="0"/>
              <a:t> – tradicionalno poučevanja (zelo nedoločen pojem, ki se mu bomo izogibali)</a:t>
            </a:r>
          </a:p>
          <a:p>
            <a:pPr marL="0" indent="0">
              <a:buNone/>
            </a:pPr>
            <a:endParaRPr lang="en-GB" dirty="0"/>
          </a:p>
        </p:txBody>
      </p:sp>
    </p:spTree>
    <p:extLst>
      <p:ext uri="{BB962C8B-B14F-4D97-AF65-F5344CB8AC3E}">
        <p14:creationId xmlns:p14="http://schemas.microsoft.com/office/powerpoint/2010/main" val="363479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GB"/>
          </a:p>
        </p:txBody>
      </p:sp>
      <p:sp>
        <p:nvSpPr>
          <p:cNvPr id="3" name="Označba mesta vsebine 2"/>
          <p:cNvSpPr>
            <a:spLocks noGrp="1"/>
          </p:cNvSpPr>
          <p:nvPr>
            <p:ph idx="1"/>
          </p:nvPr>
        </p:nvSpPr>
        <p:spPr/>
        <p:txBody>
          <a:bodyPr/>
          <a:lstStyle/>
          <a:p>
            <a:pPr marL="0" indent="0">
              <a:buNone/>
            </a:pPr>
            <a:r>
              <a:rPr lang="sl-SI" dirty="0" err="1" smtClean="0"/>
              <a:t>Concrete</a:t>
            </a:r>
            <a:r>
              <a:rPr lang="sl-SI" dirty="0" smtClean="0"/>
              <a:t> </a:t>
            </a:r>
            <a:r>
              <a:rPr lang="sl-SI" dirty="0" err="1" smtClean="0"/>
              <a:t>experience</a:t>
            </a:r>
            <a:r>
              <a:rPr lang="sl-SI" dirty="0" smtClean="0"/>
              <a:t> – izkušnja v materialnem svetu</a:t>
            </a:r>
          </a:p>
          <a:p>
            <a:pPr marL="0" indent="0">
              <a:buNone/>
            </a:pPr>
            <a:r>
              <a:rPr lang="sl-SI" dirty="0" smtClean="0"/>
              <a:t>New </a:t>
            </a:r>
            <a:r>
              <a:rPr lang="sl-SI" dirty="0" err="1" smtClean="0"/>
              <a:t>Maths</a:t>
            </a:r>
            <a:r>
              <a:rPr lang="sl-SI" dirty="0" smtClean="0"/>
              <a:t> – moderna matematika (1950-1970, začetki v ZDA, zaradi ti. ‚</a:t>
            </a:r>
            <a:r>
              <a:rPr lang="sl-SI" dirty="0" err="1" smtClean="0"/>
              <a:t>Sputnikove</a:t>
            </a:r>
            <a:r>
              <a:rPr lang="sl-SI" dirty="0" smtClean="0"/>
              <a:t> krize‘ – želeli so bistveno izboljšati matematično znanje, da bi bili konkurenčni Rusom)</a:t>
            </a:r>
          </a:p>
          <a:p>
            <a:pPr marL="0" indent="0">
              <a:buNone/>
            </a:pPr>
            <a:r>
              <a:rPr lang="sl-SI" dirty="0" err="1" smtClean="0"/>
              <a:t>Constructivism</a:t>
            </a:r>
            <a:r>
              <a:rPr lang="sl-SI" dirty="0" smtClean="0"/>
              <a:t> – konstruktivizem (temu se bomo posvetili v nadaljnjih predavanjih)</a:t>
            </a:r>
          </a:p>
          <a:p>
            <a:pPr marL="0" indent="0">
              <a:buNone/>
            </a:pPr>
            <a:r>
              <a:rPr lang="sl-SI" dirty="0" err="1" smtClean="0"/>
              <a:t>Connected</a:t>
            </a:r>
            <a:r>
              <a:rPr lang="sl-SI" dirty="0" smtClean="0"/>
              <a:t> </a:t>
            </a:r>
            <a:r>
              <a:rPr lang="sl-SI" dirty="0" err="1" smtClean="0"/>
              <a:t>mathematics</a:t>
            </a:r>
            <a:r>
              <a:rPr lang="sl-SI" dirty="0" smtClean="0"/>
              <a:t> – povezovalna matematika (glej npr. Michigan </a:t>
            </a:r>
            <a:r>
              <a:rPr lang="sl-SI" dirty="0" err="1" smtClean="0"/>
              <a:t>State</a:t>
            </a:r>
            <a:r>
              <a:rPr lang="sl-SI" dirty="0" smtClean="0"/>
              <a:t> </a:t>
            </a:r>
            <a:r>
              <a:rPr lang="sl-SI" dirty="0" err="1" smtClean="0"/>
              <a:t>University</a:t>
            </a:r>
            <a:r>
              <a:rPr lang="sl-SI" dirty="0" smtClean="0"/>
              <a:t> za razlago; o takih projektih, ki so predvsem značilni po novem poimenovanju, ne prinašajo pa bistvenih novosti, bomo še govorili)</a:t>
            </a:r>
            <a:endParaRPr lang="en-GB" dirty="0"/>
          </a:p>
        </p:txBody>
      </p:sp>
    </p:spTree>
    <p:extLst>
      <p:ext uri="{BB962C8B-B14F-4D97-AF65-F5344CB8AC3E}">
        <p14:creationId xmlns:p14="http://schemas.microsoft.com/office/powerpoint/2010/main" val="500720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GB"/>
          </a:p>
        </p:txBody>
      </p:sp>
      <p:sp>
        <p:nvSpPr>
          <p:cNvPr id="3" name="Označba mesta vsebine 2"/>
          <p:cNvSpPr>
            <a:spLocks noGrp="1"/>
          </p:cNvSpPr>
          <p:nvPr>
            <p:ph idx="1"/>
          </p:nvPr>
        </p:nvSpPr>
        <p:spPr/>
        <p:txBody>
          <a:bodyPr/>
          <a:lstStyle/>
          <a:p>
            <a:pPr marL="0" indent="0">
              <a:buNone/>
            </a:pPr>
            <a:r>
              <a:rPr lang="sl-SI" dirty="0" err="1" smtClean="0"/>
              <a:t>Activity</a:t>
            </a:r>
            <a:r>
              <a:rPr lang="sl-SI" dirty="0" smtClean="0"/>
              <a:t> </a:t>
            </a:r>
            <a:r>
              <a:rPr lang="sl-SI" dirty="0" err="1" smtClean="0"/>
              <a:t>method</a:t>
            </a:r>
            <a:r>
              <a:rPr lang="sl-SI" dirty="0" smtClean="0"/>
              <a:t> – aktivna metoda (razmislite, katere so te metode, katere pa niso)</a:t>
            </a:r>
          </a:p>
          <a:p>
            <a:pPr marL="0" indent="0">
              <a:buNone/>
            </a:pPr>
            <a:r>
              <a:rPr lang="sl-SI" dirty="0" err="1" smtClean="0"/>
              <a:t>Multibase</a:t>
            </a:r>
            <a:r>
              <a:rPr lang="sl-SI" dirty="0" smtClean="0"/>
              <a:t> </a:t>
            </a:r>
            <a:r>
              <a:rPr lang="sl-SI" dirty="0" err="1" smtClean="0"/>
              <a:t>Arithmetic</a:t>
            </a:r>
            <a:r>
              <a:rPr lang="sl-SI" dirty="0" smtClean="0"/>
              <a:t> </a:t>
            </a:r>
            <a:r>
              <a:rPr lang="sl-SI" dirty="0" err="1" smtClean="0"/>
              <a:t>Block</a:t>
            </a:r>
            <a:r>
              <a:rPr lang="sl-SI" dirty="0" smtClean="0"/>
              <a:t> – modeli desetiških enot</a:t>
            </a:r>
          </a:p>
          <a:p>
            <a:pPr marL="0" indent="0">
              <a:buNone/>
            </a:pPr>
            <a:r>
              <a:rPr lang="sl-SI" dirty="0" err="1" smtClean="0"/>
              <a:t>Perceptual</a:t>
            </a:r>
            <a:r>
              <a:rPr lang="sl-SI" dirty="0" smtClean="0"/>
              <a:t> </a:t>
            </a:r>
            <a:r>
              <a:rPr lang="sl-SI" dirty="0" err="1" smtClean="0"/>
              <a:t>variability</a:t>
            </a:r>
            <a:r>
              <a:rPr lang="sl-SI" dirty="0" smtClean="0"/>
              <a:t> – predstavna spremenljivost (o </a:t>
            </a:r>
            <a:r>
              <a:rPr lang="sl-SI" dirty="0" err="1" smtClean="0"/>
              <a:t>Dienesovih</a:t>
            </a:r>
            <a:r>
              <a:rPr lang="sl-SI" dirty="0" smtClean="0"/>
              <a:t> principih poučevanja matematike se bomo podrobneje podučili</a:t>
            </a:r>
            <a:r>
              <a:rPr lang="sl-SI" dirty="0" smtClean="0"/>
              <a:t>) </a:t>
            </a:r>
          </a:p>
          <a:p>
            <a:pPr marL="0" indent="0">
              <a:buNone/>
            </a:pPr>
            <a:r>
              <a:rPr lang="sl-SI" dirty="0" err="1" smtClean="0"/>
              <a:t>Familiarisation</a:t>
            </a:r>
            <a:r>
              <a:rPr lang="sl-SI" dirty="0" smtClean="0"/>
              <a:t> – seznanjanje (s pojmom)</a:t>
            </a:r>
          </a:p>
          <a:p>
            <a:pPr marL="0" indent="0">
              <a:buNone/>
            </a:pPr>
            <a:r>
              <a:rPr lang="sl-SI" dirty="0" err="1" smtClean="0"/>
              <a:t>Similarity</a:t>
            </a:r>
            <a:r>
              <a:rPr lang="sl-SI" dirty="0" smtClean="0"/>
              <a:t> </a:t>
            </a:r>
            <a:r>
              <a:rPr lang="sl-SI" dirty="0" err="1" smtClean="0"/>
              <a:t>recognition</a:t>
            </a:r>
            <a:r>
              <a:rPr lang="sl-SI" dirty="0" smtClean="0"/>
              <a:t> – prepoznavanje podobnosti</a:t>
            </a:r>
          </a:p>
          <a:p>
            <a:pPr marL="0" indent="0">
              <a:buNone/>
            </a:pPr>
            <a:r>
              <a:rPr lang="sl-SI" dirty="0" err="1" smtClean="0"/>
              <a:t>Reification</a:t>
            </a:r>
            <a:r>
              <a:rPr lang="sl-SI" dirty="0" smtClean="0"/>
              <a:t> – </a:t>
            </a:r>
            <a:r>
              <a:rPr lang="sl-SI" dirty="0" err="1" smtClean="0"/>
              <a:t>objektifikacija</a:t>
            </a:r>
            <a:endParaRPr lang="sl-SI" dirty="0" smtClean="0"/>
          </a:p>
          <a:p>
            <a:pPr marL="0" indent="0">
              <a:buNone/>
            </a:pPr>
            <a:r>
              <a:rPr lang="sl-SI" dirty="0" err="1" smtClean="0"/>
              <a:t>Application</a:t>
            </a:r>
            <a:r>
              <a:rPr lang="sl-SI" dirty="0" smtClean="0"/>
              <a:t> – uporaba</a:t>
            </a:r>
          </a:p>
          <a:p>
            <a:pPr marL="0" indent="0">
              <a:buNone/>
            </a:pPr>
            <a:endParaRPr lang="en-GB" dirty="0"/>
          </a:p>
        </p:txBody>
      </p:sp>
    </p:spTree>
    <p:extLst>
      <p:ext uri="{BB962C8B-B14F-4D97-AF65-F5344CB8AC3E}">
        <p14:creationId xmlns:p14="http://schemas.microsoft.com/office/powerpoint/2010/main" val="1548120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GB"/>
          </a:p>
        </p:txBody>
      </p:sp>
      <p:sp>
        <p:nvSpPr>
          <p:cNvPr id="3" name="Označba mesta vsebine 2"/>
          <p:cNvSpPr>
            <a:spLocks noGrp="1"/>
          </p:cNvSpPr>
          <p:nvPr>
            <p:ph idx="1"/>
          </p:nvPr>
        </p:nvSpPr>
        <p:spPr/>
        <p:txBody>
          <a:bodyPr/>
          <a:lstStyle/>
          <a:p>
            <a:pPr marL="0" indent="0">
              <a:buNone/>
            </a:pPr>
            <a:r>
              <a:rPr lang="sl-SI" dirty="0" smtClean="0"/>
              <a:t>RME (</a:t>
            </a:r>
            <a:r>
              <a:rPr lang="sl-SI" dirty="0" err="1" smtClean="0"/>
              <a:t>realistic</a:t>
            </a:r>
            <a:r>
              <a:rPr lang="sl-SI" dirty="0" smtClean="0"/>
              <a:t> </a:t>
            </a:r>
            <a:r>
              <a:rPr lang="sl-SI" dirty="0" err="1" smtClean="0"/>
              <a:t>mathematics</a:t>
            </a:r>
            <a:r>
              <a:rPr lang="sl-SI" dirty="0" smtClean="0"/>
              <a:t> </a:t>
            </a:r>
            <a:r>
              <a:rPr lang="sl-SI" dirty="0" err="1" smtClean="0"/>
              <a:t>education</a:t>
            </a:r>
            <a:r>
              <a:rPr lang="sl-SI" dirty="0" smtClean="0"/>
              <a:t>)– realistično matematično izobraževanje</a:t>
            </a:r>
          </a:p>
          <a:p>
            <a:pPr marL="0" indent="0">
              <a:buNone/>
            </a:pPr>
            <a:r>
              <a:rPr lang="sl-SI" dirty="0" err="1" smtClean="0"/>
              <a:t>Mathematical</a:t>
            </a:r>
            <a:r>
              <a:rPr lang="sl-SI" dirty="0" smtClean="0"/>
              <a:t> </a:t>
            </a:r>
            <a:r>
              <a:rPr lang="sl-SI" dirty="0" err="1" smtClean="0"/>
              <a:t>abstraction</a:t>
            </a:r>
            <a:r>
              <a:rPr lang="sl-SI" dirty="0" smtClean="0"/>
              <a:t> – matematična abstrakcija (nasprotje/nadgradnja empirične abstrakcije)</a:t>
            </a:r>
          </a:p>
          <a:p>
            <a:pPr marL="0" indent="0">
              <a:buNone/>
            </a:pPr>
            <a:r>
              <a:rPr lang="sl-SI" dirty="0" err="1" smtClean="0"/>
              <a:t>Generalisation</a:t>
            </a:r>
            <a:r>
              <a:rPr lang="sl-SI" dirty="0" smtClean="0"/>
              <a:t> </a:t>
            </a:r>
            <a:r>
              <a:rPr lang="sl-SI" smtClean="0"/>
              <a:t>- posplošitev</a:t>
            </a:r>
            <a:endParaRPr lang="en-GB" dirty="0"/>
          </a:p>
        </p:txBody>
      </p:sp>
    </p:spTree>
    <p:extLst>
      <p:ext uri="{BB962C8B-B14F-4D97-AF65-F5344CB8AC3E}">
        <p14:creationId xmlns:p14="http://schemas.microsoft.com/office/powerpoint/2010/main" val="2360682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sl-SI" altLang="sl-SI" sz="2800"/>
              <a:t>Literatura</a:t>
            </a:r>
          </a:p>
        </p:txBody>
      </p:sp>
      <p:sp>
        <p:nvSpPr>
          <p:cNvPr id="31748" name="Ograda številke diapoz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8043D3-C821-4E39-84F6-2472E4E550AA}" type="slidenum">
              <a:rPr lang="sl-SI" altLang="sl-SI">
                <a:solidFill>
                  <a:schemeClr val="tx2"/>
                </a:solidFill>
              </a:rPr>
              <a:pPr/>
              <a:t>24</a:t>
            </a:fld>
            <a:endParaRPr lang="sl-SI" altLang="sl-SI">
              <a:solidFill>
                <a:schemeClr val="tx2"/>
              </a:solidFill>
            </a:endParaRPr>
          </a:p>
        </p:txBody>
      </p:sp>
      <p:sp>
        <p:nvSpPr>
          <p:cNvPr id="2" name="Označba mesta vsebine 1"/>
          <p:cNvSpPr>
            <a:spLocks noGrp="1"/>
          </p:cNvSpPr>
          <p:nvPr>
            <p:ph idx="1"/>
          </p:nvPr>
        </p:nvSpPr>
        <p:spPr/>
        <p:txBody>
          <a:bodyPr>
            <a:normAutofit/>
          </a:bodyPr>
          <a:lstStyle/>
          <a:p>
            <a:pPr marL="0" indent="0">
              <a:buNone/>
            </a:pPr>
            <a:r>
              <a:rPr lang="sl-SI" sz="2400" dirty="0" smtClean="0"/>
              <a:t>Učni načrt za matematiko, 2011</a:t>
            </a:r>
          </a:p>
          <a:p>
            <a:pPr marL="0" indent="0">
              <a:buNone/>
            </a:pPr>
            <a:r>
              <a:rPr lang="sl-SI" sz="2400" dirty="0" err="1" smtClean="0"/>
              <a:t>Orton</a:t>
            </a:r>
            <a:r>
              <a:rPr lang="sl-SI" sz="2400" dirty="0" smtClean="0"/>
              <a:t>, A., </a:t>
            </a:r>
            <a:r>
              <a:rPr lang="sl-SI" sz="2400" dirty="0" err="1" smtClean="0"/>
              <a:t>Wain</a:t>
            </a:r>
            <a:r>
              <a:rPr lang="sl-SI" sz="2400" dirty="0" smtClean="0"/>
              <a:t>, G. (1994) </a:t>
            </a:r>
            <a:r>
              <a:rPr lang="sl-SI" sz="2400" i="1" dirty="0" err="1" smtClean="0"/>
              <a:t>Issues</a:t>
            </a:r>
            <a:r>
              <a:rPr lang="sl-SI" sz="2400" i="1" dirty="0" smtClean="0"/>
              <a:t> in </a:t>
            </a:r>
            <a:r>
              <a:rPr lang="sl-SI" sz="2400" i="1" dirty="0" err="1" smtClean="0"/>
              <a:t>teaching</a:t>
            </a:r>
            <a:r>
              <a:rPr lang="sl-SI" sz="2400" i="1" dirty="0" smtClean="0"/>
              <a:t> </a:t>
            </a:r>
            <a:r>
              <a:rPr lang="sl-SI" sz="2400" i="1" dirty="0" err="1" smtClean="0"/>
              <a:t>mathematics</a:t>
            </a:r>
            <a:r>
              <a:rPr lang="sl-SI" sz="2400" dirty="0" smtClean="0"/>
              <a:t>. </a:t>
            </a:r>
            <a:r>
              <a:rPr lang="sl-SI" sz="2400" dirty="0" err="1" smtClean="0"/>
              <a:t>Cassel</a:t>
            </a:r>
            <a:r>
              <a:rPr lang="sl-SI" sz="2400" dirty="0" smtClean="0"/>
              <a:t> </a:t>
            </a:r>
            <a:r>
              <a:rPr lang="sl-SI" sz="2400" dirty="0" err="1" smtClean="0"/>
              <a:t>Education</a:t>
            </a:r>
            <a:r>
              <a:rPr lang="sl-SI" sz="2400" dirty="0" smtClean="0"/>
              <a:t>.</a:t>
            </a:r>
          </a:p>
          <a:p>
            <a:pPr marL="0" indent="0">
              <a:buNone/>
            </a:pPr>
            <a:r>
              <a:rPr lang="sl-SI" sz="2400" dirty="0" smtClean="0"/>
              <a:t>White, P., </a:t>
            </a:r>
            <a:r>
              <a:rPr lang="sl-SI" sz="2400" dirty="0" err="1" smtClean="0"/>
              <a:t>Mitchelmore</a:t>
            </a:r>
            <a:r>
              <a:rPr lang="sl-SI" sz="2400" dirty="0" smtClean="0"/>
              <a:t>, M. C. (2010) </a:t>
            </a:r>
            <a:r>
              <a:rPr lang="sl-SI" sz="2400" dirty="0" err="1" smtClean="0"/>
              <a:t>Teaching</a:t>
            </a:r>
            <a:r>
              <a:rPr lang="sl-SI" sz="2400" dirty="0" smtClean="0"/>
              <a:t> </a:t>
            </a:r>
            <a:r>
              <a:rPr lang="sl-SI" sz="2400" dirty="0" err="1" smtClean="0"/>
              <a:t>mathematical</a:t>
            </a:r>
            <a:r>
              <a:rPr lang="sl-SI" sz="2400" dirty="0" smtClean="0"/>
              <a:t> </a:t>
            </a:r>
            <a:r>
              <a:rPr lang="sl-SI" sz="2400" dirty="0" err="1" smtClean="0"/>
              <a:t>concepts</a:t>
            </a:r>
            <a:r>
              <a:rPr lang="sl-SI" sz="2400" dirty="0" smtClean="0"/>
              <a:t>: </a:t>
            </a:r>
            <a:r>
              <a:rPr lang="sl-SI" sz="2400" dirty="0" err="1" smtClean="0"/>
              <a:t>Instruction</a:t>
            </a:r>
            <a:r>
              <a:rPr lang="sl-SI" sz="2400" dirty="0" smtClean="0"/>
              <a:t> </a:t>
            </a:r>
            <a:r>
              <a:rPr lang="sl-SI" sz="2400" dirty="0" err="1" smtClean="0"/>
              <a:t>for</a:t>
            </a:r>
            <a:r>
              <a:rPr lang="sl-SI" sz="2400" dirty="0" smtClean="0"/>
              <a:t> </a:t>
            </a:r>
            <a:r>
              <a:rPr lang="sl-SI" sz="2400" dirty="0" err="1" smtClean="0"/>
              <a:t>abstraction</a:t>
            </a:r>
            <a:r>
              <a:rPr lang="sl-SI" sz="2400" dirty="0" smtClean="0"/>
              <a:t>. </a:t>
            </a:r>
            <a:r>
              <a:rPr lang="sl-SI" sz="2400" i="1" dirty="0" err="1" smtClean="0"/>
              <a:t>Mathematical</a:t>
            </a:r>
            <a:r>
              <a:rPr lang="sl-SI" sz="2400" i="1" dirty="0" smtClean="0"/>
              <a:t> </a:t>
            </a:r>
            <a:r>
              <a:rPr lang="sl-SI" sz="2400" i="1" dirty="0" err="1" smtClean="0"/>
              <a:t>thinking</a:t>
            </a:r>
            <a:r>
              <a:rPr lang="sl-SI" sz="2400" i="1" dirty="0" smtClean="0"/>
              <a:t> </a:t>
            </a:r>
            <a:r>
              <a:rPr lang="sl-SI" sz="2400" i="1" dirty="0" err="1" smtClean="0"/>
              <a:t>and</a:t>
            </a:r>
            <a:r>
              <a:rPr lang="sl-SI" sz="2400" i="1" dirty="0" smtClean="0"/>
              <a:t> </a:t>
            </a:r>
            <a:r>
              <a:rPr lang="sl-SI" sz="2400" i="1" dirty="0" err="1" smtClean="0"/>
              <a:t>learning</a:t>
            </a:r>
            <a:r>
              <a:rPr lang="sl-SI" sz="2400" i="1" smtClean="0"/>
              <a:t> 12</a:t>
            </a:r>
            <a:r>
              <a:rPr lang="sl-SI" sz="2400" smtClean="0"/>
              <a:t>(3), 205-226.</a:t>
            </a:r>
            <a:endParaRPr lang="sl-SI" sz="2400" dirty="0" smtClean="0"/>
          </a:p>
        </p:txBody>
      </p:sp>
    </p:spTree>
    <p:extLst>
      <p:ext uri="{BB962C8B-B14F-4D97-AF65-F5344CB8AC3E}">
        <p14:creationId xmlns:p14="http://schemas.microsoft.com/office/powerpoint/2010/main" val="3153573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800" b="1" dirty="0" smtClean="0">
                <a:latin typeface="Garamond" panose="02020404030301010803" pitchFamily="18" charset="0"/>
              </a:rPr>
              <a:t>Izhodišča/okvir pouka matematike (zavezujoča in druga)</a:t>
            </a:r>
            <a:br>
              <a:rPr lang="sl-SI" sz="2800" b="1" dirty="0" smtClean="0">
                <a:latin typeface="Garamond" panose="02020404030301010803" pitchFamily="18" charset="0"/>
              </a:rPr>
            </a:br>
            <a:endParaRPr lang="en-GB" sz="2800" b="1" dirty="0"/>
          </a:p>
        </p:txBody>
      </p:sp>
      <p:sp>
        <p:nvSpPr>
          <p:cNvPr id="3" name="Označba mesta vsebine 2"/>
          <p:cNvSpPr>
            <a:spLocks noGrp="1"/>
          </p:cNvSpPr>
          <p:nvPr>
            <p:ph idx="1"/>
          </p:nvPr>
        </p:nvSpPr>
        <p:spPr/>
        <p:txBody>
          <a:bodyPr/>
          <a:lstStyle/>
          <a:p>
            <a:pPr lvl="0">
              <a:buFont typeface="Calibri Light" panose="020F0302020204030204" pitchFamily="34" charset="0"/>
              <a:buChar char="–"/>
            </a:pPr>
            <a:r>
              <a:rPr lang="sl-SI" dirty="0">
                <a:latin typeface="+mj-lt"/>
              </a:rPr>
              <a:t>Predmetnik osnovne šole </a:t>
            </a:r>
            <a:r>
              <a:rPr lang="sl-SI" u="sng" dirty="0">
                <a:latin typeface="+mj-lt"/>
                <a:hlinkClick r:id="rId2"/>
              </a:rPr>
              <a:t>Predmetnik-za-osnovno-solo.pdf (gov.si)</a:t>
            </a:r>
            <a:endParaRPr lang="sl-SI" dirty="0">
              <a:latin typeface="+mj-lt"/>
            </a:endParaRPr>
          </a:p>
          <a:p>
            <a:pPr marL="0" indent="0">
              <a:buNone/>
            </a:pPr>
            <a:r>
              <a:rPr lang="sl-SI" dirty="0">
                <a:latin typeface="+mj-lt"/>
              </a:rPr>
              <a:t> </a:t>
            </a:r>
          </a:p>
          <a:p>
            <a:pPr lvl="0">
              <a:buFont typeface="Calibri Light" panose="020F0302020204030204" pitchFamily="34" charset="0"/>
              <a:buChar char="–"/>
            </a:pPr>
            <a:r>
              <a:rPr lang="sl-SI" dirty="0">
                <a:latin typeface="+mj-lt"/>
              </a:rPr>
              <a:t>Učni načrt osnovne šole </a:t>
            </a:r>
            <a:r>
              <a:rPr lang="sl-SI" u="sng" dirty="0">
                <a:latin typeface="+mj-lt"/>
                <a:hlinkClick r:id="rId3"/>
              </a:rPr>
              <a:t>Programi in učni načrti v osnovni šoli | GOV.SI</a:t>
            </a:r>
            <a:endParaRPr lang="sl-SI" dirty="0">
              <a:latin typeface="+mj-lt"/>
            </a:endParaRPr>
          </a:p>
          <a:p>
            <a:pPr marL="0" indent="0">
              <a:buNone/>
            </a:pPr>
            <a:endParaRPr lang="sl-SI" dirty="0">
              <a:latin typeface="+mj-lt"/>
            </a:endParaRPr>
          </a:p>
          <a:p>
            <a:pPr lvl="0">
              <a:buFont typeface="Calibri Light" panose="020F0302020204030204" pitchFamily="34" charset="0"/>
              <a:buChar char="–"/>
            </a:pPr>
            <a:r>
              <a:rPr lang="sl-SI" dirty="0">
                <a:latin typeface="+mj-lt"/>
              </a:rPr>
              <a:t>Učenci s posebnimi potrebami </a:t>
            </a:r>
            <a:r>
              <a:rPr lang="sl-SI" u="sng" dirty="0">
                <a:latin typeface="+mj-lt"/>
                <a:hlinkClick r:id="rId4"/>
              </a:rPr>
              <a:t>Tabela-ucenci-s-posebnimi-potrebami-2015-22.xlsx (live.com)</a:t>
            </a:r>
            <a:endParaRPr lang="sl-SI" dirty="0">
              <a:latin typeface="+mj-lt"/>
            </a:endParaRPr>
          </a:p>
          <a:p>
            <a:pPr marL="0" indent="0">
              <a:buNone/>
            </a:pPr>
            <a:endParaRPr lang="sl-SI" dirty="0">
              <a:latin typeface="+mj-lt"/>
            </a:endParaRPr>
          </a:p>
          <a:p>
            <a:pPr lvl="0">
              <a:buFont typeface="Calibri Light" panose="020F0302020204030204" pitchFamily="34" charset="0"/>
              <a:buChar char="–"/>
            </a:pPr>
            <a:r>
              <a:rPr lang="sl-SI" dirty="0">
                <a:latin typeface="+mj-lt"/>
              </a:rPr>
              <a:t>Preverjanja znanja iz matematike</a:t>
            </a:r>
          </a:p>
          <a:p>
            <a:pPr marL="0" indent="0">
              <a:buNone/>
            </a:pPr>
            <a:endParaRPr lang="en-GB" dirty="0"/>
          </a:p>
        </p:txBody>
      </p:sp>
    </p:spTree>
    <p:extLst>
      <p:ext uri="{BB962C8B-B14F-4D97-AF65-F5344CB8AC3E}">
        <p14:creationId xmlns:p14="http://schemas.microsoft.com/office/powerpoint/2010/main" val="3141519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marL="457200" lvl="1" indent="0"/>
            <a:r>
              <a:rPr lang="sl-SI" sz="2800" dirty="0">
                <a:latin typeface="+mj-lt"/>
              </a:rPr>
              <a:t>Preverjanja znanja iz matematike</a:t>
            </a:r>
            <a:r>
              <a:rPr lang="sl-SI" sz="2800" b="1" dirty="0">
                <a:latin typeface="Garamond" panose="02020404030301010803" pitchFamily="18" charset="0"/>
              </a:rPr>
              <a:t/>
            </a:r>
            <a:br>
              <a:rPr lang="sl-SI" sz="2800" b="1" dirty="0">
                <a:latin typeface="Garamond" panose="02020404030301010803" pitchFamily="18" charset="0"/>
              </a:rPr>
            </a:br>
            <a:r>
              <a:rPr lang="sl-SI" sz="2600" dirty="0">
                <a:latin typeface="+mj-lt"/>
              </a:rPr>
              <a:t>Domače </a:t>
            </a:r>
            <a:r>
              <a:rPr lang="sl-SI" sz="2600" dirty="0"/>
              <a:t/>
            </a:r>
            <a:br>
              <a:rPr lang="sl-SI" sz="2600" dirty="0"/>
            </a:br>
            <a:endParaRPr lang="en-GB" dirty="0"/>
          </a:p>
        </p:txBody>
      </p:sp>
      <p:sp>
        <p:nvSpPr>
          <p:cNvPr id="3" name="Označba mesta vsebine 2"/>
          <p:cNvSpPr>
            <a:spLocks noGrp="1"/>
          </p:cNvSpPr>
          <p:nvPr>
            <p:ph idx="1"/>
          </p:nvPr>
        </p:nvSpPr>
        <p:spPr>
          <a:xfrm>
            <a:off x="838200" y="1394691"/>
            <a:ext cx="10515600" cy="4782272"/>
          </a:xfrm>
        </p:spPr>
        <p:txBody>
          <a:bodyPr>
            <a:normAutofit fontScale="92500" lnSpcReduction="20000"/>
          </a:bodyPr>
          <a:lstStyle/>
          <a:p>
            <a:pPr marL="0" indent="0">
              <a:buNone/>
            </a:pPr>
            <a:endParaRPr lang="sl-SI" sz="2600" b="1" dirty="0" smtClean="0">
              <a:latin typeface="+mj-lt"/>
            </a:endParaRPr>
          </a:p>
          <a:p>
            <a:pPr marL="0" indent="0">
              <a:buNone/>
            </a:pPr>
            <a:r>
              <a:rPr lang="sl-SI" sz="2600" b="1" dirty="0" smtClean="0">
                <a:solidFill>
                  <a:srgbClr val="FF0000"/>
                </a:solidFill>
                <a:latin typeface="+mj-lt"/>
              </a:rPr>
              <a:t>NPZ </a:t>
            </a:r>
            <a:endParaRPr lang="sl-SI" sz="2600" b="1" dirty="0">
              <a:solidFill>
                <a:srgbClr val="FF0000"/>
              </a:solidFill>
              <a:latin typeface="+mj-lt"/>
            </a:endParaRPr>
          </a:p>
          <a:p>
            <a:pPr marL="0" indent="0">
              <a:buNone/>
            </a:pPr>
            <a:r>
              <a:rPr lang="sl-SI" sz="2600" dirty="0" smtClean="0">
                <a:solidFill>
                  <a:srgbClr val="FF0000"/>
                </a:solidFill>
                <a:latin typeface="+mj-lt"/>
              </a:rPr>
              <a:t>Nacionalno</a:t>
            </a:r>
            <a:r>
              <a:rPr lang="sl-SI" sz="2600" dirty="0">
                <a:solidFill>
                  <a:srgbClr val="FF0000"/>
                </a:solidFill>
                <a:latin typeface="+mj-lt"/>
              </a:rPr>
              <a:t> preverjanje znanja </a:t>
            </a:r>
            <a:r>
              <a:rPr lang="sl-SI" sz="2600" dirty="0">
                <a:latin typeface="+mj-lt"/>
              </a:rPr>
              <a:t>se opravlja pisno. Učenec ga opravlja v šoli, v katero je </a:t>
            </a:r>
            <a:r>
              <a:rPr lang="sl-SI" sz="2600" dirty="0" smtClean="0">
                <a:latin typeface="+mj-lt"/>
              </a:rPr>
              <a:t>vključen. Opravljajo </a:t>
            </a:r>
            <a:r>
              <a:rPr lang="sl-SI" sz="2600" dirty="0">
                <a:latin typeface="+mj-lt"/>
              </a:rPr>
              <a:t>ga na isti dan ob isti uri:</a:t>
            </a:r>
          </a:p>
          <a:p>
            <a:pPr marL="0" indent="0">
              <a:buNone/>
            </a:pPr>
            <a:r>
              <a:rPr lang="sl-SI" sz="2600" dirty="0">
                <a:latin typeface="+mj-lt"/>
              </a:rPr>
              <a:t>-    vsi učenci osnovne šole v Republiki Sloveniji v 6. in 9. razredu</a:t>
            </a:r>
            <a:r>
              <a:rPr lang="sl-SI" sz="2600" dirty="0" smtClean="0">
                <a:latin typeface="+mj-lt"/>
              </a:rPr>
              <a:t>,</a:t>
            </a:r>
          </a:p>
          <a:p>
            <a:pPr marL="0" indent="0">
              <a:buNone/>
            </a:pPr>
            <a:r>
              <a:rPr lang="sl-SI" sz="2600" dirty="0" smtClean="0">
                <a:latin typeface="+mj-lt"/>
              </a:rPr>
              <a:t>-</a:t>
            </a:r>
            <a:r>
              <a:rPr lang="sl-SI" sz="2600" dirty="0">
                <a:latin typeface="+mj-lt"/>
              </a:rPr>
              <a:t>    prijavljeni učenci priseljenci iz drugih držav, ki so prvič vključeni v osnovno šolo  v Republiki Sloveniji v </a:t>
            </a:r>
            <a:r>
              <a:rPr lang="sl-SI" sz="2600" dirty="0">
                <a:solidFill>
                  <a:srgbClr val="FF0000"/>
                </a:solidFill>
                <a:latin typeface="+mj-lt"/>
              </a:rPr>
              <a:t>6. oziroma 9. razredu</a:t>
            </a:r>
            <a:r>
              <a:rPr lang="sl-SI" sz="2600" dirty="0">
                <a:latin typeface="+mj-lt"/>
              </a:rPr>
              <a:t>,</a:t>
            </a:r>
          </a:p>
          <a:p>
            <a:pPr marL="0" indent="0">
              <a:buNone/>
            </a:pPr>
            <a:r>
              <a:rPr lang="sl-SI" sz="2600" dirty="0">
                <a:latin typeface="+mj-lt"/>
              </a:rPr>
              <a:t>-     prijavljeni učenci 6. in 9. razreda, ki se izobražujejo v prilagojenem programu z nižjim izobraževalnim standardom in</a:t>
            </a:r>
          </a:p>
          <a:p>
            <a:pPr marL="0" indent="0">
              <a:buNone/>
            </a:pPr>
            <a:r>
              <a:rPr lang="sl-SI" sz="2600" dirty="0">
                <a:latin typeface="+mj-lt"/>
              </a:rPr>
              <a:t>-     prijavljeni odrasli, ki so vpisani v program osnovne šole za odrasle v 6. oziroma 9. razredu.</a:t>
            </a:r>
          </a:p>
          <a:p>
            <a:pPr marL="0" indent="0">
              <a:buNone/>
            </a:pPr>
            <a:r>
              <a:rPr lang="sl-SI" sz="2600" dirty="0">
                <a:latin typeface="+mj-lt"/>
              </a:rPr>
              <a:t> </a:t>
            </a:r>
          </a:p>
          <a:p>
            <a:pPr marL="0" indent="0">
              <a:buNone/>
            </a:pPr>
            <a:r>
              <a:rPr lang="sl-SI" sz="2600" u="sng" dirty="0">
                <a:latin typeface="+mj-lt"/>
                <a:hlinkClick r:id="rId2"/>
              </a:rPr>
              <a:t>Splošne informacije - Nacionalno preverjanje znanja (ric.si)</a:t>
            </a:r>
            <a:endParaRPr lang="sl-SI" sz="2600" dirty="0">
              <a:latin typeface="+mj-lt"/>
            </a:endParaRPr>
          </a:p>
          <a:p>
            <a:pPr marL="0" indent="0">
              <a:buNone/>
            </a:pPr>
            <a:endParaRPr lang="en-GB" dirty="0"/>
          </a:p>
        </p:txBody>
      </p:sp>
    </p:spTree>
    <p:extLst>
      <p:ext uri="{BB962C8B-B14F-4D97-AF65-F5344CB8AC3E}">
        <p14:creationId xmlns:p14="http://schemas.microsoft.com/office/powerpoint/2010/main" val="2246083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838200" y="969818"/>
            <a:ext cx="10515600" cy="5207145"/>
          </a:xfrm>
        </p:spPr>
        <p:txBody>
          <a:bodyPr>
            <a:normAutofit fontScale="62500" lnSpcReduction="20000"/>
          </a:bodyPr>
          <a:lstStyle/>
          <a:p>
            <a:pPr marL="457200" lvl="1" indent="0">
              <a:buNone/>
            </a:pPr>
            <a:r>
              <a:rPr lang="sl-SI" sz="3700" dirty="0" smtClean="0">
                <a:latin typeface="+mj-lt"/>
              </a:rPr>
              <a:t>Mednarodno </a:t>
            </a:r>
            <a:r>
              <a:rPr lang="sl-SI" sz="3700" dirty="0">
                <a:latin typeface="+mj-lt"/>
              </a:rPr>
              <a:t>preverjanje znanja iz matematike</a:t>
            </a:r>
          </a:p>
          <a:p>
            <a:pPr marL="0" indent="0">
              <a:buNone/>
            </a:pPr>
            <a:endParaRPr lang="sl-SI" sz="3400" b="1" dirty="0" smtClean="0">
              <a:latin typeface="+mj-lt"/>
            </a:endParaRPr>
          </a:p>
          <a:p>
            <a:pPr marL="0" indent="0">
              <a:buNone/>
            </a:pPr>
            <a:r>
              <a:rPr lang="sl-SI" sz="3400" b="1" dirty="0" smtClean="0">
                <a:solidFill>
                  <a:srgbClr val="FF0000"/>
                </a:solidFill>
                <a:latin typeface="+mj-lt"/>
              </a:rPr>
              <a:t>TIMSS </a:t>
            </a:r>
            <a:endParaRPr lang="sl-SI" sz="3400" dirty="0">
              <a:solidFill>
                <a:srgbClr val="FF0000"/>
              </a:solidFill>
              <a:latin typeface="+mj-lt"/>
            </a:endParaRPr>
          </a:p>
          <a:p>
            <a:r>
              <a:rPr lang="sl-SI" sz="3400" dirty="0">
                <a:latin typeface="+mj-lt"/>
              </a:rPr>
              <a:t>TIMSS 2023: Prvo popolnoma digitalno merjenje znanja </a:t>
            </a:r>
            <a:r>
              <a:rPr lang="sl-SI" sz="3400" dirty="0">
                <a:solidFill>
                  <a:srgbClr val="FF0000"/>
                </a:solidFill>
                <a:latin typeface="+mj-lt"/>
              </a:rPr>
              <a:t>TIMSS (</a:t>
            </a:r>
            <a:r>
              <a:rPr lang="sl-SI" sz="3400" dirty="0" err="1">
                <a:solidFill>
                  <a:srgbClr val="FF0000"/>
                </a:solidFill>
                <a:latin typeface="+mj-lt"/>
              </a:rPr>
              <a:t>Trends</a:t>
            </a:r>
            <a:r>
              <a:rPr lang="sl-SI" sz="3400" dirty="0">
                <a:solidFill>
                  <a:srgbClr val="FF0000"/>
                </a:solidFill>
                <a:latin typeface="+mj-lt"/>
              </a:rPr>
              <a:t> in </a:t>
            </a:r>
            <a:r>
              <a:rPr lang="sl-SI" sz="3400" dirty="0" err="1">
                <a:solidFill>
                  <a:srgbClr val="FF0000"/>
                </a:solidFill>
                <a:latin typeface="+mj-lt"/>
              </a:rPr>
              <a:t>International</a:t>
            </a:r>
            <a:r>
              <a:rPr lang="sl-SI" sz="3400" dirty="0">
                <a:solidFill>
                  <a:srgbClr val="FF0000"/>
                </a:solidFill>
                <a:latin typeface="+mj-lt"/>
              </a:rPr>
              <a:t> </a:t>
            </a:r>
            <a:r>
              <a:rPr lang="sl-SI" sz="3400" dirty="0" err="1">
                <a:solidFill>
                  <a:srgbClr val="FF0000"/>
                </a:solidFill>
                <a:latin typeface="+mj-lt"/>
              </a:rPr>
              <a:t>Mathematics</a:t>
            </a:r>
            <a:r>
              <a:rPr lang="sl-SI" sz="3400" dirty="0">
                <a:solidFill>
                  <a:srgbClr val="FF0000"/>
                </a:solidFill>
                <a:latin typeface="+mj-lt"/>
              </a:rPr>
              <a:t> </a:t>
            </a:r>
            <a:r>
              <a:rPr lang="sl-SI" sz="3400" dirty="0" err="1">
                <a:solidFill>
                  <a:srgbClr val="FF0000"/>
                </a:solidFill>
                <a:latin typeface="+mj-lt"/>
              </a:rPr>
              <a:t>and</a:t>
            </a:r>
            <a:r>
              <a:rPr lang="sl-SI" sz="3400" dirty="0">
                <a:solidFill>
                  <a:srgbClr val="FF0000"/>
                </a:solidFill>
                <a:latin typeface="+mj-lt"/>
              </a:rPr>
              <a:t> Science </a:t>
            </a:r>
            <a:r>
              <a:rPr lang="sl-SI" sz="3400" dirty="0" err="1">
                <a:solidFill>
                  <a:srgbClr val="FF0000"/>
                </a:solidFill>
                <a:latin typeface="+mj-lt"/>
              </a:rPr>
              <a:t>Study</a:t>
            </a:r>
            <a:r>
              <a:rPr lang="sl-SI" sz="3400" dirty="0">
                <a:solidFill>
                  <a:srgbClr val="FF0000"/>
                </a:solidFill>
                <a:latin typeface="+mj-lt"/>
              </a:rPr>
              <a:t>)</a:t>
            </a:r>
            <a:r>
              <a:rPr lang="sl-SI" sz="3400" dirty="0">
                <a:latin typeface="+mj-lt"/>
              </a:rPr>
              <a:t> je dolgoletna mednarodna študija znanja matematike in naravoslovja </a:t>
            </a:r>
            <a:r>
              <a:rPr lang="sl-SI" sz="3400" b="1" dirty="0">
                <a:solidFill>
                  <a:srgbClr val="FF0000"/>
                </a:solidFill>
                <a:latin typeface="+mj-lt"/>
              </a:rPr>
              <a:t>v četrtem in osmem razredu</a:t>
            </a:r>
            <a:r>
              <a:rPr lang="sl-SI" sz="3400" dirty="0">
                <a:latin typeface="+mj-lt"/>
              </a:rPr>
              <a:t>, ki od leta 1995 vsaka štiri leta zbira podatke o trendih v znanju učencev po svetu. </a:t>
            </a:r>
            <a:endParaRPr lang="sl-SI" sz="3400" dirty="0" smtClean="0">
              <a:latin typeface="+mj-lt"/>
            </a:endParaRPr>
          </a:p>
          <a:p>
            <a:r>
              <a:rPr lang="sl-SI" sz="3400" dirty="0" smtClean="0">
                <a:latin typeface="+mj-lt"/>
              </a:rPr>
              <a:t>Približno </a:t>
            </a:r>
            <a:r>
              <a:rPr lang="sl-SI" sz="3400" dirty="0">
                <a:latin typeface="+mj-lt"/>
              </a:rPr>
              <a:t>70 držav podatke o trendih TIMSS že dlje časa uporablja za spremljanje učinkovitosti svojih izobraževalnih sistemov in vse več držav se jim pridružuje z vsakim naslednjim merjenjem znanja. </a:t>
            </a:r>
            <a:endParaRPr lang="sl-SI" sz="3400" dirty="0" smtClean="0">
              <a:latin typeface="+mj-lt"/>
            </a:endParaRPr>
          </a:p>
          <a:p>
            <a:r>
              <a:rPr lang="sl-SI" sz="3400" dirty="0" smtClean="0">
                <a:latin typeface="+mj-lt"/>
              </a:rPr>
              <a:t>Slovenija </a:t>
            </a:r>
            <a:r>
              <a:rPr lang="sl-SI" sz="3400" dirty="0">
                <a:latin typeface="+mj-lt"/>
              </a:rPr>
              <a:t>razpolaga s trendi znanja od leta 1995 do leta 2015. </a:t>
            </a:r>
            <a:r>
              <a:rPr lang="sl-SI" sz="3400" dirty="0">
                <a:solidFill>
                  <a:srgbClr val="FF0000"/>
                </a:solidFill>
                <a:latin typeface="+mj-lt"/>
              </a:rPr>
              <a:t>TIMSS 2023, prva izvedba popolnoma digitalnega merjenja znanja, je prelomna študija v 28-letni zgodovini TIMSS. </a:t>
            </a:r>
            <a:r>
              <a:rPr lang="sl-SI" sz="3400" dirty="0">
                <a:latin typeface="+mj-lt"/>
              </a:rPr>
              <a:t>Pionirski prehod na digitalne preizkuse znanja je polovica sodelujočih držav opravila že z izbiro možnosti digitalnega merjenja znanja </a:t>
            </a:r>
            <a:r>
              <a:rPr lang="sl-SI" sz="3400" dirty="0" smtClean="0">
                <a:latin typeface="+mj-lt"/>
              </a:rPr>
              <a:t>s sodelovanjem </a:t>
            </a:r>
            <a:r>
              <a:rPr lang="sl-SI" sz="3400" dirty="0">
                <a:latin typeface="+mj-lt"/>
              </a:rPr>
              <a:t>v TIMSS 2019. Ker se je metoda izkazala za uspešno, je naslednje merjenje v letu 2023 v celoti le digitalno za vse sodelujoče države.</a:t>
            </a:r>
          </a:p>
          <a:p>
            <a:pPr marL="0" indent="0">
              <a:buNone/>
            </a:pPr>
            <a:r>
              <a:rPr lang="sl-SI" sz="3400" u="sng" dirty="0">
                <a:latin typeface="+mj-lt"/>
                <a:hlinkClick r:id="rId2"/>
              </a:rPr>
              <a:t>Microsoft Word - Izhodišča TIMSS 23 slo final.docx (arnes.si)</a:t>
            </a:r>
            <a:endParaRPr lang="sl-SI" sz="3400" dirty="0">
              <a:latin typeface="+mj-lt"/>
            </a:endParaRPr>
          </a:p>
          <a:p>
            <a:pPr marL="0" indent="0">
              <a:buNone/>
            </a:pPr>
            <a:endParaRPr lang="en-GB" dirty="0"/>
          </a:p>
        </p:txBody>
      </p:sp>
    </p:spTree>
    <p:extLst>
      <p:ext uri="{BB962C8B-B14F-4D97-AF65-F5344CB8AC3E}">
        <p14:creationId xmlns:p14="http://schemas.microsoft.com/office/powerpoint/2010/main" val="616057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en-GB"/>
          </a:p>
        </p:txBody>
      </p:sp>
      <p:sp>
        <p:nvSpPr>
          <p:cNvPr id="3" name="Označba mesta vsebine 2"/>
          <p:cNvSpPr>
            <a:spLocks noGrp="1"/>
          </p:cNvSpPr>
          <p:nvPr>
            <p:ph idx="1"/>
          </p:nvPr>
        </p:nvSpPr>
        <p:spPr/>
        <p:txBody>
          <a:bodyPr>
            <a:normAutofit/>
          </a:bodyPr>
          <a:lstStyle/>
          <a:p>
            <a:pPr marL="0" indent="0">
              <a:buNone/>
            </a:pPr>
            <a:r>
              <a:rPr lang="sl-SI" b="1" dirty="0">
                <a:solidFill>
                  <a:srgbClr val="FF0000"/>
                </a:solidFill>
                <a:latin typeface="+mj-lt"/>
              </a:rPr>
              <a:t>PISA</a:t>
            </a:r>
          </a:p>
          <a:p>
            <a:pPr marL="0" indent="0">
              <a:buNone/>
            </a:pPr>
            <a:r>
              <a:rPr lang="sl-SI" dirty="0">
                <a:latin typeface="+mj-lt"/>
              </a:rPr>
              <a:t>Program mednarodne primerjave dosežkov učencev in učenk </a:t>
            </a:r>
            <a:r>
              <a:rPr lang="sl-SI" dirty="0">
                <a:solidFill>
                  <a:srgbClr val="FF0000"/>
                </a:solidFill>
                <a:latin typeface="+mj-lt"/>
              </a:rPr>
              <a:t>PISA (</a:t>
            </a:r>
            <a:r>
              <a:rPr lang="sl-SI" i="1" dirty="0" err="1">
                <a:solidFill>
                  <a:srgbClr val="FF0000"/>
                </a:solidFill>
                <a:latin typeface="+mj-lt"/>
              </a:rPr>
              <a:t>Programme</a:t>
            </a:r>
            <a:r>
              <a:rPr lang="sl-SI" i="1" dirty="0">
                <a:solidFill>
                  <a:srgbClr val="FF0000"/>
                </a:solidFill>
                <a:latin typeface="+mj-lt"/>
              </a:rPr>
              <a:t> </a:t>
            </a:r>
            <a:r>
              <a:rPr lang="sl-SI" i="1" dirty="0" err="1">
                <a:solidFill>
                  <a:srgbClr val="FF0000"/>
                </a:solidFill>
                <a:latin typeface="+mj-lt"/>
              </a:rPr>
              <a:t>for</a:t>
            </a:r>
            <a:r>
              <a:rPr lang="sl-SI" i="1" dirty="0">
                <a:solidFill>
                  <a:srgbClr val="FF0000"/>
                </a:solidFill>
                <a:latin typeface="+mj-lt"/>
              </a:rPr>
              <a:t> </a:t>
            </a:r>
            <a:r>
              <a:rPr lang="sl-SI" i="1" dirty="0" err="1">
                <a:solidFill>
                  <a:srgbClr val="FF0000"/>
                </a:solidFill>
                <a:latin typeface="+mj-lt"/>
              </a:rPr>
              <a:t>International</a:t>
            </a:r>
            <a:r>
              <a:rPr lang="sl-SI" i="1" dirty="0">
                <a:solidFill>
                  <a:srgbClr val="FF0000"/>
                </a:solidFill>
                <a:latin typeface="+mj-lt"/>
              </a:rPr>
              <a:t> </a:t>
            </a:r>
            <a:r>
              <a:rPr lang="sl-SI" i="1" dirty="0" err="1">
                <a:solidFill>
                  <a:srgbClr val="FF0000"/>
                </a:solidFill>
                <a:latin typeface="+mj-lt"/>
              </a:rPr>
              <a:t>Student</a:t>
            </a:r>
            <a:r>
              <a:rPr lang="sl-SI" i="1" dirty="0">
                <a:solidFill>
                  <a:srgbClr val="FF0000"/>
                </a:solidFill>
                <a:latin typeface="+mj-lt"/>
              </a:rPr>
              <a:t> </a:t>
            </a:r>
            <a:r>
              <a:rPr lang="sl-SI" i="1" dirty="0" err="1">
                <a:solidFill>
                  <a:srgbClr val="FF0000"/>
                </a:solidFill>
                <a:latin typeface="+mj-lt"/>
              </a:rPr>
              <a:t>Assessment</a:t>
            </a:r>
            <a:r>
              <a:rPr lang="sl-SI" dirty="0">
                <a:solidFill>
                  <a:srgbClr val="FF0000"/>
                </a:solidFill>
                <a:latin typeface="+mj-lt"/>
              </a:rPr>
              <a:t>) </a:t>
            </a:r>
            <a:r>
              <a:rPr lang="sl-SI" dirty="0">
                <a:latin typeface="+mj-lt"/>
              </a:rPr>
              <a:t>je obsežen in dolgoročen projekt primerjanja znanja in spretnosti 15-letnih mladostnikov iz držav članic OECD (Organizacije za ekonomsko sodelovanje in razvoj) ter držav partneric. Raziskava PISA 2021 je osmi cikel tega projekta, kjer je že tretjič poudarjeno področje matematična pismenost, manj poudarjeni pa bralna in naravoslovna pismenost. Dodatno, četrto področje merjenja, je tokrat ustvarjalno mišljenje.</a:t>
            </a:r>
          </a:p>
          <a:p>
            <a:pPr marL="0" indent="0">
              <a:buNone/>
            </a:pPr>
            <a:r>
              <a:rPr lang="sl-SI" u="sng" dirty="0" smtClean="0">
                <a:latin typeface="+mj-lt"/>
                <a:hlinkClick r:id="rId2"/>
              </a:rPr>
              <a:t>Pedagoški </a:t>
            </a:r>
            <a:r>
              <a:rPr lang="sl-SI" u="sng" dirty="0">
                <a:latin typeface="+mj-lt"/>
                <a:hlinkClick r:id="rId2"/>
              </a:rPr>
              <a:t>institut | PISA 2021/PISA 2022 (pei.si)</a:t>
            </a:r>
            <a:endParaRPr lang="sl-SI" dirty="0">
              <a:latin typeface="+mj-lt"/>
            </a:endParaRPr>
          </a:p>
          <a:p>
            <a:pPr marL="0" indent="0">
              <a:buNone/>
            </a:pPr>
            <a:endParaRPr lang="en-GB" dirty="0"/>
          </a:p>
        </p:txBody>
      </p:sp>
    </p:spTree>
    <p:extLst>
      <p:ext uri="{BB962C8B-B14F-4D97-AF65-F5344CB8AC3E}">
        <p14:creationId xmlns:p14="http://schemas.microsoft.com/office/powerpoint/2010/main" val="2036850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lvl="0"/>
            <a:r>
              <a:rPr lang="sl-SI" sz="2800" dirty="0" smtClean="0"/>
              <a:t>Priporočila za strokovni razvoj</a:t>
            </a:r>
            <a:r>
              <a:rPr lang="sl-SI" dirty="0" smtClean="0"/>
              <a:t/>
            </a:r>
            <a:br>
              <a:rPr lang="sl-SI" dirty="0" smtClean="0"/>
            </a:br>
            <a:endParaRPr lang="en-GB" dirty="0"/>
          </a:p>
        </p:txBody>
      </p:sp>
      <p:sp>
        <p:nvSpPr>
          <p:cNvPr id="3" name="Označba mesta vsebine 2"/>
          <p:cNvSpPr>
            <a:spLocks noGrp="1"/>
          </p:cNvSpPr>
          <p:nvPr>
            <p:ph idx="1"/>
          </p:nvPr>
        </p:nvSpPr>
        <p:spPr/>
        <p:txBody>
          <a:bodyPr>
            <a:normAutofit fontScale="92500"/>
          </a:bodyPr>
          <a:lstStyle/>
          <a:p>
            <a:pPr>
              <a:buFont typeface="Calibri Light" panose="020F0302020204030204" pitchFamily="34" charset="0"/>
              <a:buChar char="–"/>
            </a:pPr>
            <a:r>
              <a:rPr lang="sl-SI" dirty="0" smtClean="0">
                <a:latin typeface="+mj-lt"/>
              </a:rPr>
              <a:t>Slovenske revije</a:t>
            </a:r>
            <a:r>
              <a:rPr lang="sl-SI" dirty="0">
                <a:latin typeface="+mj-lt"/>
              </a:rPr>
              <a:t>: Matematika v šoli, Sodobna pedagogika, Pedagoška obzorja</a:t>
            </a:r>
          </a:p>
          <a:p>
            <a:pPr>
              <a:buFont typeface="Calibri Light" panose="020F0302020204030204" pitchFamily="34" charset="0"/>
              <a:buChar char="–"/>
            </a:pPr>
            <a:r>
              <a:rPr lang="sl-SI" dirty="0">
                <a:latin typeface="+mj-lt"/>
              </a:rPr>
              <a:t>Tuje revije in knjige – seznam bo posredovan sproti oz. bodo poglavja v </a:t>
            </a:r>
            <a:r>
              <a:rPr lang="sl-SI" dirty="0" err="1">
                <a:latin typeface="+mj-lt"/>
              </a:rPr>
              <a:t>pdf</a:t>
            </a:r>
            <a:r>
              <a:rPr lang="sl-SI" dirty="0">
                <a:latin typeface="+mj-lt"/>
              </a:rPr>
              <a:t> obliki v spletni </a:t>
            </a:r>
            <a:r>
              <a:rPr lang="sl-SI" dirty="0" smtClean="0">
                <a:latin typeface="+mj-lt"/>
              </a:rPr>
              <a:t>učilnici (npr. </a:t>
            </a:r>
            <a:r>
              <a:rPr lang="sl-SI" dirty="0" err="1" smtClean="0">
                <a:latin typeface="+mj-lt"/>
              </a:rPr>
              <a:t>Mathematics</a:t>
            </a:r>
            <a:r>
              <a:rPr lang="sl-SI" dirty="0" smtClean="0">
                <a:latin typeface="+mj-lt"/>
              </a:rPr>
              <a:t> </a:t>
            </a:r>
            <a:r>
              <a:rPr lang="sl-SI" dirty="0" err="1" smtClean="0">
                <a:latin typeface="+mj-lt"/>
              </a:rPr>
              <a:t>Teacher</a:t>
            </a:r>
            <a:r>
              <a:rPr lang="sl-SI" dirty="0" smtClean="0">
                <a:latin typeface="+mj-lt"/>
              </a:rPr>
              <a:t>, </a:t>
            </a:r>
            <a:r>
              <a:rPr lang="sl-SI" dirty="0" err="1" smtClean="0">
                <a:latin typeface="+mj-lt"/>
              </a:rPr>
              <a:t>Teaching</a:t>
            </a:r>
            <a:r>
              <a:rPr lang="sl-SI" dirty="0" smtClean="0">
                <a:latin typeface="+mj-lt"/>
              </a:rPr>
              <a:t> </a:t>
            </a:r>
            <a:r>
              <a:rPr lang="sl-SI" dirty="0" err="1" smtClean="0">
                <a:latin typeface="+mj-lt"/>
              </a:rPr>
              <a:t>Mathematics</a:t>
            </a:r>
            <a:r>
              <a:rPr lang="sl-SI" dirty="0" smtClean="0">
                <a:latin typeface="+mj-lt"/>
              </a:rPr>
              <a:t>…)</a:t>
            </a:r>
            <a:endParaRPr lang="sl-SI" dirty="0">
              <a:latin typeface="+mj-lt"/>
            </a:endParaRPr>
          </a:p>
          <a:p>
            <a:pPr>
              <a:buFont typeface="Calibri Light" panose="020F0302020204030204" pitchFamily="34" charset="0"/>
              <a:buChar char="–"/>
            </a:pPr>
            <a:r>
              <a:rPr lang="sl-SI" dirty="0">
                <a:latin typeface="+mj-lt"/>
              </a:rPr>
              <a:t>Izmenjava idej učiteljev in strokovnjakov: konferenca KUPM, srečanja </a:t>
            </a:r>
            <a:r>
              <a:rPr lang="sl-SI" dirty="0" smtClean="0">
                <a:latin typeface="+mj-lt"/>
              </a:rPr>
              <a:t>DMFA, magistrska dela</a:t>
            </a:r>
            <a:endParaRPr lang="sl-SI" dirty="0">
              <a:latin typeface="+mj-lt"/>
            </a:endParaRPr>
          </a:p>
          <a:p>
            <a:pPr>
              <a:buFont typeface="Calibri Light" panose="020F0302020204030204" pitchFamily="34" charset="0"/>
              <a:buChar char="–"/>
            </a:pPr>
            <a:r>
              <a:rPr lang="sl-SI" dirty="0" smtClean="0">
                <a:latin typeface="+mj-lt"/>
              </a:rPr>
              <a:t>Spletne </a:t>
            </a:r>
            <a:r>
              <a:rPr lang="sl-SI" dirty="0">
                <a:latin typeface="+mj-lt"/>
              </a:rPr>
              <a:t>strani s področja, npr. NRICH </a:t>
            </a:r>
            <a:r>
              <a:rPr lang="sl-SI" dirty="0" err="1" smtClean="0">
                <a:hlinkClick r:id="rId2"/>
              </a:rPr>
              <a:t>Primary</a:t>
            </a:r>
            <a:r>
              <a:rPr lang="sl-SI" dirty="0" smtClean="0">
                <a:hlinkClick r:id="rId2"/>
              </a:rPr>
              <a:t> </a:t>
            </a:r>
            <a:r>
              <a:rPr lang="sl-SI" dirty="0" err="1" smtClean="0">
                <a:hlinkClick r:id="rId2"/>
              </a:rPr>
              <a:t>Students</a:t>
            </a:r>
            <a:r>
              <a:rPr lang="sl-SI" dirty="0" smtClean="0">
                <a:hlinkClick r:id="rId2"/>
              </a:rPr>
              <a:t> (maths.org)</a:t>
            </a:r>
            <a:endParaRPr lang="sl-SI" dirty="0" smtClean="0">
              <a:latin typeface="+mj-lt"/>
            </a:endParaRPr>
          </a:p>
          <a:p>
            <a:pPr>
              <a:buFont typeface="Calibri Light" panose="020F0302020204030204" pitchFamily="34" charset="0"/>
              <a:buChar char="–"/>
            </a:pPr>
            <a:r>
              <a:rPr lang="sl-SI" dirty="0" smtClean="0">
                <a:latin typeface="+mj-lt"/>
              </a:rPr>
              <a:t>Vaši </a:t>
            </a:r>
            <a:r>
              <a:rPr lang="sl-SI" dirty="0" smtClean="0">
                <a:latin typeface="+mj-lt"/>
              </a:rPr>
              <a:t>predlogi: _____________________________________________</a:t>
            </a:r>
          </a:p>
          <a:p>
            <a:pPr marL="0" indent="0">
              <a:buNone/>
            </a:pPr>
            <a:r>
              <a:rPr lang="sl-SI" dirty="0" smtClean="0">
                <a:latin typeface="+mj-lt"/>
              </a:rPr>
              <a:t>__________________________________________________________</a:t>
            </a:r>
          </a:p>
          <a:p>
            <a:pPr marL="0" indent="0">
              <a:buNone/>
            </a:pPr>
            <a:r>
              <a:rPr lang="sl-SI" dirty="0" smtClean="0">
                <a:latin typeface="+mj-lt"/>
              </a:rPr>
              <a:t>__________________________________________________________</a:t>
            </a:r>
            <a:endParaRPr lang="en-GB" dirty="0">
              <a:latin typeface="+mj-lt"/>
            </a:endParaRPr>
          </a:p>
        </p:txBody>
      </p:sp>
    </p:spTree>
    <p:extLst>
      <p:ext uri="{BB962C8B-B14F-4D97-AF65-F5344CB8AC3E}">
        <p14:creationId xmlns:p14="http://schemas.microsoft.com/office/powerpoint/2010/main" val="1785632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sl-SI" altLang="sl-SI" sz="2800" b="1" dirty="0">
                <a:latin typeface="Garamond" panose="02020404030301010803" pitchFamily="18" charset="0"/>
              </a:rPr>
              <a:t>Splošni cilji pouka </a:t>
            </a:r>
            <a:r>
              <a:rPr lang="sl-SI" altLang="sl-SI" sz="2800" b="1" dirty="0" smtClean="0">
                <a:latin typeface="Garamond" panose="02020404030301010803" pitchFamily="18" charset="0"/>
              </a:rPr>
              <a:t>matematike – namen poučevanja matematike (UN, 2011)</a:t>
            </a:r>
            <a:endParaRPr lang="sl-SI" altLang="sl-SI" sz="2800" b="1" dirty="0">
              <a:latin typeface="Garamond" panose="02020404030301010803" pitchFamily="18" charset="0"/>
            </a:endParaRPr>
          </a:p>
        </p:txBody>
      </p:sp>
      <p:sp>
        <p:nvSpPr>
          <p:cNvPr id="7171" name="Rectangle 3"/>
          <p:cNvSpPr>
            <a:spLocks noGrp="1" noChangeArrowheads="1"/>
          </p:cNvSpPr>
          <p:nvPr>
            <p:ph idx="1"/>
          </p:nvPr>
        </p:nvSpPr>
        <p:spPr/>
        <p:txBody>
          <a:bodyPr>
            <a:normAutofit/>
          </a:bodyPr>
          <a:lstStyle/>
          <a:p>
            <a:pPr algn="just">
              <a:buFont typeface="Calibri" panose="020F0502020204030204" pitchFamily="34" charset="0"/>
              <a:buChar char="–"/>
              <a:defRPr/>
            </a:pPr>
            <a:r>
              <a:rPr lang="sl-SI" sz="2000" dirty="0"/>
              <a:t>razvijajo </a:t>
            </a:r>
            <a:r>
              <a:rPr lang="sl-SI" sz="2000" dirty="0">
                <a:solidFill>
                  <a:srgbClr val="FF0000"/>
                </a:solidFill>
              </a:rPr>
              <a:t>matematično mišljenje</a:t>
            </a:r>
            <a:r>
              <a:rPr lang="sl-SI" sz="2000" dirty="0"/>
              <a:t>: abstraktno-logično mišljenje in geometrijske predstave; </a:t>
            </a:r>
            <a:endParaRPr lang="sl-SI" sz="2000" dirty="0" smtClean="0"/>
          </a:p>
          <a:p>
            <a:pPr algn="just">
              <a:buFont typeface="Calibri" panose="020F0502020204030204" pitchFamily="34" charset="0"/>
              <a:buChar char="–"/>
              <a:defRPr/>
            </a:pPr>
            <a:r>
              <a:rPr lang="sl-SI" sz="2000" dirty="0" smtClean="0"/>
              <a:t>oblikujejo </a:t>
            </a:r>
            <a:r>
              <a:rPr lang="sl-SI" sz="2000" dirty="0">
                <a:solidFill>
                  <a:srgbClr val="FF0000"/>
                </a:solidFill>
              </a:rPr>
              <a:t>matematične pojme, strukture, veščine in procese </a:t>
            </a:r>
            <a:r>
              <a:rPr lang="sl-SI" sz="2000" dirty="0"/>
              <a:t>ter povezujejo znanje znotraj matematike in tudi širše; </a:t>
            </a:r>
            <a:endParaRPr lang="sl-SI" sz="2000" dirty="0" smtClean="0"/>
          </a:p>
          <a:p>
            <a:pPr algn="just">
              <a:buFont typeface="Calibri" panose="020F0502020204030204" pitchFamily="34" charset="0"/>
              <a:buChar char="–"/>
              <a:defRPr/>
            </a:pPr>
            <a:r>
              <a:rPr lang="sl-SI" sz="2000" dirty="0" smtClean="0"/>
              <a:t>razvijajo </a:t>
            </a:r>
            <a:r>
              <a:rPr lang="sl-SI" sz="2000" dirty="0"/>
              <a:t>uporabo različnih </a:t>
            </a:r>
            <a:r>
              <a:rPr lang="sl-SI" sz="2000" dirty="0">
                <a:solidFill>
                  <a:srgbClr val="FF0000"/>
                </a:solidFill>
              </a:rPr>
              <a:t>matematičnih postopkov in tehnologij</a:t>
            </a:r>
            <a:r>
              <a:rPr lang="sl-SI" sz="2000" dirty="0"/>
              <a:t>; </a:t>
            </a:r>
            <a:endParaRPr lang="sl-SI" sz="2000" dirty="0" smtClean="0"/>
          </a:p>
          <a:p>
            <a:pPr algn="just">
              <a:buFont typeface="Calibri" panose="020F0502020204030204" pitchFamily="34" charset="0"/>
              <a:buChar char="–"/>
              <a:defRPr/>
            </a:pPr>
            <a:r>
              <a:rPr lang="sl-SI" sz="2000" dirty="0" smtClean="0"/>
              <a:t>spoznavajo </a:t>
            </a:r>
            <a:r>
              <a:rPr lang="sl-SI" sz="2000" dirty="0">
                <a:solidFill>
                  <a:srgbClr val="FF0000"/>
                </a:solidFill>
              </a:rPr>
              <a:t>uporabnost matematike </a:t>
            </a:r>
            <a:r>
              <a:rPr lang="sl-SI" sz="2000" dirty="0"/>
              <a:t>v vsakdanjem življenju; </a:t>
            </a:r>
            <a:endParaRPr lang="sl-SI" sz="2000" dirty="0" smtClean="0"/>
          </a:p>
          <a:p>
            <a:pPr algn="just">
              <a:buFont typeface="Calibri" panose="020F0502020204030204" pitchFamily="34" charset="0"/>
              <a:buChar char="–"/>
              <a:defRPr/>
            </a:pPr>
            <a:r>
              <a:rPr lang="sl-SI" sz="2000" dirty="0" smtClean="0"/>
              <a:t>spoznavajo </a:t>
            </a:r>
            <a:r>
              <a:rPr lang="sl-SI" sz="2000" dirty="0">
                <a:solidFill>
                  <a:srgbClr val="FF0000"/>
                </a:solidFill>
              </a:rPr>
              <a:t>matematiko kot proces </a:t>
            </a:r>
            <a:r>
              <a:rPr lang="sl-SI" sz="2000" dirty="0"/>
              <a:t>ter se učijo </a:t>
            </a:r>
            <a:r>
              <a:rPr lang="sl-SI" sz="2000" dirty="0">
                <a:solidFill>
                  <a:srgbClr val="FF0000"/>
                </a:solidFill>
              </a:rPr>
              <a:t>ustvarjalnosti in natančnosti</a:t>
            </a:r>
            <a:r>
              <a:rPr lang="sl-SI" sz="2000" dirty="0"/>
              <a:t>; </a:t>
            </a:r>
            <a:endParaRPr lang="sl-SI" sz="2000" dirty="0" smtClean="0"/>
          </a:p>
          <a:p>
            <a:pPr algn="just">
              <a:buFont typeface="Calibri" panose="020F0502020204030204" pitchFamily="34" charset="0"/>
              <a:buChar char="–"/>
              <a:defRPr/>
            </a:pPr>
            <a:r>
              <a:rPr lang="sl-SI" sz="2000" dirty="0" smtClean="0"/>
              <a:t>razvijajo </a:t>
            </a:r>
            <a:r>
              <a:rPr lang="sl-SI" sz="2000" dirty="0">
                <a:solidFill>
                  <a:srgbClr val="FF0000"/>
                </a:solidFill>
              </a:rPr>
              <a:t>zaupanje v lastne (matematične) sposobnosti</a:t>
            </a:r>
            <a:r>
              <a:rPr lang="sl-SI" sz="2000" dirty="0"/>
              <a:t>, odgovornost in </a:t>
            </a:r>
            <a:r>
              <a:rPr lang="sl-SI" sz="2000" dirty="0">
                <a:solidFill>
                  <a:srgbClr val="FF0000"/>
                </a:solidFill>
              </a:rPr>
              <a:t>pozitiven odnos do dela </a:t>
            </a:r>
            <a:r>
              <a:rPr lang="sl-SI" sz="2000" dirty="0"/>
              <a:t>in matematike; </a:t>
            </a:r>
            <a:endParaRPr lang="sl-SI" sz="2000" dirty="0" smtClean="0"/>
          </a:p>
          <a:p>
            <a:pPr algn="just">
              <a:buFont typeface="Calibri" panose="020F0502020204030204" pitchFamily="34" charset="0"/>
              <a:buChar char="–"/>
              <a:defRPr/>
            </a:pPr>
            <a:r>
              <a:rPr lang="sl-SI" sz="2000" dirty="0" smtClean="0"/>
              <a:t>spoznavajo </a:t>
            </a:r>
            <a:r>
              <a:rPr lang="sl-SI" sz="2000" dirty="0"/>
              <a:t>pomen </a:t>
            </a:r>
            <a:r>
              <a:rPr lang="sl-SI" sz="2000" dirty="0">
                <a:solidFill>
                  <a:srgbClr val="FF0000"/>
                </a:solidFill>
              </a:rPr>
              <a:t>matematike kot univerzalnega jezika</a:t>
            </a:r>
            <a:r>
              <a:rPr lang="sl-SI" sz="2000" dirty="0"/>
              <a:t>; </a:t>
            </a:r>
            <a:endParaRPr lang="sl-SI" sz="2000" dirty="0" smtClean="0"/>
          </a:p>
          <a:p>
            <a:pPr algn="just">
              <a:buFont typeface="Calibri" panose="020F0502020204030204" pitchFamily="34" charset="0"/>
              <a:buChar char="–"/>
              <a:defRPr/>
            </a:pPr>
            <a:r>
              <a:rPr lang="sl-SI" sz="2000" dirty="0" smtClean="0"/>
              <a:t>sprejemajo </a:t>
            </a:r>
            <a:r>
              <a:rPr lang="sl-SI" sz="2000" dirty="0"/>
              <a:t>in doživljajo </a:t>
            </a:r>
            <a:r>
              <a:rPr lang="sl-SI" sz="2000" dirty="0">
                <a:solidFill>
                  <a:srgbClr val="FF0000"/>
                </a:solidFill>
              </a:rPr>
              <a:t>matematiko kot kulturno vrednoto</a:t>
            </a:r>
            <a:r>
              <a:rPr lang="sl-SI" sz="2000" dirty="0" smtClean="0"/>
              <a:t>.</a:t>
            </a:r>
          </a:p>
        </p:txBody>
      </p:sp>
      <p:sp>
        <p:nvSpPr>
          <p:cNvPr id="7172" name="Ograda številke diapozitiva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A8F124B-3098-4653-863C-5A5E1471DE94}" type="slidenum">
              <a:rPr lang="sl-SI" altLang="sl-SI">
                <a:solidFill>
                  <a:schemeClr val="tx2"/>
                </a:solidFill>
              </a:rPr>
              <a:pPr/>
              <a:t>8</a:t>
            </a:fld>
            <a:endParaRPr lang="sl-SI" altLang="sl-SI">
              <a:solidFill>
                <a:schemeClr val="tx2"/>
              </a:solidFill>
            </a:endParaRPr>
          </a:p>
        </p:txBody>
      </p:sp>
    </p:spTree>
    <p:extLst>
      <p:ext uri="{BB962C8B-B14F-4D97-AF65-F5344CB8AC3E}">
        <p14:creationId xmlns:p14="http://schemas.microsoft.com/office/powerpoint/2010/main" val="3399814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2800" b="1" dirty="0" smtClean="0">
                <a:latin typeface="Garamond" panose="02020404030301010803" pitchFamily="18" charset="0"/>
              </a:rPr>
              <a:t>Dodatna pojasnila nekaterih splošnih ciljev</a:t>
            </a:r>
            <a:br>
              <a:rPr lang="sl-SI" sz="2800" b="1" dirty="0" smtClean="0">
                <a:latin typeface="Garamond" panose="02020404030301010803" pitchFamily="18" charset="0"/>
              </a:rPr>
            </a:br>
            <a:r>
              <a:rPr lang="sl-SI" sz="2800" b="1" dirty="0" smtClean="0">
                <a:latin typeface="Garamond" panose="02020404030301010803" pitchFamily="18" charset="0"/>
              </a:rPr>
              <a:t/>
            </a:r>
            <a:br>
              <a:rPr lang="sl-SI" sz="2800" b="1" dirty="0" smtClean="0">
                <a:latin typeface="Garamond" panose="02020404030301010803" pitchFamily="18" charset="0"/>
              </a:rPr>
            </a:br>
            <a:r>
              <a:rPr lang="sl-SI" sz="2400" dirty="0" smtClean="0"/>
              <a:t>Primer strukture za naravna števila (2. alineja pri splošnih ciljih)</a:t>
            </a:r>
            <a:endParaRPr lang="en-GB" sz="2400" dirty="0"/>
          </a:p>
        </p:txBody>
      </p:sp>
      <p:graphicFrame>
        <p:nvGraphicFramePr>
          <p:cNvPr id="4" name="Object 4"/>
          <p:cNvGraphicFramePr>
            <a:graphicFrameLocks noGrp="1" noChangeAspect="1"/>
          </p:cNvGraphicFramePr>
          <p:nvPr>
            <p:ph idx="1"/>
          </p:nvPr>
        </p:nvGraphicFramePr>
        <p:xfrm>
          <a:off x="3543300" y="1953419"/>
          <a:ext cx="5105400" cy="4095750"/>
        </p:xfrm>
        <a:graphic>
          <a:graphicData uri="http://schemas.openxmlformats.org/presentationml/2006/ole">
            <mc:AlternateContent xmlns:mc="http://schemas.openxmlformats.org/markup-compatibility/2006">
              <mc:Choice xmlns:v="urn:schemas-microsoft-com:vml" Requires="v">
                <p:oleObj spid="_x0000_s1035" name="Bitna slika" r:id="rId3" imgW="5106113" imgH="4095238" progId="Paint.Picture">
                  <p:embed/>
                </p:oleObj>
              </mc:Choice>
              <mc:Fallback>
                <p:oleObj name="Bitna slika" r:id="rId3" imgW="5106113" imgH="4095238" progId="Paint.Picture">
                  <p:embed/>
                  <p:pic>
                    <p:nvPicPr>
                      <p:cNvPr id="30725" name="Object 4"/>
                      <p:cNvPicPr>
                        <a:picLocks noChangeAspect="1" noChangeArrowheads="1"/>
                      </p:cNvPicPr>
                      <p:nvPr/>
                    </p:nvPicPr>
                    <p:blipFill>
                      <a:blip r:embed="rId4">
                        <a:extLst>
                          <a:ext uri="{28A0092B-C50C-407E-A947-70E740481C1C}">
                            <a14:useLocalDpi xmlns:a14="http://schemas.microsoft.com/office/drawing/2010/main" val="0"/>
                          </a:ext>
                        </a:extLst>
                      </a:blip>
                      <a:srcRect b="13664"/>
                      <a:stretch>
                        <a:fillRect/>
                      </a:stretch>
                    </p:blipFill>
                    <p:spPr bwMode="auto">
                      <a:xfrm>
                        <a:off x="3543300" y="1953419"/>
                        <a:ext cx="51054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30659701"/>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3568</TotalTime>
  <Words>1370</Words>
  <Application>Microsoft Office PowerPoint</Application>
  <PresentationFormat>Širokozaslonsko</PresentationFormat>
  <Paragraphs>146</Paragraphs>
  <Slides>24</Slides>
  <Notes>1</Notes>
  <HiddenSlides>0</HiddenSlides>
  <MMClips>0</MMClips>
  <ScaleCrop>false</ScaleCrop>
  <HeadingPairs>
    <vt:vector size="8" baseType="variant">
      <vt:variant>
        <vt:lpstr>Uporabljene pisave</vt:lpstr>
      </vt:variant>
      <vt:variant>
        <vt:i4>6</vt:i4>
      </vt:variant>
      <vt:variant>
        <vt:lpstr>Tema</vt:lpstr>
      </vt:variant>
      <vt:variant>
        <vt:i4>1</vt:i4>
      </vt:variant>
      <vt:variant>
        <vt:lpstr>Vdelani OLE strežniki</vt:lpstr>
      </vt:variant>
      <vt:variant>
        <vt:i4>1</vt:i4>
      </vt:variant>
      <vt:variant>
        <vt:lpstr>Naslovi diapozitivov</vt:lpstr>
      </vt:variant>
      <vt:variant>
        <vt:i4>24</vt:i4>
      </vt:variant>
    </vt:vector>
  </HeadingPairs>
  <TitlesOfParts>
    <vt:vector size="32" baseType="lpstr">
      <vt:lpstr>Arial</vt:lpstr>
      <vt:lpstr>Calibri</vt:lpstr>
      <vt:lpstr>Calibri Light</vt:lpstr>
      <vt:lpstr>Garamond</vt:lpstr>
      <vt:lpstr>Tahoma</vt:lpstr>
      <vt:lpstr>Wingdings 3</vt:lpstr>
      <vt:lpstr>Officeova tema</vt:lpstr>
      <vt:lpstr>Bitna slika</vt:lpstr>
      <vt:lpstr>Uvod v osnove didaktike matematike (izročki za predavanja pri predmetu osnove didaktike matematike, 2. l., DU, matematika z vezavami)</vt:lpstr>
      <vt:lpstr>Napoved vsebine</vt:lpstr>
      <vt:lpstr>Izhodišča/okvir pouka matematike (zavezujoča in druga) </vt:lpstr>
      <vt:lpstr>Preverjanja znanja iz matematike Domače  </vt:lpstr>
      <vt:lpstr>PowerPointova predstavitev</vt:lpstr>
      <vt:lpstr>PowerPointova predstavitev</vt:lpstr>
      <vt:lpstr>Priporočila za strokovni razvoj </vt:lpstr>
      <vt:lpstr>Splošni cilji pouka matematike – namen poučevanja matematike (UN, 2011)</vt:lpstr>
      <vt:lpstr>Dodatna pojasnila nekaterih splošnih ciljev  Primer strukture za naravna števila (2. alineja pri splošnih ciljih)</vt:lpstr>
      <vt:lpstr>Kulturne vrednote (zadnja alineja pri splošnih ciljih)</vt:lpstr>
      <vt:lpstr>V osnovni šoli v skladu z naštetimi splošnimi cilji razvijamo (UN, 2011):</vt:lpstr>
      <vt:lpstr>K navedenim splošnim ciljem lahko dodamo tudi (Orton, Wain, 1994)</vt:lpstr>
      <vt:lpstr>Nekaj primerov ponazoritve čarobnosti matematike</vt:lpstr>
      <vt:lpstr>PowerPointova predstavitev</vt:lpstr>
      <vt:lpstr>PowerPointova predstavitev</vt:lpstr>
      <vt:lpstr>Waclaw Szpakowski (1883 – 1973)</vt:lpstr>
      <vt:lpstr>Primer razvijanja pojma deljenje z naravnimi števili v osnovni šoli </vt:lpstr>
      <vt:lpstr>Slovarček terminov za študij članka Teaching mathematical concepts: Instruction for abstraction (v dokumentu so ključne besede in deli besedila obarvani rumeno)</vt:lpstr>
      <vt:lpstr>PowerPointova predstavitev</vt:lpstr>
      <vt:lpstr>PowerPointova predstavitev</vt:lpstr>
      <vt:lpstr>PowerPointova predstavitev</vt:lpstr>
      <vt:lpstr>PowerPointova predstavitev</vt:lpstr>
      <vt:lpstr>PowerPointova predstavitev</vt:lpstr>
      <vt:lpstr>Literatura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Tatjana</dc:creator>
  <cp:lastModifiedBy>Tatjana</cp:lastModifiedBy>
  <cp:revision>31</cp:revision>
  <dcterms:created xsi:type="dcterms:W3CDTF">2023-02-10T18:56:00Z</dcterms:created>
  <dcterms:modified xsi:type="dcterms:W3CDTF">2023-02-13T20:13:38Z</dcterms:modified>
</cp:coreProperties>
</file>