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1" r:id="rId2"/>
    <p:sldId id="262" r:id="rId3"/>
    <p:sldId id="263" r:id="rId4"/>
    <p:sldId id="264" r:id="rId5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1" autoAdjust="0"/>
    <p:restoredTop sz="94660"/>
  </p:normalViewPr>
  <p:slideViewPr>
    <p:cSldViewPr snapToGrid="0">
      <p:cViewPr varScale="1">
        <p:scale>
          <a:sx n="58" d="100"/>
          <a:sy n="58" d="100"/>
        </p:scale>
        <p:origin x="102" y="12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61BF89-3BEB-420C-8E81-533058FF8EF3}" type="datetimeFigureOut">
              <a:rPr lang="sl-SI" smtClean="0"/>
              <a:t>3. 07. 2024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A60B14-82D9-4EC1-8AD2-328C93BE58C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03463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927546" cy="3722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34448" y="2"/>
            <a:ext cx="3927546" cy="3722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55813" y="557213"/>
            <a:ext cx="4951412" cy="2786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06357" y="3529472"/>
            <a:ext cx="7250853" cy="334507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sl-SI" dirty="0"/>
              <a:t>Kje v možganih je center za spomin?</a:t>
            </a:r>
          </a:p>
          <a:p>
            <a:endParaRPr lang="sl-SI" dirty="0"/>
          </a:p>
          <a:p>
            <a:r>
              <a:rPr lang="en-US" dirty="0" err="1"/>
              <a:t>Spomin</a:t>
            </a:r>
            <a:r>
              <a:rPr lang="en-US" dirty="0"/>
              <a:t> se </a:t>
            </a:r>
            <a:r>
              <a:rPr lang="en-US" dirty="0" err="1"/>
              <a:t>shranjuje</a:t>
            </a:r>
            <a:r>
              <a:rPr lang="en-US" dirty="0"/>
              <a:t> v </a:t>
            </a:r>
            <a:r>
              <a:rPr lang="en-US" dirty="0" err="1"/>
              <a:t>različnih</a:t>
            </a:r>
            <a:r>
              <a:rPr lang="en-US" dirty="0"/>
              <a:t> </a:t>
            </a:r>
            <a:r>
              <a:rPr lang="en-US" dirty="0" err="1"/>
              <a:t>delih</a:t>
            </a:r>
            <a:r>
              <a:rPr lang="en-US" dirty="0"/>
              <a:t> </a:t>
            </a:r>
            <a:r>
              <a:rPr lang="en-US" dirty="0" err="1"/>
              <a:t>možganov</a:t>
            </a:r>
            <a:r>
              <a:rPr lang="en-US" dirty="0"/>
              <a:t> - </a:t>
            </a:r>
          </a:p>
          <a:p>
            <a:r>
              <a:rPr lang="en-US" dirty="0"/>
              <a:t>- </a:t>
            </a:r>
            <a:r>
              <a:rPr lang="en-US" dirty="0" err="1"/>
              <a:t>čeli</a:t>
            </a:r>
            <a:r>
              <a:rPr lang="en-US" dirty="0"/>
              <a:t> </a:t>
            </a:r>
            <a:r>
              <a:rPr lang="en-US" dirty="0" err="1"/>
              <a:t>reženj</a:t>
            </a:r>
            <a:r>
              <a:rPr lang="sl-SI" dirty="0"/>
              <a:t>, </a:t>
            </a:r>
            <a:r>
              <a:rPr lang="en-US" dirty="0" err="1"/>
              <a:t>hipokampus</a:t>
            </a:r>
            <a:r>
              <a:rPr lang="en-US" dirty="0"/>
              <a:t> - </a:t>
            </a:r>
            <a:r>
              <a:rPr lang="en-US" dirty="0" err="1"/>
              <a:t>ureja</a:t>
            </a:r>
            <a:r>
              <a:rPr lang="en-US" dirty="0"/>
              <a:t> </a:t>
            </a:r>
            <a:r>
              <a:rPr lang="en-US" dirty="0" err="1"/>
              <a:t>spomin</a:t>
            </a:r>
            <a:endParaRPr lang="en-US" dirty="0"/>
          </a:p>
          <a:p>
            <a:r>
              <a:rPr lang="en-US" dirty="0"/>
              <a:t>- </a:t>
            </a:r>
            <a:r>
              <a:rPr lang="en-US" dirty="0" err="1"/>
              <a:t>senčni</a:t>
            </a:r>
            <a:r>
              <a:rPr lang="en-US" dirty="0"/>
              <a:t> </a:t>
            </a:r>
            <a:r>
              <a:rPr lang="en-US" dirty="0" err="1"/>
              <a:t>reženj</a:t>
            </a:r>
            <a:r>
              <a:rPr lang="sl-SI" dirty="0"/>
              <a:t>, </a:t>
            </a:r>
            <a:r>
              <a:rPr lang="en-US" dirty="0" err="1"/>
              <a:t>amigdala</a:t>
            </a:r>
            <a:r>
              <a:rPr lang="en-US" dirty="0"/>
              <a:t> - </a:t>
            </a:r>
            <a:r>
              <a:rPr lang="en-US" dirty="0" err="1"/>
              <a:t>učenje</a:t>
            </a:r>
            <a:r>
              <a:rPr lang="en-US" dirty="0"/>
              <a:t> </a:t>
            </a:r>
            <a:r>
              <a:rPr lang="en-US" dirty="0" err="1"/>
              <a:t>čustev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Možgane</a:t>
            </a:r>
            <a:r>
              <a:rPr lang="en-US" dirty="0"/>
              <a:t> </a:t>
            </a:r>
            <a:r>
              <a:rPr lang="en-US" dirty="0" err="1"/>
              <a:t>delimo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LEVO in DESNO </a:t>
            </a:r>
            <a:r>
              <a:rPr lang="en-US" dirty="0" err="1"/>
              <a:t>polovico</a:t>
            </a:r>
            <a:r>
              <a:rPr lang="en-US" dirty="0"/>
              <a:t> (</a:t>
            </a:r>
            <a:r>
              <a:rPr lang="en-US" dirty="0" err="1"/>
              <a:t>hemisfero</a:t>
            </a:r>
            <a:r>
              <a:rPr lang="en-US" dirty="0"/>
              <a:t>).</a:t>
            </a:r>
          </a:p>
          <a:p>
            <a:endParaRPr lang="en-US" dirty="0"/>
          </a:p>
          <a:p>
            <a:r>
              <a:rPr lang="en-US" dirty="0"/>
              <a:t>LEVA:</a:t>
            </a:r>
          </a:p>
          <a:p>
            <a:r>
              <a:rPr lang="en-US" dirty="0" err="1"/>
              <a:t>analitična</a:t>
            </a:r>
            <a:endParaRPr lang="en-US" dirty="0"/>
          </a:p>
          <a:p>
            <a:r>
              <a:rPr lang="en-US" dirty="0" err="1"/>
              <a:t>logična</a:t>
            </a:r>
            <a:endParaRPr lang="en-US" dirty="0"/>
          </a:p>
          <a:p>
            <a:r>
              <a:rPr lang="en-US" dirty="0" err="1"/>
              <a:t>razumska</a:t>
            </a:r>
            <a:endParaRPr lang="en-US" dirty="0"/>
          </a:p>
          <a:p>
            <a:r>
              <a:rPr lang="en-US" dirty="0" err="1"/>
              <a:t>podrobnosti</a:t>
            </a:r>
            <a:endParaRPr lang="en-US" dirty="0"/>
          </a:p>
          <a:p>
            <a:r>
              <a:rPr lang="en-US" dirty="0" err="1"/>
              <a:t>usmerjena</a:t>
            </a:r>
            <a:r>
              <a:rPr lang="en-US" dirty="0"/>
              <a:t> v </a:t>
            </a:r>
            <a:r>
              <a:rPr lang="en-US" dirty="0" err="1"/>
              <a:t>tehniko</a:t>
            </a:r>
            <a:r>
              <a:rPr lang="en-US" dirty="0"/>
              <a:t>, </a:t>
            </a:r>
            <a:r>
              <a:rPr lang="en-US" dirty="0" err="1"/>
              <a:t>matematiko</a:t>
            </a:r>
            <a:r>
              <a:rPr lang="en-US" dirty="0"/>
              <a:t>, </a:t>
            </a:r>
          </a:p>
          <a:p>
            <a:r>
              <a:rPr lang="en-US" dirty="0" err="1"/>
              <a:t>učenje</a:t>
            </a:r>
            <a:r>
              <a:rPr lang="en-US" dirty="0"/>
              <a:t> </a:t>
            </a:r>
            <a:r>
              <a:rPr lang="en-US" dirty="0" err="1"/>
              <a:t>jezika</a:t>
            </a:r>
            <a:endParaRPr lang="en-US" dirty="0"/>
          </a:p>
          <a:p>
            <a:r>
              <a:rPr lang="en-US" dirty="0" err="1"/>
              <a:t>govor</a:t>
            </a:r>
            <a:endParaRPr lang="en-US" dirty="0"/>
          </a:p>
          <a:p>
            <a:r>
              <a:rPr lang="en-US" dirty="0" err="1"/>
              <a:t>črke</a:t>
            </a:r>
            <a:r>
              <a:rPr lang="en-US" dirty="0"/>
              <a:t> in </a:t>
            </a:r>
            <a:r>
              <a:rPr lang="en-US" dirty="0" err="1"/>
              <a:t>številke</a:t>
            </a:r>
            <a:endParaRPr lang="en-US" dirty="0"/>
          </a:p>
          <a:p>
            <a:r>
              <a:rPr lang="en-US" dirty="0" err="1"/>
              <a:t>pomembna</a:t>
            </a:r>
            <a:r>
              <a:rPr lang="en-US" dirty="0"/>
              <a:t> so </a:t>
            </a:r>
            <a:r>
              <a:rPr lang="en-US" dirty="0" err="1"/>
              <a:t>pravila</a:t>
            </a:r>
            <a:endParaRPr lang="en-US" dirty="0"/>
          </a:p>
          <a:p>
            <a:r>
              <a:rPr lang="en-US" dirty="0" err="1"/>
              <a:t>zaporedno</a:t>
            </a:r>
            <a:r>
              <a:rPr lang="en-US" dirty="0"/>
              <a:t> </a:t>
            </a:r>
            <a:r>
              <a:rPr lang="en-US" dirty="0" err="1"/>
              <a:t>mišljenje</a:t>
            </a:r>
            <a:r>
              <a:rPr lang="en-US" dirty="0"/>
              <a:t> -</a:t>
            </a:r>
            <a:r>
              <a:rPr lang="en-US" dirty="0" err="1"/>
              <a:t>linearno</a:t>
            </a:r>
            <a:endParaRPr lang="en-US" dirty="0"/>
          </a:p>
          <a:p>
            <a:r>
              <a:rPr lang="en-US" dirty="0" err="1"/>
              <a:t>procesira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DELOV v CELOTO</a:t>
            </a:r>
          </a:p>
          <a:p>
            <a:r>
              <a:rPr lang="en-US" dirty="0" err="1"/>
              <a:t>usmerjena</a:t>
            </a:r>
            <a:r>
              <a:rPr lang="en-US" dirty="0"/>
              <a:t> v </a:t>
            </a:r>
            <a:r>
              <a:rPr lang="en-US" dirty="0" err="1"/>
              <a:t>strukturo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opisujejo</a:t>
            </a:r>
            <a:r>
              <a:rPr lang="en-US" dirty="0"/>
              <a:t> </a:t>
            </a:r>
            <a:r>
              <a:rPr lang="en-US" dirty="0" err="1"/>
              <a:t>kot</a:t>
            </a:r>
            <a:r>
              <a:rPr lang="en-US" dirty="0"/>
              <a:t> </a:t>
            </a:r>
            <a:r>
              <a:rPr lang="en-US" dirty="0" err="1"/>
              <a:t>neobčutljive</a:t>
            </a:r>
            <a:r>
              <a:rPr lang="en-US" dirty="0"/>
              <a:t>, </a:t>
            </a:r>
            <a:r>
              <a:rPr lang="en-US" dirty="0" err="1"/>
              <a:t>napete</a:t>
            </a:r>
            <a:r>
              <a:rPr lang="en-US" dirty="0"/>
              <a:t>, </a:t>
            </a:r>
            <a:r>
              <a:rPr lang="en-US" dirty="0" err="1"/>
              <a:t>mehanske</a:t>
            </a:r>
            <a:r>
              <a:rPr lang="en-US" dirty="0"/>
              <a:t>, </a:t>
            </a:r>
            <a:r>
              <a:rPr lang="en-US" dirty="0" err="1"/>
              <a:t>vzvišene</a:t>
            </a:r>
            <a:endParaRPr lang="en-US" dirty="0"/>
          </a:p>
          <a:p>
            <a:endParaRPr lang="en-US" dirty="0"/>
          </a:p>
          <a:p>
            <a:r>
              <a:rPr lang="en-US" dirty="0"/>
              <a:t>DESNA</a:t>
            </a:r>
          </a:p>
          <a:p>
            <a:r>
              <a:rPr lang="en-US" dirty="0" err="1"/>
              <a:t>umetniško</a:t>
            </a:r>
            <a:r>
              <a:rPr lang="en-US" dirty="0"/>
              <a:t> </a:t>
            </a:r>
            <a:r>
              <a:rPr lang="en-US" dirty="0" err="1"/>
              <a:t>izražanje</a:t>
            </a:r>
            <a:r>
              <a:rPr lang="en-US" dirty="0"/>
              <a:t> (</a:t>
            </a:r>
            <a:r>
              <a:rPr lang="en-US" dirty="0" err="1"/>
              <a:t>risanje</a:t>
            </a:r>
            <a:r>
              <a:rPr lang="en-US" dirty="0"/>
              <a:t>, </a:t>
            </a:r>
            <a:r>
              <a:rPr lang="en-US" dirty="0" err="1"/>
              <a:t>slikanje</a:t>
            </a:r>
            <a:r>
              <a:rPr lang="en-US" dirty="0"/>
              <a:t>, </a:t>
            </a:r>
            <a:r>
              <a:rPr lang="en-US" dirty="0" err="1"/>
              <a:t>ples</a:t>
            </a:r>
            <a:r>
              <a:rPr lang="en-US" dirty="0"/>
              <a:t>...)</a:t>
            </a:r>
          </a:p>
          <a:p>
            <a:r>
              <a:rPr lang="en-US" dirty="0" err="1"/>
              <a:t>domišljija</a:t>
            </a:r>
            <a:endParaRPr lang="en-US" dirty="0"/>
          </a:p>
          <a:p>
            <a:r>
              <a:rPr lang="en-US" dirty="0" err="1"/>
              <a:t>ritem</a:t>
            </a:r>
            <a:endParaRPr lang="en-US" dirty="0"/>
          </a:p>
          <a:p>
            <a:r>
              <a:rPr lang="en-US" dirty="0" err="1"/>
              <a:t>odločanje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podlagi</a:t>
            </a:r>
            <a:r>
              <a:rPr lang="en-US" dirty="0"/>
              <a:t> </a:t>
            </a:r>
            <a:r>
              <a:rPr lang="en-US" dirty="0" err="1"/>
              <a:t>intuicije</a:t>
            </a:r>
            <a:endParaRPr lang="en-US" dirty="0"/>
          </a:p>
          <a:p>
            <a:r>
              <a:rPr lang="en-US" dirty="0" err="1"/>
              <a:t>pomnjenje</a:t>
            </a:r>
            <a:r>
              <a:rPr lang="en-US" dirty="0"/>
              <a:t> </a:t>
            </a:r>
            <a:r>
              <a:rPr lang="en-US" dirty="0" err="1"/>
              <a:t>obrazov</a:t>
            </a:r>
            <a:r>
              <a:rPr lang="en-US" dirty="0"/>
              <a:t>, </a:t>
            </a:r>
            <a:r>
              <a:rPr lang="en-US" dirty="0" err="1"/>
              <a:t>prostorska</a:t>
            </a:r>
            <a:r>
              <a:rPr lang="en-US" dirty="0"/>
              <a:t> </a:t>
            </a:r>
            <a:r>
              <a:rPr lang="en-US" dirty="0" err="1"/>
              <a:t>orientacija</a:t>
            </a:r>
            <a:endParaRPr lang="en-US" dirty="0"/>
          </a:p>
          <a:p>
            <a:r>
              <a:rPr lang="en-US" dirty="0" err="1"/>
              <a:t>izražanje</a:t>
            </a:r>
            <a:r>
              <a:rPr lang="en-US" dirty="0"/>
              <a:t> </a:t>
            </a:r>
            <a:r>
              <a:rPr lang="en-US" dirty="0" err="1"/>
              <a:t>čustev</a:t>
            </a:r>
            <a:endParaRPr lang="en-US" dirty="0"/>
          </a:p>
          <a:p>
            <a:r>
              <a:rPr lang="en-US" dirty="0" err="1"/>
              <a:t>sklepanje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celote</a:t>
            </a:r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  <a:r>
              <a:rPr lang="en-US" dirty="0" err="1"/>
              <a:t>opisujejo</a:t>
            </a:r>
            <a:r>
              <a:rPr lang="en-US" dirty="0"/>
              <a:t> </a:t>
            </a:r>
            <a:r>
              <a:rPr lang="en-US" dirty="0" err="1"/>
              <a:t>kot</a:t>
            </a:r>
            <a:endParaRPr lang="en-US" dirty="0"/>
          </a:p>
          <a:p>
            <a:r>
              <a:rPr lang="en-US" dirty="0" err="1"/>
              <a:t>sanjače</a:t>
            </a:r>
            <a:r>
              <a:rPr lang="en-US" dirty="0"/>
              <a:t>, </a:t>
            </a:r>
            <a:r>
              <a:rPr lang="en-US" dirty="0" err="1"/>
              <a:t>umetniške</a:t>
            </a:r>
            <a:r>
              <a:rPr lang="en-US" dirty="0"/>
              <a:t> </a:t>
            </a:r>
            <a:r>
              <a:rPr lang="en-US" dirty="0" err="1"/>
              <a:t>duše</a:t>
            </a:r>
            <a:r>
              <a:rPr lang="en-US" dirty="0"/>
              <a:t>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058945"/>
            <a:ext cx="3927546" cy="370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34448" y="7058945"/>
            <a:ext cx="3927546" cy="370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927546" cy="3722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34448" y="2"/>
            <a:ext cx="3927546" cy="3722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55813" y="557213"/>
            <a:ext cx="4951412" cy="2786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06357" y="3529472"/>
            <a:ext cx="7250853" cy="334507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/>
              <a:t>Ste se v </a:t>
            </a:r>
            <a:r>
              <a:rPr lang="en-US" dirty="0" err="1"/>
              <a:t>prejšnjih</a:t>
            </a:r>
            <a:r>
              <a:rPr lang="en-US" dirty="0"/>
              <a:t> </a:t>
            </a:r>
            <a:r>
              <a:rPr lang="en-US" dirty="0" err="1"/>
              <a:t>opisih</a:t>
            </a:r>
            <a:r>
              <a:rPr lang="en-US" dirty="0"/>
              <a:t> </a:t>
            </a:r>
            <a:r>
              <a:rPr lang="en-US" dirty="0" err="1"/>
              <a:t>prepoznali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 err="1"/>
              <a:t>Katera</a:t>
            </a:r>
            <a:r>
              <a:rPr lang="en-US" dirty="0"/>
              <a:t> je </a:t>
            </a:r>
            <a:r>
              <a:rPr lang="en-US" dirty="0" err="1"/>
              <a:t>vaša</a:t>
            </a:r>
            <a:r>
              <a:rPr lang="en-US" dirty="0"/>
              <a:t> </a:t>
            </a:r>
            <a:r>
              <a:rPr lang="en-US" dirty="0" err="1"/>
              <a:t>dominantna</a:t>
            </a:r>
            <a:r>
              <a:rPr lang="en-US" dirty="0"/>
              <a:t> </a:t>
            </a:r>
            <a:r>
              <a:rPr lang="en-US" dirty="0" err="1"/>
              <a:t>hemisfera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 err="1"/>
              <a:t>poznamo</a:t>
            </a:r>
            <a:r>
              <a:rPr lang="en-US" dirty="0"/>
              <a:t>:</a:t>
            </a:r>
          </a:p>
          <a:p>
            <a:r>
              <a:rPr lang="en-US" dirty="0"/>
              <a:t>-</a:t>
            </a:r>
            <a:r>
              <a:rPr lang="en-US" dirty="0" err="1"/>
              <a:t>dominantno</a:t>
            </a:r>
            <a:r>
              <a:rPr lang="en-US" dirty="0"/>
              <a:t> </a:t>
            </a:r>
            <a:r>
              <a:rPr lang="en-US" dirty="0" err="1"/>
              <a:t>roko</a:t>
            </a:r>
            <a:r>
              <a:rPr lang="en-US" dirty="0"/>
              <a:t> - z </a:t>
            </a:r>
            <a:r>
              <a:rPr lang="en-US" dirty="0" err="1"/>
              <a:t>njo</a:t>
            </a:r>
            <a:r>
              <a:rPr lang="en-US" dirty="0"/>
              <a:t> </a:t>
            </a:r>
            <a:r>
              <a:rPr lang="en-US" dirty="0" err="1"/>
              <a:t>pišemo</a:t>
            </a:r>
            <a:endParaRPr lang="en-US" dirty="0"/>
          </a:p>
          <a:p>
            <a:r>
              <a:rPr lang="en-US" dirty="0"/>
              <a:t>- </a:t>
            </a:r>
            <a:r>
              <a:rPr lang="en-US" dirty="0" err="1"/>
              <a:t>dominantno</a:t>
            </a:r>
            <a:r>
              <a:rPr lang="en-US" dirty="0"/>
              <a:t> </a:t>
            </a:r>
            <a:r>
              <a:rPr lang="en-US" dirty="0" err="1"/>
              <a:t>nogo</a:t>
            </a:r>
            <a:r>
              <a:rPr lang="en-US" dirty="0"/>
              <a:t> - z </a:t>
            </a:r>
            <a:r>
              <a:rPr lang="en-US" dirty="0" err="1"/>
              <a:t>njo</a:t>
            </a:r>
            <a:r>
              <a:rPr lang="en-US" dirty="0"/>
              <a:t> </a:t>
            </a:r>
            <a:r>
              <a:rPr lang="en-US" dirty="0" err="1"/>
              <a:t>pričnemo</a:t>
            </a:r>
            <a:r>
              <a:rPr lang="en-US" dirty="0"/>
              <a:t> </a:t>
            </a:r>
            <a:r>
              <a:rPr lang="en-US" dirty="0" err="1"/>
              <a:t>hojo</a:t>
            </a:r>
            <a:endParaRPr lang="en-US" dirty="0"/>
          </a:p>
          <a:p>
            <a:r>
              <a:rPr lang="en-US" dirty="0"/>
              <a:t>- </a:t>
            </a:r>
            <a:r>
              <a:rPr lang="en-US" dirty="0" err="1"/>
              <a:t>dominantno</a:t>
            </a:r>
            <a:r>
              <a:rPr lang="en-US" dirty="0"/>
              <a:t> </a:t>
            </a:r>
            <a:r>
              <a:rPr lang="en-US" dirty="0" err="1"/>
              <a:t>uho</a:t>
            </a:r>
            <a:r>
              <a:rPr lang="en-US" dirty="0"/>
              <a:t> - z </a:t>
            </a:r>
            <a:r>
              <a:rPr lang="en-US" dirty="0" err="1"/>
              <a:t>njim</a:t>
            </a:r>
            <a:r>
              <a:rPr lang="en-US" dirty="0"/>
              <a:t> </a:t>
            </a:r>
            <a:r>
              <a:rPr lang="en-US" dirty="0" err="1"/>
              <a:t>npr</a:t>
            </a:r>
            <a:r>
              <a:rPr lang="en-US" dirty="0"/>
              <a:t>. </a:t>
            </a:r>
            <a:r>
              <a:rPr lang="en-US" dirty="0" err="1"/>
              <a:t>prisluškujemo</a:t>
            </a:r>
            <a:r>
              <a:rPr lang="en-US" dirty="0"/>
              <a:t>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vratih</a:t>
            </a:r>
            <a:r>
              <a:rPr lang="en-US" dirty="0"/>
              <a:t>,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dopustu</a:t>
            </a:r>
            <a:r>
              <a:rPr lang="en-US" dirty="0"/>
              <a:t> ne </a:t>
            </a:r>
            <a:r>
              <a:rPr lang="en-US" dirty="0" err="1"/>
              <a:t>spimo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njem</a:t>
            </a:r>
            <a:r>
              <a:rPr lang="en-US" dirty="0"/>
              <a:t>, da se </a:t>
            </a:r>
            <a:r>
              <a:rPr lang="en-US" dirty="0" err="1"/>
              <a:t>počutimo</a:t>
            </a:r>
            <a:r>
              <a:rPr lang="en-US" dirty="0"/>
              <a:t> </a:t>
            </a:r>
            <a:r>
              <a:rPr lang="en-US" dirty="0" err="1"/>
              <a:t>varnejše</a:t>
            </a:r>
            <a:endParaRPr lang="en-US" dirty="0"/>
          </a:p>
          <a:p>
            <a:r>
              <a:rPr lang="en-US" dirty="0"/>
              <a:t>- </a:t>
            </a:r>
            <a:r>
              <a:rPr lang="en-US" dirty="0" err="1"/>
              <a:t>dominantno</a:t>
            </a:r>
            <a:r>
              <a:rPr lang="en-US" dirty="0"/>
              <a:t> </a:t>
            </a:r>
            <a:r>
              <a:rPr lang="en-US" dirty="0" err="1"/>
              <a:t>oko</a:t>
            </a:r>
            <a:r>
              <a:rPr lang="en-US" dirty="0"/>
              <a:t> - </a:t>
            </a:r>
            <a:r>
              <a:rPr lang="en-US" dirty="0" err="1"/>
              <a:t>glej</a:t>
            </a:r>
            <a:r>
              <a:rPr lang="en-US" dirty="0"/>
              <a:t> </a:t>
            </a:r>
            <a:r>
              <a:rPr lang="en-US" dirty="0" err="1"/>
              <a:t>sliko</a:t>
            </a:r>
            <a:r>
              <a:rPr lang="en-US" dirty="0"/>
              <a:t>, </a:t>
            </a:r>
            <a:r>
              <a:rPr lang="en-US" dirty="0" err="1"/>
              <a:t>če</a:t>
            </a:r>
            <a:r>
              <a:rPr lang="en-US" dirty="0"/>
              <a:t> ne </a:t>
            </a:r>
            <a:r>
              <a:rPr lang="en-US" dirty="0" err="1"/>
              <a:t>veš</a:t>
            </a:r>
            <a:r>
              <a:rPr lang="en-US" dirty="0"/>
              <a:t> </a:t>
            </a:r>
            <a:r>
              <a:rPr lang="en-US" dirty="0" err="1"/>
              <a:t>katero</a:t>
            </a:r>
            <a:r>
              <a:rPr lang="en-US" dirty="0"/>
              <a:t> je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058945"/>
            <a:ext cx="3927546" cy="370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34448" y="7058945"/>
            <a:ext cx="3927546" cy="370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927546" cy="3722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34448" y="2"/>
            <a:ext cx="3927546" cy="3722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55813" y="557213"/>
            <a:ext cx="4951412" cy="2786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06357" y="3529472"/>
            <a:ext cx="7250853" cy="334507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sl-SI" dirty="0"/>
              <a:t>Kaj prinaša povezovanje hemisfer?</a:t>
            </a:r>
          </a:p>
          <a:p>
            <a:endParaRPr lang="sl-SI" dirty="0"/>
          </a:p>
          <a:p>
            <a:r>
              <a:rPr lang="sl-SI" dirty="0"/>
              <a:t>Kako povezujemo obe polovici </a:t>
            </a:r>
            <a:r>
              <a:rPr lang="sl-SI" dirty="0" err="1"/>
              <a:t>možgan</a:t>
            </a:r>
            <a:r>
              <a:rPr lang="sl-SI" dirty="0"/>
              <a:t>? (Naslednji </a:t>
            </a:r>
            <a:r>
              <a:rPr lang="sl-SI" dirty="0" err="1"/>
              <a:t>slajd</a:t>
            </a:r>
            <a:r>
              <a:rPr lang="sl-SI" dirty="0"/>
              <a:t>)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058945"/>
            <a:ext cx="3927546" cy="370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34448" y="7058945"/>
            <a:ext cx="3927546" cy="370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2055813" y="557213"/>
            <a:ext cx="4951412" cy="2786062"/>
          </a:xfrm>
        </p:spPr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Na koncu:   Pa začnimo z gibanjem… </a:t>
            </a:r>
          </a:p>
          <a:p>
            <a:endParaRPr lang="sl-SI" dirty="0"/>
          </a:p>
          <a:p>
            <a:r>
              <a:rPr lang="sl-SI" dirty="0"/>
              <a:t>Sedite na stolu vzravnano, </a:t>
            </a:r>
          </a:p>
          <a:p>
            <a:endParaRPr lang="sl-SI" dirty="0"/>
          </a:p>
          <a:p>
            <a:r>
              <a:rPr lang="sl-SI" dirty="0"/>
              <a:t>Poglejte z glavo Glava gor  - na pretirano, zapomnite si do kje je segel vaš vid</a:t>
            </a:r>
          </a:p>
          <a:p>
            <a:endParaRPr lang="sl-SI" dirty="0"/>
          </a:p>
          <a:p>
            <a:r>
              <a:rPr lang="sl-SI" dirty="0"/>
              <a:t>Vaja – iztegnite obe nogi, gibanje stopala gor in dol  (minuta)</a:t>
            </a:r>
          </a:p>
          <a:p>
            <a:r>
              <a:rPr lang="sl-SI" dirty="0"/>
              <a:t> </a:t>
            </a:r>
          </a:p>
          <a:p>
            <a:r>
              <a:rPr lang="sl-SI" dirty="0"/>
              <a:t>Ponovno poglej do kje sega vaš vid (glava nazaj)</a:t>
            </a:r>
          </a:p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4608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8D9FFB0-65B7-4450-8D97-85442D0B0D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2D2C70D7-1118-4ADD-889C-2D830D6A44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E0407027-D548-49E5-BD68-EE28B8C6E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1CEA-FF52-4D97-86B0-BDDF9CFCD6C7}" type="datetimeFigureOut">
              <a:rPr lang="sl-SI" smtClean="0"/>
              <a:t>3. 07. 2024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BE9DE05A-0B85-42B5-B5A7-5B2586C2F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56EDD29-723D-414E-B2D1-80CB1437D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30047-F1E3-47B6-81DE-96AC0463019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63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A7F34B8-40AE-45D0-9D68-770FCA88B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000F71DD-BFC5-4D37-963D-EE574D75F7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A4798328-D11F-4525-9E8B-FE1B96797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1CEA-FF52-4D97-86B0-BDDF9CFCD6C7}" type="datetimeFigureOut">
              <a:rPr lang="sl-SI" smtClean="0"/>
              <a:t>3. 07. 2024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44EE2589-31F5-42BE-8B40-CEF6ED269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CE6957A5-4F25-46CF-8F88-CA1E3DBAB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30047-F1E3-47B6-81DE-96AC0463019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01132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3B4DD993-44B2-44FA-AF8A-45B9D63B50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D0D38234-0AA2-4372-9975-6412CF3577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7BE1C464-667B-4177-A8FD-B5757D8DE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1CEA-FF52-4D97-86B0-BDDF9CFCD6C7}" type="datetimeFigureOut">
              <a:rPr lang="sl-SI" smtClean="0"/>
              <a:t>3. 07. 2024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13CB387A-74CE-408B-966E-CD65DB705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715BFA1E-7315-4C2D-90D1-DC9BAB33C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30047-F1E3-47B6-81DE-96AC0463019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14337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AC00C21-BA08-4F5A-9C98-868C727F1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C52077C-11AA-4D85-8D75-F0DCA575FE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4FFBDAF9-1870-4B3B-B0AD-7EF634BB9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1CEA-FF52-4D97-86B0-BDDF9CFCD6C7}" type="datetimeFigureOut">
              <a:rPr lang="sl-SI" smtClean="0"/>
              <a:t>3. 07. 2024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C6F638CD-8842-4DA1-96C3-BE216578C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01DCAC66-01DC-4E3E-A7E1-EF327511A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30047-F1E3-47B6-81DE-96AC0463019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92890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BFF5860-94B7-4AC6-8E04-477BEA591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9AF3D92C-8738-4F88-8AA8-0D01547C8A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5C55846C-8B83-43F8-B325-8462E34EA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1CEA-FF52-4D97-86B0-BDDF9CFCD6C7}" type="datetimeFigureOut">
              <a:rPr lang="sl-SI" smtClean="0"/>
              <a:t>3. 07. 2024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513FAAEE-CC82-4E74-9DAC-C97203843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45F5CCF-3C2F-4FCB-A8F0-C0D1C4FF1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30047-F1E3-47B6-81DE-96AC0463019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7012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4779541-8494-4EBA-891F-FA3C97C27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BDD99A1-7B38-440A-8C3C-FB857471C4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E0084236-46A8-4CA9-AAAA-ED26621144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71B8F35F-37C7-43C3-A305-EF0B9CE8D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1CEA-FF52-4D97-86B0-BDDF9CFCD6C7}" type="datetimeFigureOut">
              <a:rPr lang="sl-SI" smtClean="0"/>
              <a:t>3. 07. 2024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36F4F45C-010B-4F4F-AA75-91E405042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B8A75A8C-2DBA-4947-83D1-46E56D0CC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30047-F1E3-47B6-81DE-96AC0463019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59440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B5FB356-1A7E-4EAF-84EC-F72E37D51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A17BEFBA-A15D-4DA0-8DF1-EE6EFA9B0B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89905849-C2C1-4A8E-ABEE-BDD3282321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F45CE2BF-C3A5-4563-9965-D113089F5B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DAF8156E-360A-44CF-AACE-0294CA6D67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70B630F4-EB3E-4230-A532-8DCDB05D2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1CEA-FF52-4D97-86B0-BDDF9CFCD6C7}" type="datetimeFigureOut">
              <a:rPr lang="sl-SI" smtClean="0"/>
              <a:t>3. 07. 2024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21704448-76F3-45F2-9EA7-BBC889442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3EEA63FE-E669-45DB-9E79-AF8E03BCB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30047-F1E3-47B6-81DE-96AC0463019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78133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A4E0263-A0B3-4966-B132-43CA07FCE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9FFADF71-7A7E-4671-9A65-C64FEC6EE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1CEA-FF52-4D97-86B0-BDDF9CFCD6C7}" type="datetimeFigureOut">
              <a:rPr lang="sl-SI" smtClean="0"/>
              <a:t>3. 07. 2024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21B67744-C304-4228-B619-17A27109B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5C2F68A9-B05A-4B2E-A560-4653E52C7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30047-F1E3-47B6-81DE-96AC0463019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90250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41A6894E-43B9-4BD1-B115-C5F9117C1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1CEA-FF52-4D97-86B0-BDDF9CFCD6C7}" type="datetimeFigureOut">
              <a:rPr lang="sl-SI" smtClean="0"/>
              <a:t>3. 07. 2024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D01FF691-9D8A-413A-A5A9-5E3FDE2CA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3A4A655E-639E-4CB6-8136-0E1FADB35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30047-F1E3-47B6-81DE-96AC0463019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00834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D0B45D4-7897-4D4C-8BFD-989558455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7207DC9-7525-498C-B56C-865E2A76A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54A08118-66A1-49D9-96D4-E96FEB2C14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960542BD-CE52-40B6-BC73-AB27ED8C4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1CEA-FF52-4D97-86B0-BDDF9CFCD6C7}" type="datetimeFigureOut">
              <a:rPr lang="sl-SI" smtClean="0"/>
              <a:t>3. 07. 2024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91437934-A548-4F41-90C2-547066DEE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42922D30-6985-4ED2-BDE9-7A7CDFA40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30047-F1E3-47B6-81DE-96AC0463019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93207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8FABDC9-ADB9-44F3-9FE7-0B71E8E4A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A49201E2-E5DE-4504-AF20-28383F4A4F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48B7DE49-17C7-436E-A65B-25EC5438BC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B276F2AD-E516-486A-B54A-DAA7FA5AC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1CEA-FF52-4D97-86B0-BDDF9CFCD6C7}" type="datetimeFigureOut">
              <a:rPr lang="sl-SI" smtClean="0"/>
              <a:t>3. 07. 2024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C0E8F205-DB4B-4BE5-86E7-D84E7EFC8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34E08E63-DFB4-4B67-AC3E-AD0C0BDE9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30047-F1E3-47B6-81DE-96AC0463019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92420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F73B438B-32BF-445B-B2F6-0598DD899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B7042379-F78C-43DA-9C49-FE3B32BB91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2042FAE3-95B4-435B-ACD9-54EAEAA6C6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91CEA-FF52-4D97-86B0-BDDF9CFCD6C7}" type="datetimeFigureOut">
              <a:rPr lang="sl-SI" smtClean="0"/>
              <a:t>3. 07. 2024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7398B707-BA20-4E17-92B8-94AF65ED5F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2A3B1A92-3BB4-4315-AD40-5D30A43483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30047-F1E3-47B6-81DE-96AC0463019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36645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21646" y="-937971"/>
            <a:ext cx="3209001" cy="3661723"/>
          </a:xfrm>
          <a:custGeom>
            <a:avLst/>
            <a:gdLst/>
            <a:ahLst/>
            <a:cxnLst/>
            <a:rect l="l" t="t" r="r" b="b"/>
            <a:pathLst>
              <a:path w="4813501" h="5492584">
                <a:moveTo>
                  <a:pt x="0" y="0"/>
                </a:moveTo>
                <a:lnTo>
                  <a:pt x="4813501" y="0"/>
                </a:lnTo>
                <a:lnTo>
                  <a:pt x="4813501" y="5492584"/>
                </a:lnTo>
                <a:lnTo>
                  <a:pt x="0" y="54925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576845" y="4910739"/>
            <a:ext cx="3156402" cy="2743200"/>
          </a:xfrm>
          <a:custGeom>
            <a:avLst/>
            <a:gdLst/>
            <a:ahLst/>
            <a:cxnLst/>
            <a:rect l="l" t="t" r="r" b="b"/>
            <a:pathLst>
              <a:path w="4734603" h="4114800">
                <a:moveTo>
                  <a:pt x="0" y="0"/>
                </a:moveTo>
                <a:lnTo>
                  <a:pt x="4734602" y="0"/>
                </a:lnTo>
                <a:lnTo>
                  <a:pt x="473460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124382" y="1656158"/>
            <a:ext cx="5450471" cy="3988149"/>
          </a:xfrm>
          <a:custGeom>
            <a:avLst/>
            <a:gdLst/>
            <a:ahLst/>
            <a:cxnLst/>
            <a:rect l="l" t="t" r="r" b="b"/>
            <a:pathLst>
              <a:path w="8175706" h="5982224">
                <a:moveTo>
                  <a:pt x="0" y="0"/>
                </a:moveTo>
                <a:lnTo>
                  <a:pt x="8175707" y="0"/>
                </a:lnTo>
                <a:lnTo>
                  <a:pt x="8175707" y="5982224"/>
                </a:lnTo>
                <a:lnTo>
                  <a:pt x="0" y="598222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3909680" y="584084"/>
            <a:ext cx="3879877" cy="812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14"/>
              </a:lnSpc>
            </a:pPr>
            <a:r>
              <a:rPr lang="en-US" sz="7398">
                <a:solidFill>
                  <a:srgbClr val="22423D"/>
                </a:solidFill>
                <a:latin typeface="Adam Script"/>
              </a:rPr>
              <a:t>Možgani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727200" y="2772555"/>
            <a:ext cx="925118" cy="2284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33"/>
              </a:lnSpc>
            </a:pPr>
            <a:r>
              <a:rPr lang="en-US" sz="1381" dirty="0">
                <a:solidFill>
                  <a:srgbClr val="22423D"/>
                </a:solidFill>
                <a:latin typeface="Open Sans"/>
              </a:rPr>
              <a:t>60 % </a:t>
            </a:r>
            <a:r>
              <a:rPr lang="en-US" sz="1381" dirty="0" err="1">
                <a:solidFill>
                  <a:srgbClr val="22423D"/>
                </a:solidFill>
                <a:latin typeface="Open Sans"/>
              </a:rPr>
              <a:t>ljudi</a:t>
            </a:r>
            <a:endParaRPr lang="en-US" sz="1381" dirty="0">
              <a:solidFill>
                <a:srgbClr val="22423D"/>
              </a:solidFill>
              <a:latin typeface="Open San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792644" y="2778906"/>
            <a:ext cx="859356" cy="2051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20"/>
              </a:lnSpc>
            </a:pPr>
            <a:r>
              <a:rPr lang="en-US" sz="1380" dirty="0">
                <a:solidFill>
                  <a:srgbClr val="22423D"/>
                </a:solidFill>
                <a:latin typeface="Open Sans"/>
              </a:rPr>
              <a:t>40 % </a:t>
            </a:r>
            <a:r>
              <a:rPr lang="en-US" sz="1380" dirty="0" err="1">
                <a:solidFill>
                  <a:srgbClr val="22423D"/>
                </a:solidFill>
                <a:latin typeface="Open Sans"/>
              </a:rPr>
              <a:t>ljudi</a:t>
            </a:r>
            <a:endParaRPr lang="en-US" sz="1380" dirty="0">
              <a:solidFill>
                <a:srgbClr val="22423D"/>
              </a:solidFill>
              <a:latin typeface="Open San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906592" y="5956512"/>
            <a:ext cx="5886053" cy="3827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73"/>
              </a:lnSpc>
            </a:pPr>
            <a:r>
              <a:rPr lang="en-US" sz="2266">
                <a:solidFill>
                  <a:srgbClr val="22423D"/>
                </a:solidFill>
                <a:latin typeface="Open Sans"/>
              </a:rPr>
              <a:t>Einstein, da Vinci - razmišljala  s “celo glavo”.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747752" y="3180639"/>
            <a:ext cx="1816001" cy="7893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65"/>
              </a:lnSpc>
            </a:pPr>
            <a:r>
              <a:rPr lang="en-US" sz="1475">
                <a:solidFill>
                  <a:srgbClr val="22423D"/>
                </a:solidFill>
                <a:latin typeface="Open Sans"/>
              </a:rPr>
              <a:t>Igranje instrumenta,</a:t>
            </a:r>
          </a:p>
          <a:p>
            <a:pPr algn="ctr">
              <a:lnSpc>
                <a:spcPts val="2065"/>
              </a:lnSpc>
            </a:pPr>
            <a:r>
              <a:rPr lang="en-US" sz="1475">
                <a:solidFill>
                  <a:srgbClr val="22423D"/>
                </a:solidFill>
                <a:latin typeface="Open Sans"/>
              </a:rPr>
              <a:t>ritem, rime, melodija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48177" y="3285770"/>
            <a:ext cx="2472907" cy="789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73"/>
              </a:lnSpc>
            </a:pPr>
            <a:r>
              <a:rPr lang="en-US" sz="1481">
                <a:solidFill>
                  <a:srgbClr val="22423D"/>
                </a:solidFill>
                <a:latin typeface="Open Sans"/>
              </a:rPr>
              <a:t>Kako igrati instrument,</a:t>
            </a:r>
          </a:p>
          <a:p>
            <a:pPr algn="ctr">
              <a:lnSpc>
                <a:spcPts val="2073"/>
              </a:lnSpc>
            </a:pPr>
            <a:r>
              <a:rPr lang="en-US" sz="1481">
                <a:solidFill>
                  <a:srgbClr val="22423D"/>
                </a:solidFill>
                <a:latin typeface="Open Sans"/>
              </a:rPr>
              <a:t>sintaksa, pomen stavkov in sporočila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440203" y="-174729"/>
            <a:ext cx="2810859" cy="2028929"/>
          </a:xfrm>
          <a:custGeom>
            <a:avLst/>
            <a:gdLst/>
            <a:ahLst/>
            <a:cxnLst/>
            <a:rect l="l" t="t" r="r" b="b"/>
            <a:pathLst>
              <a:path w="4216289" h="3043394">
                <a:moveTo>
                  <a:pt x="0" y="0"/>
                </a:moveTo>
                <a:lnTo>
                  <a:pt x="4216289" y="0"/>
                </a:lnTo>
                <a:lnTo>
                  <a:pt x="4216289" y="3043395"/>
                </a:lnTo>
                <a:lnTo>
                  <a:pt x="0" y="304339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5400000">
            <a:off x="70454" y="4800600"/>
            <a:ext cx="1615994" cy="2743200"/>
          </a:xfrm>
          <a:custGeom>
            <a:avLst/>
            <a:gdLst/>
            <a:ahLst/>
            <a:cxnLst/>
            <a:rect l="l" t="t" r="r" b="b"/>
            <a:pathLst>
              <a:path w="2423991" h="4114800">
                <a:moveTo>
                  <a:pt x="0" y="0"/>
                </a:moveTo>
                <a:lnTo>
                  <a:pt x="2423991" y="0"/>
                </a:lnTo>
                <a:lnTo>
                  <a:pt x="24239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860800" y="0"/>
            <a:ext cx="5374083" cy="6858000"/>
          </a:xfrm>
          <a:custGeom>
            <a:avLst/>
            <a:gdLst/>
            <a:ahLst/>
            <a:cxnLst/>
            <a:rect l="l" t="t" r="r" b="b"/>
            <a:pathLst>
              <a:path w="8061124" h="10287000">
                <a:moveTo>
                  <a:pt x="0" y="0"/>
                </a:moveTo>
                <a:lnTo>
                  <a:pt x="8061124" y="0"/>
                </a:lnTo>
                <a:lnTo>
                  <a:pt x="806112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2225" b="-2225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5898188" y="2952711"/>
            <a:ext cx="6350" cy="867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endParaRPr sz="1200"/>
          </a:p>
        </p:txBody>
      </p:sp>
      <p:sp>
        <p:nvSpPr>
          <p:cNvPr id="8" name="TextBox 8"/>
          <p:cNvSpPr txBox="1"/>
          <p:nvPr/>
        </p:nvSpPr>
        <p:spPr>
          <a:xfrm>
            <a:off x="-167843" y="1854200"/>
            <a:ext cx="4353772" cy="18292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53"/>
              </a:lnSpc>
            </a:pPr>
            <a:r>
              <a:rPr lang="en-US" sz="3466" dirty="0" err="1">
                <a:solidFill>
                  <a:srgbClr val="000000"/>
                </a:solidFill>
                <a:latin typeface="Adam Script Bold"/>
              </a:rPr>
              <a:t>Katera</a:t>
            </a:r>
            <a:r>
              <a:rPr lang="en-US" sz="3466" dirty="0">
                <a:solidFill>
                  <a:srgbClr val="000000"/>
                </a:solidFill>
                <a:latin typeface="Adam Script Bold"/>
              </a:rPr>
              <a:t> je </a:t>
            </a:r>
            <a:r>
              <a:rPr lang="en-US" sz="3466" dirty="0" err="1">
                <a:solidFill>
                  <a:srgbClr val="000000"/>
                </a:solidFill>
                <a:latin typeface="Adam Script Bold"/>
              </a:rPr>
              <a:t>vaša</a:t>
            </a:r>
            <a:r>
              <a:rPr lang="en-US" sz="3466" dirty="0">
                <a:solidFill>
                  <a:srgbClr val="000000"/>
                </a:solidFill>
                <a:latin typeface="Adam Script Bold"/>
              </a:rPr>
              <a:t> </a:t>
            </a:r>
            <a:endParaRPr lang="sl-SI" sz="3466" dirty="0">
              <a:solidFill>
                <a:srgbClr val="000000"/>
              </a:solidFill>
              <a:latin typeface="Adam Script Bold"/>
            </a:endParaRPr>
          </a:p>
          <a:p>
            <a:pPr algn="ctr">
              <a:lnSpc>
                <a:spcPts val="4853"/>
              </a:lnSpc>
            </a:pPr>
            <a:r>
              <a:rPr lang="en-US" sz="3466" dirty="0" err="1">
                <a:solidFill>
                  <a:srgbClr val="000000"/>
                </a:solidFill>
                <a:latin typeface="Adam Script Bold"/>
              </a:rPr>
              <a:t>dominantna</a:t>
            </a:r>
            <a:r>
              <a:rPr lang="en-US" sz="3466" dirty="0">
                <a:solidFill>
                  <a:srgbClr val="000000"/>
                </a:solidFill>
                <a:latin typeface="Adam Script Bold"/>
              </a:rPr>
              <a:t> </a:t>
            </a:r>
            <a:endParaRPr lang="sl-SI" sz="3466" dirty="0">
              <a:solidFill>
                <a:srgbClr val="000000"/>
              </a:solidFill>
              <a:latin typeface="Adam Script Bold"/>
            </a:endParaRPr>
          </a:p>
          <a:p>
            <a:pPr algn="ctr">
              <a:lnSpc>
                <a:spcPts val="4853"/>
              </a:lnSpc>
            </a:pPr>
            <a:r>
              <a:rPr lang="en-US" sz="3466" dirty="0" err="1">
                <a:solidFill>
                  <a:srgbClr val="000000"/>
                </a:solidFill>
                <a:latin typeface="Adam Script Bold"/>
              </a:rPr>
              <a:t>hemisfera</a:t>
            </a:r>
            <a:r>
              <a:rPr lang="en-US" sz="3466" dirty="0">
                <a:solidFill>
                  <a:srgbClr val="000000"/>
                </a:solidFill>
                <a:latin typeface="Adam Script Bold"/>
              </a:rPr>
              <a:t>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04960" y="-232723"/>
            <a:ext cx="3209001" cy="3661723"/>
          </a:xfrm>
          <a:custGeom>
            <a:avLst/>
            <a:gdLst/>
            <a:ahLst/>
            <a:cxnLst/>
            <a:rect l="l" t="t" r="r" b="b"/>
            <a:pathLst>
              <a:path w="4813501" h="5492584">
                <a:moveTo>
                  <a:pt x="0" y="0"/>
                </a:moveTo>
                <a:lnTo>
                  <a:pt x="4813501" y="0"/>
                </a:lnTo>
                <a:lnTo>
                  <a:pt x="4813501" y="5492584"/>
                </a:lnTo>
                <a:lnTo>
                  <a:pt x="0" y="54925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191584" y="1721679"/>
            <a:ext cx="8023320" cy="4130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62111" lvl="1" indent="-231056">
              <a:lnSpc>
                <a:spcPts val="2675"/>
              </a:lnSpc>
              <a:buFont typeface="Arial"/>
              <a:buChar char="•"/>
            </a:pPr>
            <a:r>
              <a:rPr lang="en-US" sz="2140" spc="355">
                <a:solidFill>
                  <a:srgbClr val="22423D"/>
                </a:solidFill>
                <a:latin typeface="Glacial Indifference"/>
              </a:rPr>
              <a:t>izboljša spomin in koncentracijo</a:t>
            </a:r>
          </a:p>
          <a:p>
            <a:pPr>
              <a:lnSpc>
                <a:spcPts val="2675"/>
              </a:lnSpc>
            </a:pPr>
            <a:endParaRPr lang="en-US" sz="2140" spc="355">
              <a:solidFill>
                <a:srgbClr val="22423D"/>
              </a:solidFill>
              <a:latin typeface="Glacial Indifference"/>
            </a:endParaRPr>
          </a:p>
          <a:p>
            <a:pPr marL="462111" lvl="1" indent="-231056">
              <a:lnSpc>
                <a:spcPts val="2675"/>
              </a:lnSpc>
              <a:buFont typeface="Arial"/>
              <a:buChar char="•"/>
            </a:pPr>
            <a:r>
              <a:rPr lang="en-US" sz="2140" spc="355">
                <a:solidFill>
                  <a:srgbClr val="22423D"/>
                </a:solidFill>
                <a:latin typeface="Glacial Indifference"/>
              </a:rPr>
              <a:t>poveča sposobnost kreativnega reševanja nalog</a:t>
            </a:r>
          </a:p>
          <a:p>
            <a:pPr>
              <a:lnSpc>
                <a:spcPts val="2675"/>
              </a:lnSpc>
            </a:pPr>
            <a:endParaRPr lang="en-US" sz="2140" spc="355">
              <a:solidFill>
                <a:srgbClr val="22423D"/>
              </a:solidFill>
              <a:latin typeface="Glacial Indifference"/>
            </a:endParaRPr>
          </a:p>
          <a:p>
            <a:pPr marL="462111" lvl="1" indent="-231056">
              <a:lnSpc>
                <a:spcPts val="2675"/>
              </a:lnSpc>
              <a:buFont typeface="Arial"/>
              <a:buChar char="•"/>
            </a:pPr>
            <a:r>
              <a:rPr lang="en-US" sz="2140" spc="355">
                <a:solidFill>
                  <a:srgbClr val="22423D"/>
                </a:solidFill>
                <a:latin typeface="Glacial Indifference"/>
              </a:rPr>
              <a:t>poveča našo učinkovitost pri delu</a:t>
            </a:r>
          </a:p>
          <a:p>
            <a:pPr>
              <a:lnSpc>
                <a:spcPts val="2675"/>
              </a:lnSpc>
            </a:pPr>
            <a:endParaRPr lang="en-US" sz="2140" spc="355">
              <a:solidFill>
                <a:srgbClr val="22423D"/>
              </a:solidFill>
              <a:latin typeface="Glacial Indifference"/>
            </a:endParaRPr>
          </a:p>
          <a:p>
            <a:pPr marL="462111" lvl="1" indent="-231056">
              <a:lnSpc>
                <a:spcPts val="2675"/>
              </a:lnSpc>
              <a:buFont typeface="Arial"/>
              <a:buChar char="•"/>
            </a:pPr>
            <a:r>
              <a:rPr lang="en-US" sz="2140" spc="355">
                <a:solidFill>
                  <a:srgbClr val="22423D"/>
                </a:solidFill>
                <a:latin typeface="Glacial Indifference"/>
              </a:rPr>
              <a:t>učenje postane lažje</a:t>
            </a:r>
          </a:p>
          <a:p>
            <a:pPr>
              <a:lnSpc>
                <a:spcPts val="2675"/>
              </a:lnSpc>
            </a:pPr>
            <a:endParaRPr lang="en-US" sz="2140" spc="355">
              <a:solidFill>
                <a:srgbClr val="22423D"/>
              </a:solidFill>
              <a:latin typeface="Glacial Indifference"/>
            </a:endParaRPr>
          </a:p>
          <a:p>
            <a:pPr marL="462111" lvl="1" indent="-231056">
              <a:lnSpc>
                <a:spcPts val="2675"/>
              </a:lnSpc>
              <a:buFont typeface="Arial"/>
              <a:buChar char="•"/>
            </a:pPr>
            <a:r>
              <a:rPr lang="en-US" sz="2140" spc="355">
                <a:solidFill>
                  <a:srgbClr val="22423D"/>
                </a:solidFill>
                <a:latin typeface="Glacial Indifference"/>
              </a:rPr>
              <a:t>poveča se odpornost na stres</a:t>
            </a:r>
          </a:p>
          <a:p>
            <a:pPr>
              <a:lnSpc>
                <a:spcPts val="2675"/>
              </a:lnSpc>
            </a:pPr>
            <a:endParaRPr lang="en-US" sz="2140" spc="355">
              <a:solidFill>
                <a:srgbClr val="22423D"/>
              </a:solidFill>
              <a:latin typeface="Glacial Indifference"/>
            </a:endParaRPr>
          </a:p>
          <a:p>
            <a:pPr marL="462111" lvl="1" indent="-231056">
              <a:lnSpc>
                <a:spcPts val="2675"/>
              </a:lnSpc>
              <a:buFont typeface="Arial"/>
              <a:buChar char="•"/>
            </a:pPr>
            <a:r>
              <a:rPr lang="en-US" sz="2140" spc="355">
                <a:solidFill>
                  <a:srgbClr val="22423D"/>
                </a:solidFill>
                <a:latin typeface="Glacial Indifference"/>
              </a:rPr>
              <a:t>poveča se samozavest</a:t>
            </a:r>
          </a:p>
        </p:txBody>
      </p:sp>
      <p:sp>
        <p:nvSpPr>
          <p:cNvPr id="4" name="Freeform 4"/>
          <p:cNvSpPr/>
          <p:nvPr/>
        </p:nvSpPr>
        <p:spPr>
          <a:xfrm>
            <a:off x="-144635" y="4287749"/>
            <a:ext cx="1202021" cy="2743200"/>
          </a:xfrm>
          <a:custGeom>
            <a:avLst/>
            <a:gdLst/>
            <a:ahLst/>
            <a:cxnLst/>
            <a:rect l="l" t="t" r="r" b="b"/>
            <a:pathLst>
              <a:path w="1803031" h="4114800">
                <a:moveTo>
                  <a:pt x="0" y="0"/>
                </a:moveTo>
                <a:lnTo>
                  <a:pt x="1803030" y="0"/>
                </a:lnTo>
                <a:lnTo>
                  <a:pt x="180303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3767246" y="352002"/>
            <a:ext cx="4970354" cy="5725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53"/>
              </a:lnSpc>
            </a:pPr>
            <a:r>
              <a:rPr lang="en-US" sz="3466" dirty="0" err="1">
                <a:solidFill>
                  <a:srgbClr val="22423D"/>
                </a:solidFill>
                <a:latin typeface="Adam Script Bold"/>
              </a:rPr>
              <a:t>Povezovanje</a:t>
            </a:r>
            <a:r>
              <a:rPr lang="en-US" sz="3466" dirty="0">
                <a:solidFill>
                  <a:srgbClr val="22423D"/>
                </a:solidFill>
                <a:latin typeface="Adam Script Bold"/>
              </a:rPr>
              <a:t> </a:t>
            </a:r>
            <a:r>
              <a:rPr lang="en-US" sz="3466" dirty="0" err="1">
                <a:solidFill>
                  <a:srgbClr val="22423D"/>
                </a:solidFill>
                <a:latin typeface="Adam Script Bold"/>
              </a:rPr>
              <a:t>hemisfer</a:t>
            </a:r>
            <a:endParaRPr lang="en-US" sz="3466" dirty="0">
              <a:solidFill>
                <a:srgbClr val="22423D"/>
              </a:solidFill>
              <a:latin typeface="Adam Script Bold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9562139" y="4052137"/>
            <a:ext cx="3209001" cy="3661723"/>
          </a:xfrm>
          <a:custGeom>
            <a:avLst/>
            <a:gdLst/>
            <a:ahLst/>
            <a:cxnLst/>
            <a:rect l="l" t="t" r="r" b="b"/>
            <a:pathLst>
              <a:path w="4813501" h="5492584">
                <a:moveTo>
                  <a:pt x="0" y="0"/>
                </a:moveTo>
                <a:lnTo>
                  <a:pt x="4813501" y="0"/>
                </a:lnTo>
                <a:lnTo>
                  <a:pt x="4813501" y="5492584"/>
                </a:lnTo>
                <a:lnTo>
                  <a:pt x="0" y="54925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04960" y="-232723"/>
            <a:ext cx="3209001" cy="3661723"/>
          </a:xfrm>
          <a:custGeom>
            <a:avLst/>
            <a:gdLst/>
            <a:ahLst/>
            <a:cxnLst/>
            <a:rect l="l" t="t" r="r" b="b"/>
            <a:pathLst>
              <a:path w="4813501" h="5492584">
                <a:moveTo>
                  <a:pt x="0" y="0"/>
                </a:moveTo>
                <a:lnTo>
                  <a:pt x="4813501" y="0"/>
                </a:lnTo>
                <a:lnTo>
                  <a:pt x="4813501" y="5492584"/>
                </a:lnTo>
                <a:lnTo>
                  <a:pt x="0" y="54925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44635" y="4287749"/>
            <a:ext cx="1202021" cy="2743200"/>
          </a:xfrm>
          <a:custGeom>
            <a:avLst/>
            <a:gdLst/>
            <a:ahLst/>
            <a:cxnLst/>
            <a:rect l="l" t="t" r="r" b="b"/>
            <a:pathLst>
              <a:path w="1803031" h="4114800">
                <a:moveTo>
                  <a:pt x="0" y="0"/>
                </a:moveTo>
                <a:lnTo>
                  <a:pt x="1803030" y="0"/>
                </a:lnTo>
                <a:lnTo>
                  <a:pt x="180303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8908218" y="685800"/>
            <a:ext cx="2351453" cy="1249209"/>
          </a:xfrm>
          <a:custGeom>
            <a:avLst/>
            <a:gdLst/>
            <a:ahLst/>
            <a:cxnLst/>
            <a:rect l="l" t="t" r="r" b="b"/>
            <a:pathLst>
              <a:path w="3527180" h="1873814">
                <a:moveTo>
                  <a:pt x="0" y="0"/>
                </a:moveTo>
                <a:lnTo>
                  <a:pt x="3527180" y="0"/>
                </a:lnTo>
                <a:lnTo>
                  <a:pt x="3527180" y="1873814"/>
                </a:lnTo>
                <a:lnTo>
                  <a:pt x="0" y="187381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4244697" y="939800"/>
            <a:ext cx="5839247" cy="812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14"/>
              </a:lnSpc>
            </a:pPr>
            <a:r>
              <a:rPr lang="en-US" sz="7398">
                <a:solidFill>
                  <a:srgbClr val="22423D"/>
                </a:solidFill>
                <a:latin typeface="Adam Script"/>
              </a:rPr>
              <a:t>Nasveti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129140" y="1919834"/>
            <a:ext cx="9032846" cy="5184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20" lvl="1" indent="-215909">
              <a:lnSpc>
                <a:spcPts val="4060"/>
              </a:lnSpc>
              <a:buFont typeface="Arial"/>
              <a:buChar char="•"/>
            </a:pPr>
            <a:r>
              <a:rPr lang="en-US" sz="1999" spc="331" dirty="0" err="1">
                <a:solidFill>
                  <a:srgbClr val="22423D"/>
                </a:solidFill>
                <a:latin typeface="Glacial Indifference"/>
              </a:rPr>
              <a:t>Pijte</a:t>
            </a:r>
            <a:r>
              <a:rPr lang="en-US" sz="1999" spc="331" dirty="0">
                <a:solidFill>
                  <a:srgbClr val="22423D"/>
                </a:solidFill>
                <a:latin typeface="Glacial Indifference"/>
              </a:rPr>
              <a:t> </a:t>
            </a:r>
            <a:r>
              <a:rPr lang="en-US" sz="1999" spc="331" dirty="0" err="1">
                <a:solidFill>
                  <a:srgbClr val="22423D"/>
                </a:solidFill>
                <a:latin typeface="Glacial Indifference"/>
              </a:rPr>
              <a:t>vsaj</a:t>
            </a:r>
            <a:r>
              <a:rPr lang="en-US" sz="1999" spc="331" dirty="0">
                <a:solidFill>
                  <a:srgbClr val="22423D"/>
                </a:solidFill>
                <a:latin typeface="Glacial Indifference"/>
              </a:rPr>
              <a:t> 1,5 l </a:t>
            </a:r>
            <a:r>
              <a:rPr lang="en-US" sz="1999" spc="331" dirty="0" err="1">
                <a:solidFill>
                  <a:srgbClr val="22423D"/>
                </a:solidFill>
                <a:latin typeface="Glacial Indifference"/>
              </a:rPr>
              <a:t>vode</a:t>
            </a:r>
            <a:r>
              <a:rPr lang="en-US" sz="1999" spc="331" dirty="0">
                <a:solidFill>
                  <a:srgbClr val="22423D"/>
                </a:solidFill>
                <a:latin typeface="Glacial Indifference"/>
              </a:rPr>
              <a:t> </a:t>
            </a:r>
            <a:r>
              <a:rPr lang="en-US" sz="1999" spc="331" dirty="0" err="1">
                <a:solidFill>
                  <a:srgbClr val="22423D"/>
                </a:solidFill>
                <a:latin typeface="Glacial Indifference"/>
              </a:rPr>
              <a:t>na</a:t>
            </a:r>
            <a:r>
              <a:rPr lang="en-US" sz="1999" spc="331" dirty="0">
                <a:solidFill>
                  <a:srgbClr val="22423D"/>
                </a:solidFill>
                <a:latin typeface="Glacial Indifference"/>
              </a:rPr>
              <a:t> dan.</a:t>
            </a:r>
          </a:p>
          <a:p>
            <a:pPr marL="431820" lvl="1" indent="-215909">
              <a:lnSpc>
                <a:spcPts val="4060"/>
              </a:lnSpc>
              <a:buFont typeface="Arial"/>
              <a:buChar char="•"/>
            </a:pPr>
            <a:r>
              <a:rPr lang="en-US" sz="1999" spc="331" dirty="0" err="1">
                <a:solidFill>
                  <a:srgbClr val="22423D"/>
                </a:solidFill>
                <a:latin typeface="Glacial Indifference"/>
              </a:rPr>
              <a:t>Preizkušajte</a:t>
            </a:r>
            <a:r>
              <a:rPr lang="en-US" sz="1999" spc="331" dirty="0">
                <a:solidFill>
                  <a:srgbClr val="22423D"/>
                </a:solidFill>
                <a:latin typeface="Glacial Indifference"/>
              </a:rPr>
              <a:t> </a:t>
            </a:r>
            <a:r>
              <a:rPr lang="en-US" sz="1999" spc="331" dirty="0" err="1">
                <a:solidFill>
                  <a:srgbClr val="22423D"/>
                </a:solidFill>
                <a:latin typeface="Glacial Indifference"/>
              </a:rPr>
              <a:t>nove</a:t>
            </a:r>
            <a:r>
              <a:rPr lang="en-US" sz="1999" spc="331" dirty="0">
                <a:solidFill>
                  <a:srgbClr val="22423D"/>
                </a:solidFill>
                <a:latin typeface="Glacial Indifference"/>
              </a:rPr>
              <a:t> </a:t>
            </a:r>
            <a:r>
              <a:rPr lang="en-US" sz="1999" spc="331" dirty="0" err="1">
                <a:solidFill>
                  <a:srgbClr val="22423D"/>
                </a:solidFill>
                <a:latin typeface="Glacial Indifference"/>
              </a:rPr>
              <a:t>stvari</a:t>
            </a:r>
            <a:r>
              <a:rPr lang="en-US" sz="1999" spc="331" dirty="0">
                <a:solidFill>
                  <a:srgbClr val="22423D"/>
                </a:solidFill>
                <a:latin typeface="Glacial Indifference"/>
              </a:rPr>
              <a:t> (</a:t>
            </a:r>
            <a:r>
              <a:rPr lang="en-US" sz="1999" spc="331" dirty="0" err="1">
                <a:solidFill>
                  <a:srgbClr val="22423D"/>
                </a:solidFill>
                <a:latin typeface="Glacial Indifference"/>
              </a:rPr>
              <a:t>menjava</a:t>
            </a:r>
            <a:r>
              <a:rPr lang="en-US" sz="1999" spc="331" dirty="0">
                <a:solidFill>
                  <a:srgbClr val="22423D"/>
                </a:solidFill>
                <a:latin typeface="Glacial Indifference"/>
              </a:rPr>
              <a:t> </a:t>
            </a:r>
            <a:r>
              <a:rPr lang="en-US" sz="1999" spc="331" dirty="0" err="1">
                <a:solidFill>
                  <a:srgbClr val="22423D"/>
                </a:solidFill>
                <a:latin typeface="Glacial Indifference"/>
              </a:rPr>
              <a:t>dnevne</a:t>
            </a:r>
            <a:r>
              <a:rPr lang="en-US" sz="1999" spc="331" dirty="0">
                <a:solidFill>
                  <a:srgbClr val="22423D"/>
                </a:solidFill>
                <a:latin typeface="Glacial Indifference"/>
              </a:rPr>
              <a:t> </a:t>
            </a:r>
            <a:r>
              <a:rPr lang="en-US" sz="1999" spc="331" dirty="0" err="1">
                <a:solidFill>
                  <a:srgbClr val="22423D"/>
                </a:solidFill>
                <a:latin typeface="Glacial Indifference"/>
              </a:rPr>
              <a:t>rutine</a:t>
            </a:r>
            <a:r>
              <a:rPr lang="en-US" sz="1999" spc="331" dirty="0">
                <a:solidFill>
                  <a:srgbClr val="22423D"/>
                </a:solidFill>
                <a:latin typeface="Glacial Indifference"/>
              </a:rPr>
              <a:t>, </a:t>
            </a:r>
            <a:r>
              <a:rPr lang="en-US" sz="1999" spc="331" dirty="0" err="1">
                <a:solidFill>
                  <a:srgbClr val="22423D"/>
                </a:solidFill>
                <a:latin typeface="Glacial Indifference"/>
              </a:rPr>
              <a:t>pitje</a:t>
            </a:r>
            <a:r>
              <a:rPr lang="en-US" sz="1999" spc="331" dirty="0">
                <a:solidFill>
                  <a:srgbClr val="22423D"/>
                </a:solidFill>
                <a:latin typeface="Glacial Indifference"/>
              </a:rPr>
              <a:t> </a:t>
            </a:r>
            <a:r>
              <a:rPr lang="en-US" sz="1999" spc="331" dirty="0" err="1">
                <a:solidFill>
                  <a:srgbClr val="22423D"/>
                </a:solidFill>
                <a:latin typeface="Glacial Indifference"/>
              </a:rPr>
              <a:t>kave</a:t>
            </a:r>
            <a:r>
              <a:rPr lang="en-US" sz="1999" spc="331" dirty="0">
                <a:solidFill>
                  <a:srgbClr val="22423D"/>
                </a:solidFill>
                <a:latin typeface="Glacial Indifference"/>
              </a:rPr>
              <a:t> z </a:t>
            </a:r>
            <a:r>
              <a:rPr lang="en-US" sz="1999" spc="331" dirty="0" err="1">
                <a:solidFill>
                  <a:srgbClr val="22423D"/>
                </a:solidFill>
                <a:latin typeface="Glacial Indifference"/>
              </a:rPr>
              <a:t>drugo</a:t>
            </a:r>
            <a:r>
              <a:rPr lang="en-US" sz="1999" spc="331" dirty="0">
                <a:solidFill>
                  <a:srgbClr val="22423D"/>
                </a:solidFill>
                <a:latin typeface="Glacial Indifference"/>
              </a:rPr>
              <a:t> </a:t>
            </a:r>
            <a:r>
              <a:rPr lang="en-US" sz="1999" spc="331" dirty="0" err="1">
                <a:solidFill>
                  <a:srgbClr val="22423D"/>
                </a:solidFill>
                <a:latin typeface="Glacial Indifference"/>
              </a:rPr>
              <a:t>roko</a:t>
            </a:r>
            <a:r>
              <a:rPr lang="en-US" sz="1999" spc="331" dirty="0">
                <a:solidFill>
                  <a:srgbClr val="22423D"/>
                </a:solidFill>
                <a:latin typeface="Glacial Indifference"/>
              </a:rPr>
              <a:t>, </a:t>
            </a:r>
            <a:r>
              <a:rPr lang="en-US" sz="1999" spc="331" dirty="0" err="1">
                <a:solidFill>
                  <a:srgbClr val="22423D"/>
                </a:solidFill>
                <a:latin typeface="Glacial Indifference"/>
              </a:rPr>
              <a:t>skuhajte</a:t>
            </a:r>
            <a:r>
              <a:rPr lang="en-US" sz="1999" spc="331" dirty="0">
                <a:solidFill>
                  <a:srgbClr val="22423D"/>
                </a:solidFill>
                <a:latin typeface="Glacial Indifference"/>
              </a:rPr>
              <a:t> </a:t>
            </a:r>
            <a:r>
              <a:rPr lang="en-US" sz="1999" spc="331" dirty="0" err="1">
                <a:solidFill>
                  <a:srgbClr val="22423D"/>
                </a:solidFill>
                <a:latin typeface="Glacial Indifference"/>
              </a:rPr>
              <a:t>kosilo</a:t>
            </a:r>
            <a:r>
              <a:rPr lang="en-US" sz="1999" spc="331" dirty="0">
                <a:solidFill>
                  <a:srgbClr val="22423D"/>
                </a:solidFill>
                <a:latin typeface="Glacial Indifference"/>
              </a:rPr>
              <a:t> po </a:t>
            </a:r>
            <a:r>
              <a:rPr lang="en-US" sz="1999" spc="331" dirty="0" err="1">
                <a:solidFill>
                  <a:srgbClr val="22423D"/>
                </a:solidFill>
                <a:latin typeface="Glacial Indifference"/>
              </a:rPr>
              <a:t>novem</a:t>
            </a:r>
            <a:r>
              <a:rPr lang="en-US" sz="1999" spc="331" dirty="0">
                <a:solidFill>
                  <a:srgbClr val="22423D"/>
                </a:solidFill>
                <a:latin typeface="Glacial Indifference"/>
              </a:rPr>
              <a:t> </a:t>
            </a:r>
            <a:r>
              <a:rPr lang="en-US" sz="1999" spc="331" dirty="0" err="1">
                <a:solidFill>
                  <a:srgbClr val="22423D"/>
                </a:solidFill>
                <a:latin typeface="Glacial Indifference"/>
              </a:rPr>
              <a:t>receptu</a:t>
            </a:r>
            <a:r>
              <a:rPr lang="sl-SI" sz="1999" spc="331" dirty="0">
                <a:solidFill>
                  <a:srgbClr val="22423D"/>
                </a:solidFill>
                <a:latin typeface="Glacial Indifference"/>
              </a:rPr>
              <a:t>…</a:t>
            </a:r>
            <a:r>
              <a:rPr lang="en-US" sz="1999" spc="331" dirty="0">
                <a:solidFill>
                  <a:srgbClr val="22423D"/>
                </a:solidFill>
                <a:latin typeface="Glacial Indifference"/>
              </a:rPr>
              <a:t>).</a:t>
            </a:r>
          </a:p>
          <a:p>
            <a:pPr marL="431820" lvl="1" indent="-215909">
              <a:lnSpc>
                <a:spcPts val="4060"/>
              </a:lnSpc>
              <a:buFont typeface="Arial"/>
              <a:buChar char="•"/>
            </a:pPr>
            <a:r>
              <a:rPr lang="en-US" sz="1999" spc="331" dirty="0" err="1">
                <a:solidFill>
                  <a:srgbClr val="22423D"/>
                </a:solidFill>
                <a:latin typeface="Glacial Indifference"/>
              </a:rPr>
              <a:t>Rešujte</a:t>
            </a:r>
            <a:r>
              <a:rPr lang="en-US" sz="1999" spc="331" dirty="0">
                <a:solidFill>
                  <a:srgbClr val="22423D"/>
                </a:solidFill>
                <a:latin typeface="Glacial Indifference"/>
              </a:rPr>
              <a:t> </a:t>
            </a:r>
            <a:r>
              <a:rPr lang="en-US" sz="1999" spc="331" dirty="0" err="1">
                <a:solidFill>
                  <a:srgbClr val="22423D"/>
                </a:solidFill>
                <a:latin typeface="Glacial Indifference"/>
              </a:rPr>
              <a:t>križanke</a:t>
            </a:r>
            <a:r>
              <a:rPr lang="en-US" sz="1999" spc="331" dirty="0">
                <a:solidFill>
                  <a:srgbClr val="22423D"/>
                </a:solidFill>
                <a:latin typeface="Glacial Indifference"/>
              </a:rPr>
              <a:t> in </a:t>
            </a:r>
            <a:r>
              <a:rPr lang="en-US" sz="1999" spc="331" dirty="0" err="1">
                <a:solidFill>
                  <a:srgbClr val="22423D"/>
                </a:solidFill>
                <a:latin typeface="Glacial Indifference"/>
              </a:rPr>
              <a:t>sodoku</a:t>
            </a:r>
            <a:r>
              <a:rPr lang="en-US" sz="1999" spc="331" dirty="0">
                <a:solidFill>
                  <a:srgbClr val="22423D"/>
                </a:solidFill>
                <a:latin typeface="Glacial Indifference"/>
              </a:rPr>
              <a:t>.</a:t>
            </a:r>
          </a:p>
          <a:p>
            <a:pPr marL="431820" lvl="1" indent="-215909">
              <a:lnSpc>
                <a:spcPts val="4060"/>
              </a:lnSpc>
              <a:buFont typeface="Arial"/>
              <a:buChar char="•"/>
            </a:pPr>
            <a:r>
              <a:rPr lang="en-US" sz="1999" spc="331" dirty="0" err="1">
                <a:solidFill>
                  <a:srgbClr val="22423D"/>
                </a:solidFill>
                <a:latin typeface="Glacial Indifference"/>
              </a:rPr>
              <a:t>Pišite</a:t>
            </a:r>
            <a:r>
              <a:rPr lang="en-US" sz="1999" spc="331" dirty="0">
                <a:solidFill>
                  <a:srgbClr val="22423D"/>
                </a:solidFill>
                <a:latin typeface="Glacial Indifference"/>
              </a:rPr>
              <a:t> (</a:t>
            </a:r>
            <a:r>
              <a:rPr lang="en-US" sz="1999" spc="331" dirty="0" err="1">
                <a:solidFill>
                  <a:srgbClr val="22423D"/>
                </a:solidFill>
                <a:latin typeface="Glacial Indifference"/>
              </a:rPr>
              <a:t>pisma</a:t>
            </a:r>
            <a:r>
              <a:rPr lang="en-US" sz="1999" spc="331" dirty="0">
                <a:solidFill>
                  <a:srgbClr val="22423D"/>
                </a:solidFill>
                <a:latin typeface="Glacial Indifference"/>
              </a:rPr>
              <a:t>, </a:t>
            </a:r>
            <a:r>
              <a:rPr lang="en-US" sz="1999" spc="331" dirty="0" err="1">
                <a:solidFill>
                  <a:srgbClr val="22423D"/>
                </a:solidFill>
                <a:latin typeface="Glacial Indifference"/>
              </a:rPr>
              <a:t>pesmi</a:t>
            </a:r>
            <a:r>
              <a:rPr lang="en-US" sz="1999" spc="331" dirty="0">
                <a:solidFill>
                  <a:srgbClr val="22423D"/>
                </a:solidFill>
                <a:latin typeface="Glacial Indifference"/>
              </a:rPr>
              <a:t>, haiku, </a:t>
            </a:r>
            <a:r>
              <a:rPr lang="en-US" sz="1999" spc="331" dirty="0" err="1">
                <a:solidFill>
                  <a:srgbClr val="22423D"/>
                </a:solidFill>
                <a:latin typeface="Glacial Indifference"/>
              </a:rPr>
              <a:t>zgodbe</a:t>
            </a:r>
            <a:r>
              <a:rPr lang="en-US" sz="1999" spc="331" dirty="0">
                <a:solidFill>
                  <a:srgbClr val="22423D"/>
                </a:solidFill>
                <a:latin typeface="Glacial Indifference"/>
              </a:rPr>
              <a:t>).</a:t>
            </a:r>
          </a:p>
          <a:p>
            <a:pPr marL="431820" lvl="1" indent="-215909">
              <a:lnSpc>
                <a:spcPts val="4060"/>
              </a:lnSpc>
              <a:buFont typeface="Arial"/>
              <a:buChar char="•"/>
            </a:pPr>
            <a:r>
              <a:rPr lang="en-US" sz="1999" spc="331" dirty="0" err="1">
                <a:solidFill>
                  <a:srgbClr val="22423D"/>
                </a:solidFill>
                <a:latin typeface="Glacial Indifference"/>
              </a:rPr>
              <a:t>Berite</a:t>
            </a:r>
            <a:r>
              <a:rPr lang="en-US" sz="1999" spc="331" dirty="0">
                <a:solidFill>
                  <a:srgbClr val="22423D"/>
                </a:solidFill>
                <a:latin typeface="Glacial Indifference"/>
              </a:rPr>
              <a:t> in se o </a:t>
            </a:r>
            <a:r>
              <a:rPr lang="en-US" sz="1999" spc="331" dirty="0" err="1">
                <a:solidFill>
                  <a:srgbClr val="22423D"/>
                </a:solidFill>
                <a:latin typeface="Glacial Indifference"/>
              </a:rPr>
              <a:t>tem</a:t>
            </a:r>
            <a:r>
              <a:rPr lang="en-US" sz="1999" spc="331" dirty="0">
                <a:solidFill>
                  <a:srgbClr val="22423D"/>
                </a:solidFill>
                <a:latin typeface="Glacial Indifference"/>
              </a:rPr>
              <a:t> </a:t>
            </a:r>
            <a:r>
              <a:rPr lang="en-US" sz="1999" spc="331" dirty="0" err="1">
                <a:solidFill>
                  <a:srgbClr val="22423D"/>
                </a:solidFill>
                <a:latin typeface="Glacial Indifference"/>
              </a:rPr>
              <a:t>pogovarjajte</a:t>
            </a:r>
            <a:r>
              <a:rPr lang="en-US" sz="1999" spc="331" dirty="0">
                <a:solidFill>
                  <a:srgbClr val="22423D"/>
                </a:solidFill>
                <a:latin typeface="Glacial Indifference"/>
              </a:rPr>
              <a:t>.</a:t>
            </a:r>
          </a:p>
          <a:p>
            <a:pPr marL="431820" lvl="1" indent="-215909">
              <a:lnSpc>
                <a:spcPts val="4060"/>
              </a:lnSpc>
              <a:buFont typeface="Arial"/>
              <a:buChar char="•"/>
            </a:pPr>
            <a:r>
              <a:rPr lang="en-US" sz="1999" spc="331" dirty="0" err="1">
                <a:solidFill>
                  <a:srgbClr val="22423D"/>
                </a:solidFill>
                <a:latin typeface="Glacial Indifference"/>
              </a:rPr>
              <a:t>Opravljajte</a:t>
            </a:r>
            <a:r>
              <a:rPr lang="en-US" sz="1999" spc="331" dirty="0">
                <a:solidFill>
                  <a:srgbClr val="22423D"/>
                </a:solidFill>
                <a:latin typeface="Glacial Indifference"/>
              </a:rPr>
              <a:t> </a:t>
            </a:r>
            <a:r>
              <a:rPr lang="en-US" sz="1999" spc="331" dirty="0" err="1">
                <a:solidFill>
                  <a:srgbClr val="22423D"/>
                </a:solidFill>
                <a:latin typeface="Glacial Indifference"/>
              </a:rPr>
              <a:t>eno</a:t>
            </a:r>
            <a:r>
              <a:rPr lang="en-US" sz="1999" spc="331" dirty="0">
                <a:solidFill>
                  <a:srgbClr val="22423D"/>
                </a:solidFill>
                <a:latin typeface="Glacial Indifference"/>
              </a:rPr>
              <a:t> </a:t>
            </a:r>
            <a:r>
              <a:rPr lang="en-US" sz="1999" spc="331" dirty="0" err="1">
                <a:solidFill>
                  <a:srgbClr val="22423D"/>
                </a:solidFill>
                <a:latin typeface="Glacial Indifference"/>
              </a:rPr>
              <a:t>delo</a:t>
            </a:r>
            <a:r>
              <a:rPr lang="en-US" sz="1999" spc="331" dirty="0">
                <a:solidFill>
                  <a:srgbClr val="22423D"/>
                </a:solidFill>
                <a:latin typeface="Glacial Indifference"/>
              </a:rPr>
              <a:t> </a:t>
            </a:r>
            <a:r>
              <a:rPr lang="en-US" sz="1999" spc="331" dirty="0" err="1">
                <a:solidFill>
                  <a:srgbClr val="22423D"/>
                </a:solidFill>
                <a:latin typeface="Glacial Indifference"/>
              </a:rPr>
              <a:t>naenkrat</a:t>
            </a:r>
            <a:r>
              <a:rPr lang="en-US" sz="1999" spc="331" dirty="0">
                <a:solidFill>
                  <a:srgbClr val="22423D"/>
                </a:solidFill>
                <a:latin typeface="Glacial Indifference"/>
              </a:rPr>
              <a:t>.</a:t>
            </a:r>
          </a:p>
          <a:p>
            <a:pPr marL="431820" lvl="1" indent="-215909">
              <a:lnSpc>
                <a:spcPts val="4060"/>
              </a:lnSpc>
              <a:buFont typeface="Arial"/>
              <a:buChar char="•"/>
            </a:pPr>
            <a:r>
              <a:rPr lang="en-US" sz="1999" spc="331" dirty="0" err="1">
                <a:solidFill>
                  <a:srgbClr val="22423D"/>
                </a:solidFill>
                <a:latin typeface="Glacial Indifference"/>
              </a:rPr>
              <a:t>Dovolj</a:t>
            </a:r>
            <a:r>
              <a:rPr lang="en-US" sz="1999" spc="331" dirty="0">
                <a:solidFill>
                  <a:srgbClr val="22423D"/>
                </a:solidFill>
                <a:latin typeface="Glacial Indifference"/>
              </a:rPr>
              <a:t> spite.</a:t>
            </a:r>
          </a:p>
          <a:p>
            <a:pPr marL="431820" lvl="1" indent="-215909">
              <a:lnSpc>
                <a:spcPts val="4060"/>
              </a:lnSpc>
              <a:buFont typeface="Arial"/>
              <a:buChar char="•"/>
            </a:pPr>
            <a:r>
              <a:rPr lang="en-US" sz="1999" spc="331" dirty="0" err="1">
                <a:solidFill>
                  <a:srgbClr val="22423D"/>
                </a:solidFill>
                <a:latin typeface="Glacial Indifference"/>
              </a:rPr>
              <a:t>Gibajte</a:t>
            </a:r>
            <a:r>
              <a:rPr lang="en-US" sz="1999" spc="331" dirty="0">
                <a:solidFill>
                  <a:srgbClr val="22423D"/>
                </a:solidFill>
                <a:latin typeface="Glacial Indifference"/>
              </a:rPr>
              <a:t> se.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392</Words>
  <Application>Microsoft Office PowerPoint</Application>
  <PresentationFormat>Širokozaslonsko</PresentationFormat>
  <Paragraphs>95</Paragraphs>
  <Slides>4</Slides>
  <Notes>4</Notes>
  <HiddenSlides>0</HiddenSlides>
  <MMClips>0</MMClips>
  <ScaleCrop>false</ScaleCrop>
  <HeadingPairs>
    <vt:vector size="6" baseType="variant">
      <vt:variant>
        <vt:lpstr>Uporabljene pisave</vt:lpstr>
      </vt:variant>
      <vt:variant>
        <vt:i4>7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</vt:i4>
      </vt:variant>
    </vt:vector>
  </HeadingPairs>
  <TitlesOfParts>
    <vt:vector size="12" baseType="lpstr">
      <vt:lpstr>Adam Script</vt:lpstr>
      <vt:lpstr>Adam Script Bold</vt:lpstr>
      <vt:lpstr>Arial</vt:lpstr>
      <vt:lpstr>Calibri</vt:lpstr>
      <vt:lpstr>Calibri Light</vt:lpstr>
      <vt:lpstr>Glacial Indifference</vt:lpstr>
      <vt:lpstr>Open Sans</vt:lpstr>
      <vt:lpstr>Officeova tema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Aleksandra</dc:creator>
  <cp:lastModifiedBy>Aleksandra</cp:lastModifiedBy>
  <cp:revision>1</cp:revision>
  <dcterms:created xsi:type="dcterms:W3CDTF">2024-07-03T11:38:07Z</dcterms:created>
  <dcterms:modified xsi:type="dcterms:W3CDTF">2024-07-03T11:41:42Z</dcterms:modified>
</cp:coreProperties>
</file>