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2" r:id="rId5"/>
    <p:sldId id="265" r:id="rId6"/>
    <p:sldId id="260" r:id="rId7"/>
    <p:sldId id="259" r:id="rId8"/>
    <p:sldId id="261" r:id="rId9"/>
    <p:sldId id="264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6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33CB-C086-4CD8-9E25-6F5D6B43A7DF}" type="datetimeFigureOut">
              <a:rPr lang="sl-SI" smtClean="0"/>
              <a:t>13. 04. 2022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1DA49-7A20-4D3D-ADA1-D0C388E675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24576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33CB-C086-4CD8-9E25-6F5D6B43A7DF}" type="datetimeFigureOut">
              <a:rPr lang="sl-SI" smtClean="0"/>
              <a:t>13. 04. 2022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1DA49-7A20-4D3D-ADA1-D0C388E675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41176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33CB-C086-4CD8-9E25-6F5D6B43A7DF}" type="datetimeFigureOut">
              <a:rPr lang="sl-SI" smtClean="0"/>
              <a:t>13. 04. 2022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1DA49-7A20-4D3D-ADA1-D0C388E675B6}" type="slidenum">
              <a:rPr lang="sl-SI" smtClean="0"/>
              <a:t>‹#›</a:t>
            </a:fld>
            <a:endParaRPr lang="sl-SI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832392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33CB-C086-4CD8-9E25-6F5D6B43A7DF}" type="datetimeFigureOut">
              <a:rPr lang="sl-SI" smtClean="0"/>
              <a:t>13. 04. 2022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1DA49-7A20-4D3D-ADA1-D0C388E675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956209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33CB-C086-4CD8-9E25-6F5D6B43A7DF}" type="datetimeFigureOut">
              <a:rPr lang="sl-SI" smtClean="0"/>
              <a:t>13. 04. 2022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1DA49-7A20-4D3D-ADA1-D0C388E675B6}" type="slidenum">
              <a:rPr lang="sl-SI" smtClean="0"/>
              <a:t>‹#›</a:t>
            </a:fld>
            <a:endParaRPr lang="sl-SI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00900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33CB-C086-4CD8-9E25-6F5D6B43A7DF}" type="datetimeFigureOut">
              <a:rPr lang="sl-SI" smtClean="0"/>
              <a:t>13. 04. 2022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1DA49-7A20-4D3D-ADA1-D0C388E675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29365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33CB-C086-4CD8-9E25-6F5D6B43A7DF}" type="datetimeFigureOut">
              <a:rPr lang="sl-SI" smtClean="0"/>
              <a:t>13. 04. 2022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1DA49-7A20-4D3D-ADA1-D0C388E675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025552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33CB-C086-4CD8-9E25-6F5D6B43A7DF}" type="datetimeFigureOut">
              <a:rPr lang="sl-SI" smtClean="0"/>
              <a:t>13. 04. 2022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1DA49-7A20-4D3D-ADA1-D0C388E675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87096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33CB-C086-4CD8-9E25-6F5D6B43A7DF}" type="datetimeFigureOut">
              <a:rPr lang="sl-SI" smtClean="0"/>
              <a:t>13. 04. 2022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1DA49-7A20-4D3D-ADA1-D0C388E675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8018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33CB-C086-4CD8-9E25-6F5D6B43A7DF}" type="datetimeFigureOut">
              <a:rPr lang="sl-SI" smtClean="0"/>
              <a:t>13. 04. 2022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1DA49-7A20-4D3D-ADA1-D0C388E675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81274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33CB-C086-4CD8-9E25-6F5D6B43A7DF}" type="datetimeFigureOut">
              <a:rPr lang="sl-SI" smtClean="0"/>
              <a:t>13. 04. 2022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1DA49-7A20-4D3D-ADA1-D0C388E675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02349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33CB-C086-4CD8-9E25-6F5D6B43A7DF}" type="datetimeFigureOut">
              <a:rPr lang="sl-SI" smtClean="0"/>
              <a:t>13. 04. 2022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1DA49-7A20-4D3D-ADA1-D0C388E675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09431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33CB-C086-4CD8-9E25-6F5D6B43A7DF}" type="datetimeFigureOut">
              <a:rPr lang="sl-SI" smtClean="0"/>
              <a:t>13. 04. 2022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1DA49-7A20-4D3D-ADA1-D0C388E675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0178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33CB-C086-4CD8-9E25-6F5D6B43A7DF}" type="datetimeFigureOut">
              <a:rPr lang="sl-SI" smtClean="0"/>
              <a:t>13. 04. 2022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1DA49-7A20-4D3D-ADA1-D0C388E675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84928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33CB-C086-4CD8-9E25-6F5D6B43A7DF}" type="datetimeFigureOut">
              <a:rPr lang="sl-SI" smtClean="0"/>
              <a:t>13. 04. 2022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1DA49-7A20-4D3D-ADA1-D0C388E675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12610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33CB-C086-4CD8-9E25-6F5D6B43A7DF}" type="datetimeFigureOut">
              <a:rPr lang="sl-SI" smtClean="0"/>
              <a:t>13. 04. 2022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1DA49-7A20-4D3D-ADA1-D0C388E675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71040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E33CB-C086-4CD8-9E25-6F5D6B43A7DF}" type="datetimeFigureOut">
              <a:rPr lang="sl-SI" smtClean="0"/>
              <a:t>13. 04. 2022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1DA49-7A20-4D3D-ADA1-D0C388E675B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19603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JcJ8me22NVs" TargetMode="External"/><Relationship Id="rId2" Type="http://schemas.openxmlformats.org/officeDocument/2006/relationships/hyperlink" Target="https://www.youtube.com/watch?v=6zVTTDesT24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eucbeniki.sio.si/kemija8/948/Zemlja.jp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eucbeniki.sio.si/kemija8/948/prazna.pn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7foK-wVNSMw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A9FD0-D9D4-4A52-8D24-EA976ABAD1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SI" dirty="0"/>
              <a:t>V</a:t>
            </a:r>
            <a:r>
              <a:rPr lang="sl-SI" dirty="0"/>
              <a:t>i</a:t>
            </a:r>
            <a:r>
              <a:rPr lang="en-SI" dirty="0"/>
              <a:t>r</a:t>
            </a:r>
            <a:r>
              <a:rPr lang="sl-SI" dirty="0"/>
              <a:t>i</a:t>
            </a:r>
            <a:r>
              <a:rPr lang="en-SI" dirty="0"/>
              <a:t> </a:t>
            </a:r>
            <a:r>
              <a:rPr lang="sl-SI" dirty="0"/>
              <a:t>e</a:t>
            </a:r>
            <a:r>
              <a:rPr lang="en-SI" dirty="0"/>
              <a:t>l</a:t>
            </a:r>
            <a:r>
              <a:rPr lang="sl-SI" dirty="0"/>
              <a:t>e</a:t>
            </a:r>
            <a:r>
              <a:rPr lang="en-SI" dirty="0"/>
              <a:t>m</a:t>
            </a:r>
            <a:r>
              <a:rPr lang="sl-SI" dirty="0"/>
              <a:t>e</a:t>
            </a:r>
            <a:r>
              <a:rPr lang="en-SI" dirty="0"/>
              <a:t>n</a:t>
            </a:r>
            <a:r>
              <a:rPr lang="sl-SI" dirty="0"/>
              <a:t>t</a:t>
            </a:r>
            <a:r>
              <a:rPr lang="en-SI" dirty="0" err="1"/>
              <a:t>ov</a:t>
            </a:r>
            <a:r>
              <a:rPr lang="en-SI" dirty="0"/>
              <a:t> in </a:t>
            </a:r>
            <a:r>
              <a:rPr lang="en-SI" dirty="0" err="1"/>
              <a:t>spojin</a:t>
            </a:r>
            <a:endParaRPr lang="sl-S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0601FE-8670-41FB-AFA9-2F955FF854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6784280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A81DED0-8983-4644-8E78-0BA62F490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Uporaba kovin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C5E4DA4-2D4D-40D1-AE0D-C9D910D1FF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2160590"/>
            <a:ext cx="8019496" cy="3880773"/>
          </a:xfrm>
        </p:spPr>
        <p:txBody>
          <a:bodyPr>
            <a:normAutofit fontScale="92500" lnSpcReduction="10000"/>
          </a:bodyPr>
          <a:lstStyle/>
          <a:p>
            <a:r>
              <a:rPr lang="sl-SI" sz="2800" dirty="0"/>
              <a:t>Gradbeni material</a:t>
            </a:r>
          </a:p>
          <a:p>
            <a:r>
              <a:rPr lang="sl-SI" sz="2800" dirty="0"/>
              <a:t>Električna napeljava</a:t>
            </a:r>
          </a:p>
          <a:p>
            <a:r>
              <a:rPr lang="sl-SI" sz="2800" dirty="0"/>
              <a:t>Vozila</a:t>
            </a:r>
          </a:p>
          <a:p>
            <a:r>
              <a:rPr lang="sl-SI" sz="2800" dirty="0"/>
              <a:t>Elektronika:</a:t>
            </a:r>
          </a:p>
          <a:p>
            <a:pPr lvl="1"/>
            <a:r>
              <a:rPr lang="sl-SI" sz="2600" dirty="0"/>
              <a:t>Redke kovine – kobalt, niobij, tantal</a:t>
            </a:r>
          </a:p>
          <a:p>
            <a:pPr lvl="1"/>
            <a:r>
              <a:rPr lang="sl-SI" sz="2600" dirty="0">
                <a:hlinkClick r:id="rId2"/>
              </a:rPr>
              <a:t>https://www.youtube.com/watch?v=6zVTTDesT24</a:t>
            </a:r>
            <a:endParaRPr lang="sl-SI" sz="2600" dirty="0"/>
          </a:p>
          <a:p>
            <a:pPr lvl="1"/>
            <a:r>
              <a:rPr lang="sl-SI" sz="2600" dirty="0"/>
              <a:t> – Problemi uporabe obnovljivih virov energije</a:t>
            </a:r>
          </a:p>
          <a:p>
            <a:pPr lvl="1"/>
            <a:r>
              <a:rPr lang="sl-SI" sz="2600" dirty="0">
                <a:hlinkClick r:id="rId3"/>
              </a:rPr>
              <a:t>https://www.youtube.com/watch?v=JcJ8me22NVs</a:t>
            </a:r>
            <a:endParaRPr lang="sl-SI" sz="2600" dirty="0"/>
          </a:p>
          <a:p>
            <a:pPr marL="0" indent="0">
              <a:buNone/>
            </a:pP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3535001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CAACA-F006-4699-93A5-4AC0994193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674" y="666677"/>
            <a:ext cx="7886700" cy="4351338"/>
          </a:xfrm>
        </p:spPr>
        <p:txBody>
          <a:bodyPr/>
          <a:lstStyle/>
          <a:p>
            <a:r>
              <a:rPr lang="sl-SI" altLang="sl-SI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 vseh elementov najdemo v naravi devetdeset elementov vezanih v spojinah, nekatere pa tudi nevezane. </a:t>
            </a:r>
          </a:p>
          <a:p>
            <a:r>
              <a:rPr lang="sl-SI" altLang="sl-SI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naravi je malo </a:t>
            </a:r>
            <a:r>
              <a:rPr lang="sl-SI" altLang="sl-SI" sz="2000" b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čistih </a:t>
            </a:r>
            <a:r>
              <a:rPr lang="en-SI" altLang="sl-SI" sz="2000" b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sl-SI" altLang="sl-SI" sz="2000" b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SI" altLang="sl-SI" sz="2000" b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sl-SI" altLang="sl-SI" sz="2000" b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SI" altLang="sl-SI" sz="2000" b="1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sl-SI" altLang="sl-SI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prevladujejo </a:t>
            </a:r>
            <a:r>
              <a:rPr lang="en-SI" altLang="sl-SI" sz="2000" b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sl-SI" altLang="sl-SI" sz="2000" b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SI" altLang="sl-SI" sz="2000" b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sl-SI" altLang="sl-SI" sz="2000" b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SI" altLang="sl-SI" sz="2000" b="1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sl-SI" altLang="sl-SI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l-SI" altLang="sl-SI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Kamnine</a:t>
            </a:r>
            <a:r>
              <a:rPr lang="sl-SI" altLang="sl-SI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 zmesi </a:t>
            </a:r>
            <a:r>
              <a:rPr lang="en-SI" altLang="sl-SI" sz="2000" b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sl-SI" altLang="sl-SI" sz="2000" b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SI" altLang="sl-SI" sz="2000" b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sl-SI" altLang="sl-SI" sz="2000" b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SI" altLang="sl-SI" sz="2000" b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sl-SI" altLang="sl-SI" sz="2000" b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SI" altLang="sl-SI" sz="2000" b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sl-SI" altLang="sl-SI" sz="2000" b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SI" altLang="sl-SI" sz="2000" b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sl-SI" altLang="sl-SI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l-SI" altLang="sl-SI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morska voda </a:t>
            </a:r>
            <a:r>
              <a:rPr lang="sl-SI" altLang="sl-SI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 </a:t>
            </a:r>
            <a:r>
              <a:rPr lang="en-SI" altLang="sl-SI" sz="2000" b="1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raztopina</a:t>
            </a:r>
            <a:r>
              <a:rPr lang="sl-SI" altLang="sl-SI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različnih snovi, </a:t>
            </a:r>
            <a:r>
              <a:rPr lang="sl-SI" altLang="sl-SI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zrak</a:t>
            </a:r>
            <a:r>
              <a:rPr lang="sl-SI" altLang="sl-SI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 je </a:t>
            </a:r>
            <a:r>
              <a:rPr lang="en-SI" altLang="sl-SI" sz="2000" b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sl-SI" altLang="sl-SI" sz="2000" b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SI" altLang="sl-SI" sz="2000" b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sl-SI" altLang="sl-SI" sz="2000" b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sl-SI" altLang="sl-SI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plinov.</a:t>
            </a:r>
          </a:p>
          <a:p>
            <a:r>
              <a:rPr lang="sl-SI" altLang="sl-SI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Viri elementov in spojin so:</a:t>
            </a:r>
          </a:p>
          <a:p>
            <a:pPr lvl="1"/>
            <a:r>
              <a:rPr lang="sl-SI" altLang="sl-SI" sz="18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Kamnine</a:t>
            </a:r>
          </a:p>
          <a:p>
            <a:pPr lvl="1"/>
            <a:r>
              <a:rPr lang="sl-SI" altLang="sl-SI" sz="18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Voda in</a:t>
            </a:r>
          </a:p>
          <a:p>
            <a:pPr lvl="1"/>
            <a:r>
              <a:rPr lang="sl-SI" altLang="sl-SI" sz="18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Zrak</a:t>
            </a:r>
            <a:endParaRPr lang="sl-SI" altLang="sl-SI" sz="1800" dirty="0">
              <a:latin typeface="Arial" panose="020B0604020202020204" pitchFamily="34" charset="0"/>
            </a:endParaRPr>
          </a:p>
          <a:p>
            <a:endParaRPr lang="sl-SI" dirty="0"/>
          </a:p>
        </p:txBody>
      </p:sp>
      <p:pic>
        <p:nvPicPr>
          <p:cNvPr id="25" name="Picture 16">
            <a:hlinkClick r:id="rId2"/>
            <a:extLst>
              <a:ext uri="{FF2B5EF4-FFF2-40B4-BE49-F238E27FC236}">
                <a16:creationId xmlns:a16="http://schemas.microsoft.com/office/drawing/2014/main" id="{D2D1F364-1BC2-4A90-9327-2FEB04E582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8562" y="3115561"/>
            <a:ext cx="2466533" cy="2466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4584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9F553-BEEE-43C8-A4AF-9BD4230C8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I" dirty="0"/>
              <a:t>E</a:t>
            </a:r>
            <a:r>
              <a:rPr lang="sl-SI" dirty="0"/>
              <a:t>l</a:t>
            </a:r>
            <a:r>
              <a:rPr lang="en-SI" dirty="0"/>
              <a:t>e</a:t>
            </a:r>
            <a:r>
              <a:rPr lang="sl-SI" dirty="0"/>
              <a:t>m</a:t>
            </a:r>
            <a:r>
              <a:rPr lang="en-SI" dirty="0"/>
              <a:t>e</a:t>
            </a:r>
            <a:r>
              <a:rPr lang="sl-SI" dirty="0"/>
              <a:t>n</a:t>
            </a:r>
            <a:r>
              <a:rPr lang="en-SI" dirty="0"/>
              <a:t>t</a:t>
            </a:r>
            <a:r>
              <a:rPr lang="sl-SI" dirty="0"/>
              <a:t>i</a:t>
            </a:r>
            <a:r>
              <a:rPr lang="en-SI" dirty="0"/>
              <a:t> </a:t>
            </a:r>
            <a:r>
              <a:rPr lang="sl-SI" dirty="0"/>
              <a:t>v</a:t>
            </a:r>
            <a:r>
              <a:rPr lang="en-SI" dirty="0"/>
              <a:t> </a:t>
            </a:r>
            <a:r>
              <a:rPr lang="sl-SI" dirty="0"/>
              <a:t>n</a:t>
            </a:r>
            <a:r>
              <a:rPr lang="en-SI" dirty="0"/>
              <a:t>a</a:t>
            </a:r>
            <a:r>
              <a:rPr lang="sl-SI" dirty="0"/>
              <a:t>r</a:t>
            </a:r>
            <a:r>
              <a:rPr lang="en-SI" dirty="0"/>
              <a:t>a</a:t>
            </a:r>
            <a:r>
              <a:rPr lang="sl-SI" dirty="0"/>
              <a:t>v</a:t>
            </a:r>
            <a:r>
              <a:rPr lang="en-SI" dirty="0" err="1"/>
              <a:t>i</a:t>
            </a:r>
            <a:endParaRPr lang="sl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DBA69D-3736-440A-88BE-8007EC7905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7" y="1397191"/>
            <a:ext cx="7924803" cy="5280446"/>
          </a:xfrm>
        </p:spPr>
        <p:txBody>
          <a:bodyPr>
            <a:noAutofit/>
          </a:bodyPr>
          <a:lstStyle/>
          <a:p>
            <a:r>
              <a:rPr lang="sl-SI" altLang="sl-SI" sz="24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naravi so elementi redko prosti. Večinoma so vezani v spojinah, ki sestavljajo kamnine, ali pa so raztopljeni v vodi. </a:t>
            </a:r>
            <a:endParaRPr lang="en-SI" altLang="sl-SI" sz="2400" dirty="0">
              <a:solidFill>
                <a:srgbClr val="317EB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SI" altLang="sl-SI" sz="24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en-SI" altLang="sl-SI" sz="2400" dirty="0" err="1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zemeljski</a:t>
            </a:r>
            <a:r>
              <a:rPr lang="en-SI" altLang="sl-SI" sz="24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SI" altLang="sl-SI" sz="2400" dirty="0" err="1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skorji</a:t>
            </a:r>
            <a:r>
              <a:rPr lang="en-SI" altLang="sl-SI" sz="24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je:</a:t>
            </a:r>
          </a:p>
          <a:p>
            <a:pPr lvl="1"/>
            <a:r>
              <a:rPr lang="en-SI" altLang="sl-SI" sz="20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46% kisika, </a:t>
            </a:r>
            <a:br>
              <a:rPr lang="sl-SI" altLang="sl-SI" sz="20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SI" altLang="sl-SI" sz="20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28% silicija, </a:t>
            </a:r>
            <a:br>
              <a:rPr lang="sl-SI" altLang="sl-SI" sz="20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SI" altLang="sl-SI" sz="20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8% aluminija, </a:t>
            </a:r>
            <a:br>
              <a:rPr lang="sl-SI" altLang="sl-SI" sz="20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SI" altLang="sl-SI" sz="20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5% železa, </a:t>
            </a:r>
            <a:br>
              <a:rPr lang="sl-SI" altLang="sl-SI" sz="20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SI" altLang="sl-SI" sz="20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4% kal</a:t>
            </a:r>
            <a:r>
              <a:rPr lang="sl-SI" altLang="sl-SI" sz="20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SI" altLang="sl-SI" sz="2000" dirty="0" err="1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sl-SI" altLang="sl-SI" sz="20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SI" altLang="sl-SI" sz="20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a, </a:t>
            </a:r>
            <a:br>
              <a:rPr lang="sl-SI" altLang="sl-SI" sz="20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SI" altLang="sl-SI" sz="20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3% </a:t>
            </a:r>
            <a:r>
              <a:rPr lang="sl-SI" altLang="sl-SI" sz="20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SI" altLang="sl-SI" sz="20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sl-SI" altLang="sl-SI" sz="20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SI" altLang="sl-SI" sz="20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sl-SI" altLang="sl-SI" sz="20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SI" altLang="sl-SI" sz="20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ja, </a:t>
            </a:r>
            <a:br>
              <a:rPr lang="sl-SI" altLang="sl-SI" sz="20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SI" altLang="sl-SI" sz="20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3% kalija, </a:t>
            </a:r>
            <a:br>
              <a:rPr lang="sl-SI" altLang="sl-SI" sz="20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SI" altLang="sl-SI" sz="20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2% magnezija in </a:t>
            </a:r>
            <a:br>
              <a:rPr lang="sl-SI" altLang="sl-SI" sz="20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SI" altLang="sl-SI" sz="20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1% ostalih elementov.</a:t>
            </a:r>
          </a:p>
        </p:txBody>
      </p:sp>
      <p:pic>
        <p:nvPicPr>
          <p:cNvPr id="2050" name="Picture 2">
            <a:hlinkClick r:id="rId2"/>
            <a:extLst>
              <a:ext uri="{FF2B5EF4-FFF2-40B4-BE49-F238E27FC236}">
                <a16:creationId xmlns:a16="http://schemas.microsoft.com/office/drawing/2014/main" id="{86AEE5CD-8FFD-426A-9B19-641ADACC8D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0" y="-136525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9136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2C84229-975D-4981-8B9B-67B4B969D3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174460"/>
            <a:ext cx="6347714" cy="4866904"/>
          </a:xfrm>
        </p:spPr>
        <p:txBody>
          <a:bodyPr/>
          <a:lstStyle/>
          <a:p>
            <a:r>
              <a:rPr lang="en-SI" altLang="sl-SI" sz="28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morski vodi je:</a:t>
            </a:r>
          </a:p>
          <a:p>
            <a:pPr lvl="1"/>
            <a:r>
              <a:rPr lang="en-SI" altLang="sl-SI" sz="28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85,8% kisika, </a:t>
            </a:r>
            <a:br>
              <a:rPr lang="sl-SI" altLang="sl-SI" sz="28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SI" altLang="sl-SI" sz="28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10,7% vodika, </a:t>
            </a:r>
            <a:br>
              <a:rPr lang="sl-SI" altLang="sl-SI" sz="28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SI" altLang="sl-SI" sz="28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1,9% klora, </a:t>
            </a:r>
            <a:br>
              <a:rPr lang="sl-SI" altLang="sl-SI" sz="28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SI" altLang="sl-SI" sz="28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1,1% natrija, </a:t>
            </a:r>
            <a:br>
              <a:rPr lang="sl-SI" altLang="sl-SI" sz="28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SI" altLang="sl-SI" sz="28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0,13% magnezija, </a:t>
            </a:r>
            <a:br>
              <a:rPr lang="sl-SI" altLang="sl-SI" sz="28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SI" altLang="sl-SI" sz="28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0,04% kalija, </a:t>
            </a:r>
            <a:br>
              <a:rPr lang="sl-SI" altLang="sl-SI" sz="28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SI" altLang="sl-SI" sz="28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0,04% kalcija in </a:t>
            </a:r>
            <a:br>
              <a:rPr lang="sl-SI" altLang="sl-SI" sz="28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SI" altLang="sl-SI" sz="28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0,12% ostalih elementov.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58979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F64A7C8-2A72-468E-B0D2-8EC7F82D47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984" y="541635"/>
            <a:ext cx="6347714" cy="4573290"/>
          </a:xfrm>
        </p:spPr>
        <p:txBody>
          <a:bodyPr/>
          <a:lstStyle/>
          <a:p>
            <a:r>
              <a:rPr lang="en-SI" altLang="sl-SI" sz="28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sl-SI" altLang="sl-SI" sz="28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zraku</a:t>
            </a:r>
            <a:r>
              <a:rPr lang="en-SI" altLang="sl-SI" sz="28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je:</a:t>
            </a:r>
          </a:p>
          <a:p>
            <a:pPr lvl="1"/>
            <a:r>
              <a:rPr lang="sl-SI" altLang="sl-SI" sz="28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78 </a:t>
            </a:r>
            <a:r>
              <a:rPr lang="en-SI" altLang="sl-SI" sz="28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 </a:t>
            </a:r>
            <a:r>
              <a:rPr lang="sl-SI" altLang="sl-SI" sz="28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dušika</a:t>
            </a:r>
            <a:r>
              <a:rPr lang="en-SI" altLang="sl-SI" sz="28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sl-SI" altLang="sl-SI" sz="28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l-SI" altLang="sl-SI" sz="28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21 % kisika</a:t>
            </a:r>
            <a:r>
              <a:rPr lang="en-SI" altLang="sl-SI" sz="28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sl-SI" altLang="sl-SI" sz="28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SI" altLang="sl-SI" sz="28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sl-SI" altLang="sl-SI" sz="2800" dirty="0">
                <a:solidFill>
                  <a:srgbClr val="317EB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% argona in ostalih plinov</a:t>
            </a:r>
            <a:endParaRPr lang="sl-SI" dirty="0"/>
          </a:p>
        </p:txBody>
      </p:sp>
      <p:pic>
        <p:nvPicPr>
          <p:cNvPr id="1026" name="Picture 2" descr="Zračni tlak">
            <a:extLst>
              <a:ext uri="{FF2B5EF4-FFF2-40B4-BE49-F238E27FC236}">
                <a16:creationId xmlns:a16="http://schemas.microsoft.com/office/drawing/2014/main" id="{E1487B81-4160-40FF-B02C-9D26853BF8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7961" y="2522989"/>
            <a:ext cx="4828077" cy="4108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3228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AB867-ACB3-412C-A045-DEE665824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I" dirty="0"/>
              <a:t>K</a:t>
            </a:r>
            <a:r>
              <a:rPr lang="sl-SI" dirty="0"/>
              <a:t>a</a:t>
            </a:r>
            <a:r>
              <a:rPr lang="en-SI" dirty="0"/>
              <a:t>m</a:t>
            </a:r>
            <a:r>
              <a:rPr lang="sl-SI" dirty="0"/>
              <a:t>n</a:t>
            </a:r>
            <a:r>
              <a:rPr lang="en-SI" dirty="0" err="1"/>
              <a:t>i</a:t>
            </a:r>
            <a:r>
              <a:rPr lang="sl-SI" dirty="0"/>
              <a:t>n</a:t>
            </a:r>
            <a:r>
              <a:rPr lang="en-SI" dirty="0"/>
              <a:t>e </a:t>
            </a:r>
            <a:r>
              <a:rPr lang="sl-SI" dirty="0"/>
              <a:t>s</a:t>
            </a:r>
            <a:r>
              <a:rPr lang="en-SI" dirty="0"/>
              <a:t>o </a:t>
            </a:r>
            <a:r>
              <a:rPr lang="sl-SI" dirty="0"/>
              <a:t>v</a:t>
            </a:r>
            <a:r>
              <a:rPr lang="en-SI" dirty="0" err="1"/>
              <a:t>i</a:t>
            </a:r>
            <a:r>
              <a:rPr lang="sl-SI" dirty="0"/>
              <a:t>r</a:t>
            </a:r>
            <a:r>
              <a:rPr lang="en-SI" dirty="0"/>
              <a:t> </a:t>
            </a:r>
            <a:r>
              <a:rPr lang="sl-SI" dirty="0"/>
              <a:t>e</a:t>
            </a:r>
            <a:r>
              <a:rPr lang="en-SI" dirty="0"/>
              <a:t>l</a:t>
            </a:r>
            <a:r>
              <a:rPr lang="sl-SI" dirty="0"/>
              <a:t>e</a:t>
            </a:r>
            <a:r>
              <a:rPr lang="en-SI" dirty="0"/>
              <a:t>m</a:t>
            </a:r>
            <a:r>
              <a:rPr lang="sl-SI" dirty="0"/>
              <a:t>e</a:t>
            </a:r>
            <a:r>
              <a:rPr lang="en-SI" dirty="0"/>
              <a:t>n</a:t>
            </a:r>
            <a:r>
              <a:rPr lang="sl-SI" dirty="0"/>
              <a:t>t</a:t>
            </a:r>
            <a:r>
              <a:rPr lang="en-SI" dirty="0"/>
              <a:t>o</a:t>
            </a:r>
            <a:r>
              <a:rPr lang="sl-SI" dirty="0"/>
              <a:t>v</a:t>
            </a:r>
            <a:r>
              <a:rPr lang="en-SI" dirty="0"/>
              <a:t> </a:t>
            </a:r>
            <a:r>
              <a:rPr lang="sl-SI" dirty="0"/>
              <a:t>i</a:t>
            </a:r>
            <a:r>
              <a:rPr lang="en-SI" dirty="0"/>
              <a:t>n </a:t>
            </a:r>
            <a:r>
              <a:rPr lang="sl-SI" dirty="0"/>
              <a:t>s</a:t>
            </a:r>
            <a:r>
              <a:rPr lang="en-SI" dirty="0"/>
              <a:t>p</a:t>
            </a:r>
            <a:r>
              <a:rPr lang="sl-SI" dirty="0"/>
              <a:t>o</a:t>
            </a:r>
            <a:r>
              <a:rPr lang="en-SI" dirty="0"/>
              <a:t>j</a:t>
            </a:r>
            <a:r>
              <a:rPr lang="sl-SI" dirty="0"/>
              <a:t>i</a:t>
            </a:r>
            <a:r>
              <a:rPr lang="en-SI" dirty="0"/>
              <a:t>n</a:t>
            </a:r>
            <a:endParaRPr lang="sl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48B68A-AB74-4904-B235-F2C5C6533B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2160590"/>
            <a:ext cx="6347714" cy="4458324"/>
          </a:xfrm>
        </p:spPr>
        <p:txBody>
          <a:bodyPr>
            <a:normAutofit/>
          </a:bodyPr>
          <a:lstStyle/>
          <a:p>
            <a:r>
              <a:rPr lang="sl-SI" sz="2000" dirty="0"/>
              <a:t>Kamnine v naravi so zmesi različnih mineralov. </a:t>
            </a:r>
            <a:endParaRPr lang="en-SI" sz="2000" dirty="0"/>
          </a:p>
          <a:p>
            <a:r>
              <a:rPr lang="sl-SI" sz="2000" dirty="0"/>
              <a:t>Najbolj razširjen</a:t>
            </a:r>
            <a:r>
              <a:rPr lang="en-SI" sz="2000" dirty="0"/>
              <a:t> </a:t>
            </a:r>
            <a:r>
              <a:rPr lang="sl-SI" sz="2000" dirty="0"/>
              <a:t>m</a:t>
            </a:r>
            <a:r>
              <a:rPr lang="en-SI" sz="2000" dirty="0" err="1"/>
              <a:t>i</a:t>
            </a:r>
            <a:r>
              <a:rPr lang="sl-SI" sz="2000" dirty="0"/>
              <a:t>n</a:t>
            </a:r>
            <a:r>
              <a:rPr lang="en-SI" sz="2000" dirty="0"/>
              <a:t>e</a:t>
            </a:r>
            <a:r>
              <a:rPr lang="sl-SI" sz="2000" dirty="0"/>
              <a:t>r</a:t>
            </a:r>
            <a:r>
              <a:rPr lang="en-SI" sz="2000" dirty="0"/>
              <a:t>a</a:t>
            </a:r>
            <a:r>
              <a:rPr lang="sl-SI" sz="2000" dirty="0"/>
              <a:t>l je kremen, SiO</a:t>
            </a:r>
            <a:r>
              <a:rPr lang="sl-SI" sz="2000" baseline="-25000" dirty="0"/>
              <a:t>2</a:t>
            </a:r>
            <a:r>
              <a:rPr lang="sl-SI" sz="2000" dirty="0"/>
              <a:t>, ki je spojina elementov silicija in kisika. </a:t>
            </a:r>
            <a:endParaRPr lang="en-SI" sz="2000" dirty="0"/>
          </a:p>
          <a:p>
            <a:r>
              <a:rPr lang="sl-SI" sz="2000" dirty="0"/>
              <a:t>Rude vsebujejo večje količine posameznih mineralov. Pogosti so oksidi, to so spojine kovin s kisikom, in sulfidi, to so spojine kovin z žveplom. </a:t>
            </a:r>
            <a:r>
              <a:rPr lang="en-SI" sz="2000" dirty="0"/>
              <a:t>Med </a:t>
            </a:r>
            <a:r>
              <a:rPr lang="en-SI" sz="2000" dirty="0" err="1"/>
              <a:t>nji</a:t>
            </a:r>
            <a:r>
              <a:rPr lang="sl-SI" sz="2000" dirty="0"/>
              <a:t>h</a:t>
            </a:r>
            <a:r>
              <a:rPr lang="en-SI" sz="2000" dirty="0"/>
              <a:t> </a:t>
            </a:r>
            <a:r>
              <a:rPr lang="sl-SI" sz="2000" dirty="0"/>
              <a:t>s</a:t>
            </a:r>
            <a:r>
              <a:rPr lang="en-SI" sz="2000" dirty="0"/>
              <a:t>p</a:t>
            </a:r>
            <a:r>
              <a:rPr lang="sl-SI" sz="2000" dirty="0"/>
              <a:t>a</a:t>
            </a:r>
            <a:r>
              <a:rPr lang="en-SI" sz="2000" dirty="0"/>
              <a:t>d</a:t>
            </a:r>
            <a:r>
              <a:rPr lang="sl-SI" sz="2000" dirty="0"/>
              <a:t>a</a:t>
            </a:r>
            <a:r>
              <a:rPr lang="en-SI" sz="2000" dirty="0"/>
              <a:t>j</a:t>
            </a:r>
            <a:r>
              <a:rPr lang="sl-SI" sz="2000" dirty="0"/>
              <a:t>o</a:t>
            </a:r>
            <a:r>
              <a:rPr lang="en-SI" sz="2000" dirty="0"/>
              <a:t>:</a:t>
            </a:r>
          </a:p>
          <a:p>
            <a:pPr lvl="1"/>
            <a:r>
              <a:rPr lang="sl-SI" sz="2000" dirty="0"/>
              <a:t>hematit, Fe</a:t>
            </a:r>
            <a:r>
              <a:rPr lang="sl-SI" sz="2000" baseline="-25000" dirty="0"/>
              <a:t>2</a:t>
            </a:r>
            <a:r>
              <a:rPr lang="sl-SI" sz="2000" dirty="0"/>
              <a:t>O</a:t>
            </a:r>
            <a:r>
              <a:rPr lang="sl-SI" sz="2000" baseline="-25000" dirty="0"/>
              <a:t>3,</a:t>
            </a:r>
            <a:r>
              <a:rPr lang="sl-SI" sz="2000" dirty="0"/>
              <a:t> </a:t>
            </a:r>
            <a:endParaRPr lang="en-SI" sz="2000" dirty="0"/>
          </a:p>
          <a:p>
            <a:pPr lvl="1"/>
            <a:r>
              <a:rPr lang="sl-SI" sz="2000" dirty="0"/>
              <a:t>magnetit, Fe</a:t>
            </a:r>
            <a:r>
              <a:rPr lang="sl-SI" sz="2000" baseline="-25000" dirty="0"/>
              <a:t>3</a:t>
            </a:r>
            <a:r>
              <a:rPr lang="sl-SI" sz="2000" dirty="0"/>
              <a:t>O</a:t>
            </a:r>
            <a:r>
              <a:rPr lang="sl-SI" sz="2000" baseline="-25000" dirty="0"/>
              <a:t>4</a:t>
            </a:r>
            <a:r>
              <a:rPr lang="sl-SI" sz="2000" dirty="0"/>
              <a:t>, </a:t>
            </a:r>
            <a:endParaRPr lang="en-SI" sz="2000" dirty="0"/>
          </a:p>
          <a:p>
            <a:pPr lvl="1"/>
            <a:r>
              <a:rPr lang="sl-SI" sz="2000" dirty="0"/>
              <a:t>siderit, FeCO</a:t>
            </a:r>
            <a:r>
              <a:rPr lang="sl-SI" sz="2000" baseline="-25000" dirty="0"/>
              <a:t>3</a:t>
            </a:r>
            <a:r>
              <a:rPr lang="sl-SI" sz="2000" dirty="0"/>
              <a:t> </a:t>
            </a:r>
            <a:r>
              <a:rPr lang="en-SI" sz="2000" dirty="0" err="1"/>
              <a:t>i</a:t>
            </a:r>
            <a:r>
              <a:rPr lang="sl-SI" sz="2000" dirty="0"/>
              <a:t>n</a:t>
            </a:r>
            <a:endParaRPr lang="en-SI" sz="2000" dirty="0"/>
          </a:p>
          <a:p>
            <a:pPr lvl="1"/>
            <a:r>
              <a:rPr lang="sl-SI" sz="2000" dirty="0"/>
              <a:t>pirit, FeS</a:t>
            </a:r>
            <a:r>
              <a:rPr lang="sl-SI" sz="2000" baseline="-25000" dirty="0"/>
              <a:t>2</a:t>
            </a:r>
            <a:r>
              <a:rPr lang="sl-SI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39340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79BEF-0065-48A0-96A3-51DA634B7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I" dirty="0"/>
              <a:t>K</a:t>
            </a:r>
            <a:r>
              <a:rPr lang="sl-SI" dirty="0"/>
              <a:t>a</a:t>
            </a:r>
            <a:r>
              <a:rPr lang="en-SI" dirty="0"/>
              <a:t>m</a:t>
            </a:r>
            <a:r>
              <a:rPr lang="sl-SI" dirty="0"/>
              <a:t>n</a:t>
            </a:r>
            <a:r>
              <a:rPr lang="en-SI" dirty="0" err="1"/>
              <a:t>i</a:t>
            </a:r>
            <a:r>
              <a:rPr lang="sl-SI" dirty="0"/>
              <a:t>n</a:t>
            </a:r>
            <a:r>
              <a:rPr lang="en-SI" dirty="0"/>
              <a:t>e </a:t>
            </a:r>
            <a:r>
              <a:rPr lang="sl-SI" dirty="0"/>
              <a:t>s</a:t>
            </a:r>
            <a:r>
              <a:rPr lang="en-SI" dirty="0"/>
              <a:t>o </a:t>
            </a:r>
            <a:r>
              <a:rPr lang="sl-SI" dirty="0"/>
              <a:t>v</a:t>
            </a:r>
            <a:r>
              <a:rPr lang="en-SI" dirty="0" err="1"/>
              <a:t>i</a:t>
            </a:r>
            <a:r>
              <a:rPr lang="sl-SI" dirty="0"/>
              <a:t>r</a:t>
            </a:r>
            <a:r>
              <a:rPr lang="en-SI" dirty="0"/>
              <a:t> </a:t>
            </a:r>
            <a:r>
              <a:rPr lang="sl-SI" dirty="0"/>
              <a:t>e</a:t>
            </a:r>
            <a:r>
              <a:rPr lang="en-SI" dirty="0"/>
              <a:t>l</a:t>
            </a:r>
            <a:r>
              <a:rPr lang="sl-SI" dirty="0"/>
              <a:t>e</a:t>
            </a:r>
            <a:r>
              <a:rPr lang="en-SI" dirty="0"/>
              <a:t>m</a:t>
            </a:r>
            <a:r>
              <a:rPr lang="sl-SI" dirty="0"/>
              <a:t>e</a:t>
            </a:r>
            <a:r>
              <a:rPr lang="en-SI" dirty="0"/>
              <a:t>n</a:t>
            </a:r>
            <a:r>
              <a:rPr lang="sl-SI" dirty="0"/>
              <a:t>t</a:t>
            </a:r>
            <a:r>
              <a:rPr lang="en-SI" dirty="0"/>
              <a:t>o</a:t>
            </a:r>
            <a:r>
              <a:rPr lang="sl-SI" dirty="0"/>
              <a:t>v</a:t>
            </a:r>
            <a:r>
              <a:rPr lang="en-SI" dirty="0"/>
              <a:t> </a:t>
            </a:r>
            <a:r>
              <a:rPr lang="sl-SI" dirty="0"/>
              <a:t>i</a:t>
            </a:r>
            <a:r>
              <a:rPr lang="en-SI" dirty="0"/>
              <a:t>n </a:t>
            </a:r>
            <a:r>
              <a:rPr lang="sl-SI" dirty="0"/>
              <a:t>s</a:t>
            </a:r>
            <a:r>
              <a:rPr lang="en-SI" dirty="0"/>
              <a:t>p</a:t>
            </a:r>
            <a:r>
              <a:rPr lang="sl-SI" dirty="0"/>
              <a:t>o</a:t>
            </a:r>
            <a:r>
              <a:rPr lang="en-SI" dirty="0"/>
              <a:t>j</a:t>
            </a:r>
            <a:r>
              <a:rPr lang="sl-SI" dirty="0"/>
              <a:t>i</a:t>
            </a:r>
            <a:r>
              <a:rPr lang="en-SI" dirty="0"/>
              <a:t>n</a:t>
            </a:r>
            <a:endParaRPr lang="sl-SI" dirty="0"/>
          </a:p>
        </p:txBody>
      </p:sp>
      <p:pic>
        <p:nvPicPr>
          <p:cNvPr id="3074" name="Picture 2" descr="Hematit, Fe&lt;sub&gt;2&lt;/sub&gt;O&lt;sub&gt;3&lt;/sub&gt;">
            <a:extLst>
              <a:ext uri="{FF2B5EF4-FFF2-40B4-BE49-F238E27FC236}">
                <a16:creationId xmlns:a16="http://schemas.microsoft.com/office/drawing/2014/main" id="{AE36AEBD-4100-4DAB-ADEE-2E3C41B09A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" y="1906943"/>
            <a:ext cx="2687690" cy="2194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Pirit, FeS&lt;sub&gt;2&lt;/sub&gt;">
            <a:extLst>
              <a:ext uri="{FF2B5EF4-FFF2-40B4-BE49-F238E27FC236}">
                <a16:creationId xmlns:a16="http://schemas.microsoft.com/office/drawing/2014/main" id="{EA2F6208-9041-4686-A13A-51A06CD7CE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8994" y="1906942"/>
            <a:ext cx="3041927" cy="2194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Siderit, FeCO&lt;sub&gt;3&lt;/sub&gt;">
            <a:extLst>
              <a:ext uri="{FF2B5EF4-FFF2-40B4-BE49-F238E27FC236}">
                <a16:creationId xmlns:a16="http://schemas.microsoft.com/office/drawing/2014/main" id="{4B9830DE-8588-4546-9384-16F3FEBE7E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" y="4543806"/>
            <a:ext cx="2286000" cy="2305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60CCF08-A927-409B-A683-109E6C93E9AD}"/>
              </a:ext>
            </a:extLst>
          </p:cNvPr>
          <p:cNvSpPr txBox="1"/>
          <p:nvPr/>
        </p:nvSpPr>
        <p:spPr>
          <a:xfrm>
            <a:off x="1257011" y="4137725"/>
            <a:ext cx="1392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I" dirty="0"/>
              <a:t>h</a:t>
            </a:r>
            <a:r>
              <a:rPr lang="sl-SI" dirty="0"/>
              <a:t>e</a:t>
            </a:r>
            <a:r>
              <a:rPr lang="en-SI" dirty="0"/>
              <a:t>m</a:t>
            </a:r>
            <a:r>
              <a:rPr lang="sl-SI" dirty="0"/>
              <a:t>a</a:t>
            </a:r>
            <a:r>
              <a:rPr lang="en-SI" dirty="0"/>
              <a:t>t</a:t>
            </a:r>
            <a:r>
              <a:rPr lang="sl-SI" dirty="0"/>
              <a:t>i</a:t>
            </a:r>
            <a:r>
              <a:rPr lang="en-SI" dirty="0"/>
              <a:t>t</a:t>
            </a:r>
            <a:endParaRPr lang="sl-SI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621BCFC-168A-495D-9CB0-0A625779867E}"/>
              </a:ext>
            </a:extLst>
          </p:cNvPr>
          <p:cNvSpPr txBox="1"/>
          <p:nvPr/>
        </p:nvSpPr>
        <p:spPr>
          <a:xfrm>
            <a:off x="4333377" y="4141263"/>
            <a:ext cx="1392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I" dirty="0" err="1"/>
              <a:t>pirit</a:t>
            </a:r>
            <a:endParaRPr lang="sl-SI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021981A-63CC-4A28-8D9B-C42A8B27F034}"/>
              </a:ext>
            </a:extLst>
          </p:cNvPr>
          <p:cNvSpPr txBox="1"/>
          <p:nvPr/>
        </p:nvSpPr>
        <p:spPr>
          <a:xfrm>
            <a:off x="3297289" y="5402031"/>
            <a:ext cx="1392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s</a:t>
            </a:r>
            <a:r>
              <a:rPr lang="en-SI" dirty="0" err="1"/>
              <a:t>i</a:t>
            </a:r>
            <a:r>
              <a:rPr lang="sl-SI" dirty="0"/>
              <a:t>d</a:t>
            </a:r>
            <a:r>
              <a:rPr lang="en-SI" dirty="0"/>
              <a:t>e</a:t>
            </a:r>
            <a:r>
              <a:rPr lang="sl-SI" dirty="0"/>
              <a:t>r</a:t>
            </a:r>
            <a:r>
              <a:rPr lang="en-SI" dirty="0" err="1"/>
              <a:t>i</a:t>
            </a:r>
            <a:r>
              <a:rPr lang="sl-SI" dirty="0"/>
              <a:t>t</a:t>
            </a:r>
          </a:p>
        </p:txBody>
      </p:sp>
      <p:pic>
        <p:nvPicPr>
          <p:cNvPr id="1026" name="Picture 2" descr="Magnetit - Wikipedija, prosta enciklopedija">
            <a:extLst>
              <a:ext uri="{FF2B5EF4-FFF2-40B4-BE49-F238E27FC236}">
                <a16:creationId xmlns:a16="http://schemas.microsoft.com/office/drawing/2014/main" id="{11E10915-4F88-4E5B-815C-C0E025ED89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3837" y="4567096"/>
            <a:ext cx="2535289" cy="2281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8">
            <a:extLst>
              <a:ext uri="{FF2B5EF4-FFF2-40B4-BE49-F238E27FC236}">
                <a16:creationId xmlns:a16="http://schemas.microsoft.com/office/drawing/2014/main" id="{55F23217-FB46-4D1D-AA61-CB421F2495E3}"/>
              </a:ext>
            </a:extLst>
          </p:cNvPr>
          <p:cNvSpPr txBox="1"/>
          <p:nvPr/>
        </p:nvSpPr>
        <p:spPr>
          <a:xfrm>
            <a:off x="7141535" y="5422429"/>
            <a:ext cx="1392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magnet</a:t>
            </a:r>
            <a:r>
              <a:rPr lang="en-SI" dirty="0"/>
              <a:t>i</a:t>
            </a:r>
            <a:r>
              <a:rPr lang="sl-SI" dirty="0"/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4202333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DF18E1-EA3A-44D3-9140-27E4652851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414670"/>
            <a:ext cx="7184066" cy="5626693"/>
          </a:xfrm>
        </p:spPr>
        <p:txBody>
          <a:bodyPr/>
          <a:lstStyle/>
          <a:p>
            <a:r>
              <a:rPr lang="sl-SI" dirty="0"/>
              <a:t>V naravi redko najdemo čiste kovine. </a:t>
            </a:r>
            <a:endParaRPr lang="en-SI" dirty="0"/>
          </a:p>
          <a:p>
            <a:r>
              <a:rPr lang="sl-SI" dirty="0"/>
              <a:t>Imenujemo jih </a:t>
            </a:r>
            <a:r>
              <a:rPr lang="sl-SI" b="1" dirty="0"/>
              <a:t>samorodni elementi</a:t>
            </a:r>
            <a:r>
              <a:rPr lang="sl-SI" dirty="0"/>
              <a:t>. </a:t>
            </a:r>
            <a:endParaRPr lang="en-SI" dirty="0"/>
          </a:p>
          <a:p>
            <a:r>
              <a:rPr lang="sl-SI" dirty="0"/>
              <a:t>Taka kovina je tudi zlato, Au. </a:t>
            </a:r>
            <a:endParaRPr lang="en-SI" dirty="0"/>
          </a:p>
          <a:p>
            <a:r>
              <a:rPr lang="sl-SI" dirty="0"/>
              <a:t>V živosrebrovi rudi cinabaritu, HgS, so</a:t>
            </a:r>
            <a:r>
              <a:rPr lang="en-SI" dirty="0"/>
              <a:t> </a:t>
            </a:r>
            <a:r>
              <a:rPr lang="sl-SI" dirty="0"/>
              <a:t>kapljice  samorodnega živega srebra, Hg. </a:t>
            </a:r>
            <a:endParaRPr lang="en-SI" dirty="0"/>
          </a:p>
          <a:p>
            <a:r>
              <a:rPr lang="sl-SI" dirty="0"/>
              <a:t>Pogost je tudi samoroden baker, Cu.</a:t>
            </a:r>
          </a:p>
        </p:txBody>
      </p:sp>
      <p:pic>
        <p:nvPicPr>
          <p:cNvPr id="4098" name="Picture 2" descr="Samorodno zlato, Au">
            <a:extLst>
              <a:ext uri="{FF2B5EF4-FFF2-40B4-BE49-F238E27FC236}">
                <a16:creationId xmlns:a16="http://schemas.microsoft.com/office/drawing/2014/main" id="{DADEC529-E80A-4D29-A246-E77B8DC626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5637" y="3180169"/>
            <a:ext cx="1657350" cy="275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Samorodno živo srebro, Hg">
            <a:extLst>
              <a:ext uri="{FF2B5EF4-FFF2-40B4-BE49-F238E27FC236}">
                <a16:creationId xmlns:a16="http://schemas.microsoft.com/office/drawing/2014/main" id="{9C9E26F2-B4CD-4554-B5DC-4FD546775E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180169"/>
            <a:ext cx="1812210" cy="2752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8BE99C0-6B56-47EC-9EDF-ED09D7FFB6BF}"/>
              </a:ext>
            </a:extLst>
          </p:cNvPr>
          <p:cNvSpPr txBox="1"/>
          <p:nvPr/>
        </p:nvSpPr>
        <p:spPr>
          <a:xfrm>
            <a:off x="1907879" y="5932893"/>
            <a:ext cx="13928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S</a:t>
            </a:r>
            <a:r>
              <a:rPr lang="en-SI" dirty="0" err="1"/>
              <a:t>amorodno</a:t>
            </a:r>
            <a:r>
              <a:rPr lang="en-SI" dirty="0"/>
              <a:t> </a:t>
            </a:r>
            <a:r>
              <a:rPr lang="en-SI" dirty="0" err="1"/>
              <a:t>zlato</a:t>
            </a:r>
            <a:r>
              <a:rPr lang="en-SI" dirty="0"/>
              <a:t>, Au</a:t>
            </a:r>
            <a:endParaRPr lang="sl-SI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3D1D27-2FCF-4793-B883-8AECBE0774A5}"/>
              </a:ext>
            </a:extLst>
          </p:cNvPr>
          <p:cNvSpPr txBox="1"/>
          <p:nvPr/>
        </p:nvSpPr>
        <p:spPr>
          <a:xfrm>
            <a:off x="4781672" y="5932893"/>
            <a:ext cx="13928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S</a:t>
            </a:r>
            <a:r>
              <a:rPr lang="en-SI" dirty="0" err="1"/>
              <a:t>amorodno</a:t>
            </a:r>
            <a:r>
              <a:rPr lang="en-SI" dirty="0"/>
              <a:t> </a:t>
            </a:r>
            <a:r>
              <a:rPr lang="sl-SI" dirty="0"/>
              <a:t>ž</a:t>
            </a:r>
            <a:r>
              <a:rPr lang="en-SI" dirty="0" err="1"/>
              <a:t>i</a:t>
            </a:r>
            <a:r>
              <a:rPr lang="sl-SI" dirty="0"/>
              <a:t>v</a:t>
            </a:r>
            <a:r>
              <a:rPr lang="en-SI" dirty="0"/>
              <a:t>o </a:t>
            </a:r>
            <a:r>
              <a:rPr lang="sl-SI" dirty="0"/>
              <a:t>s</a:t>
            </a:r>
            <a:r>
              <a:rPr lang="en-SI" dirty="0"/>
              <a:t>r</a:t>
            </a:r>
            <a:r>
              <a:rPr lang="sl-SI" dirty="0"/>
              <a:t>e</a:t>
            </a:r>
            <a:r>
              <a:rPr lang="en-SI" dirty="0"/>
              <a:t>b</a:t>
            </a:r>
            <a:r>
              <a:rPr lang="sl-SI" dirty="0"/>
              <a:t>r</a:t>
            </a:r>
            <a:r>
              <a:rPr lang="en-SI" dirty="0"/>
              <a:t>o, </a:t>
            </a:r>
            <a:r>
              <a:rPr lang="sl-SI" dirty="0"/>
              <a:t>H</a:t>
            </a:r>
            <a:r>
              <a:rPr lang="en-SI" dirty="0"/>
              <a:t>g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40100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2036186-EC95-4B8D-9D4A-D3D41E877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Rudarjenje kovin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09B3273-C856-42CF-97D5-F0E6A73966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hlinkClick r:id="rId2"/>
              </a:rPr>
              <a:t>https://www.youtube.com/watch?v=7foK-wVNSMw</a:t>
            </a:r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0922999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243</TotalTime>
  <Words>551</Words>
  <Application>Microsoft Office PowerPoint</Application>
  <PresentationFormat>Diaprojekcija na zaslonu (4:3)</PresentationFormat>
  <Paragraphs>46</Paragraphs>
  <Slides>10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Facet</vt:lpstr>
      <vt:lpstr>Viri elementov in spojin</vt:lpstr>
      <vt:lpstr>PowerPointova predstavitev</vt:lpstr>
      <vt:lpstr>Elementi v naravi</vt:lpstr>
      <vt:lpstr>PowerPointova predstavitev</vt:lpstr>
      <vt:lpstr>PowerPointova predstavitev</vt:lpstr>
      <vt:lpstr>Kamnine so vir elementov in spojin</vt:lpstr>
      <vt:lpstr>Kamnine so vir elementov in spojin</vt:lpstr>
      <vt:lpstr>PowerPointova predstavitev</vt:lpstr>
      <vt:lpstr>Rudarjenje kovin</vt:lpstr>
      <vt:lpstr>Uporaba kovin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Voda in njen pomen</dc:title>
  <dc:creator>Neven Šverko</dc:creator>
  <cp:lastModifiedBy>Profesor</cp:lastModifiedBy>
  <cp:revision>21</cp:revision>
  <dcterms:created xsi:type="dcterms:W3CDTF">2020-03-25T09:45:03Z</dcterms:created>
  <dcterms:modified xsi:type="dcterms:W3CDTF">2022-04-13T12:15:53Z</dcterms:modified>
</cp:coreProperties>
</file>