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1" r:id="rId3"/>
    <p:sldId id="264" r:id="rId4"/>
    <p:sldId id="265" r:id="rId5"/>
    <p:sldId id="266" r:id="rId6"/>
    <p:sldId id="267" r:id="rId7"/>
    <p:sldId id="268" r:id="rId8"/>
    <p:sldId id="259" r:id="rId9"/>
    <p:sldId id="269" r:id="rId10"/>
    <p:sldId id="270" r:id="rId11"/>
    <p:sldId id="263" r:id="rId12"/>
    <p:sldId id="271" r:id="rId13"/>
    <p:sldId id="272" r:id="rId14"/>
    <p:sldId id="273" r:id="rId15"/>
    <p:sldId id="274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5" d="100"/>
          <a:sy n="85" d="100"/>
        </p:scale>
        <p:origin x="155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ečno površje - dejavniki razvoja in proces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21956" y="3950759"/>
            <a:ext cx="4222044" cy="3566585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OBLIKE LEDENIŠKEGA IN REČNEGA RELIEFA</a:t>
            </a:r>
            <a:endParaRPr lang="en-US" sz="40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b="1" dirty="0" smtClean="0">
                <a:solidFill>
                  <a:srgbClr val="0070C0"/>
                </a:solidFill>
              </a:rPr>
              <a:t>LEDENIKI</a:t>
            </a:r>
            <a:endParaRPr lang="en-US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" y="2884435"/>
            <a:ext cx="9143999" cy="1211781"/>
          </a:xfrm>
        </p:spPr>
        <p:txBody>
          <a:bodyPr>
            <a:normAutofit/>
          </a:bodyPr>
          <a:lstStyle/>
          <a:p>
            <a:pPr>
              <a:buFontTx/>
              <a:buChar char="·"/>
            </a:pPr>
            <a:r>
              <a:rPr lang="sl-SI" dirty="0" smtClean="0">
                <a:solidFill>
                  <a:schemeClr val="accent1">
                    <a:lumMod val="75000"/>
                  </a:schemeClr>
                </a:solidFill>
              </a:rPr>
              <a:t>Pod Skuto</a:t>
            </a:r>
          </a:p>
          <a:p>
            <a:pPr>
              <a:buFontTx/>
              <a:buChar char="·"/>
            </a:pPr>
            <a:r>
              <a:rPr lang="sl-SI" dirty="0" smtClean="0">
                <a:solidFill>
                  <a:schemeClr val="accent1">
                    <a:lumMod val="75000"/>
                  </a:schemeClr>
                </a:solidFill>
              </a:rPr>
              <a:t>Triglavski ledenik </a:t>
            </a:r>
            <a:endParaRPr lang="en-US" dirty="0"/>
          </a:p>
        </p:txBody>
      </p:sp>
      <p:pic>
        <p:nvPicPr>
          <p:cNvPr id="9218" name="Picture 2" descr="Ledeniški relief v dolini Bala @ Aleš Zdeš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200" y="1980518"/>
            <a:ext cx="5384800" cy="4214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44752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EOGRAFIJA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05" y="818079"/>
            <a:ext cx="7692787" cy="394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avokotnik 3"/>
          <p:cNvSpPr/>
          <p:nvPr/>
        </p:nvSpPr>
        <p:spPr>
          <a:xfrm>
            <a:off x="3400044" y="494914"/>
            <a:ext cx="23439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3600" b="1" dirty="0" smtClean="0">
                <a:solidFill>
                  <a:srgbClr val="0070C0"/>
                </a:solidFill>
              </a:rPr>
              <a:t>U - DOLINA</a:t>
            </a:r>
            <a:endParaRPr lang="en-US" sz="3600" dirty="0"/>
          </a:p>
        </p:txBody>
      </p:sp>
      <p:sp>
        <p:nvSpPr>
          <p:cNvPr id="6" name="Pravokotnik 5"/>
          <p:cNvSpPr/>
          <p:nvPr/>
        </p:nvSpPr>
        <p:spPr>
          <a:xfrm>
            <a:off x="919580" y="4762135"/>
            <a:ext cx="711887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Char char="·"/>
            </a:pPr>
            <a:r>
              <a:rPr lang="sl-SI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l-SI" sz="3200" dirty="0" smtClean="0">
                <a:solidFill>
                  <a:schemeClr val="accent1">
                    <a:lumMod val="75000"/>
                  </a:schemeClr>
                </a:solidFill>
              </a:rPr>
              <a:t>Nastanek: preoblikovanje rečne V-doline</a:t>
            </a:r>
          </a:p>
          <a:p>
            <a:pPr>
              <a:buFontTx/>
              <a:buChar char="·"/>
            </a:pPr>
            <a:r>
              <a:rPr lang="sl-SI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l-SI" sz="3200" dirty="0" smtClean="0">
                <a:solidFill>
                  <a:schemeClr val="accent1">
                    <a:lumMod val="75000"/>
                  </a:schemeClr>
                </a:solidFill>
              </a:rPr>
              <a:t>Primeri: Vrata, Kot in Krma </a:t>
            </a:r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882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b="1" dirty="0" smtClean="0">
                <a:solidFill>
                  <a:srgbClr val="0070C0"/>
                </a:solidFill>
              </a:rPr>
              <a:t>KRNICE</a:t>
            </a:r>
            <a:endParaRPr lang="en-US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·"/>
            </a:pPr>
            <a:r>
              <a:rPr lang="sl-SI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l-SI" dirty="0" smtClean="0">
                <a:solidFill>
                  <a:schemeClr val="accent1">
                    <a:lumMod val="75000"/>
                  </a:schemeClr>
                </a:solidFill>
              </a:rPr>
              <a:t>Krnice = polkrožno oblikovane kotanje pod strmimi stenami, ki nastajajo z ledeniško erozijo, ko se v njih kopiči sneg in počasi preobraža v led</a:t>
            </a:r>
          </a:p>
          <a:p>
            <a:pPr>
              <a:buFontTx/>
              <a:buChar char="·"/>
            </a:pPr>
            <a:r>
              <a:rPr lang="sl-SI" dirty="0" smtClean="0">
                <a:solidFill>
                  <a:schemeClr val="accent1">
                    <a:lumMod val="75000"/>
                  </a:schemeClr>
                </a:solidFill>
              </a:rPr>
              <a:t>Krniška jezera: Triglavska,</a:t>
            </a:r>
            <a:br>
              <a:rPr lang="sl-SI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sl-SI" dirty="0" smtClean="0">
                <a:solidFill>
                  <a:schemeClr val="accent1">
                    <a:lumMod val="75000"/>
                  </a:schemeClr>
                </a:solidFill>
              </a:rPr>
              <a:t>Krniška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44" name="Picture 4" descr="https://upload.wikimedia.org/wikipedia/commons/thumb/f/fe/Glacial_Tarn_Formation_EN.svg/220px-Glacial_Tarn_Formation_EN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420" y="4323645"/>
            <a:ext cx="4363322" cy="2340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64581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>
                <a:solidFill>
                  <a:srgbClr val="0070C0"/>
                </a:solidFill>
              </a:rPr>
              <a:t>LEDENIŠKA JEZERA</a:t>
            </a:r>
            <a:endParaRPr lang="en-US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·"/>
            </a:pPr>
            <a:r>
              <a:rPr lang="sl-SI" dirty="0" smtClean="0">
                <a:solidFill>
                  <a:schemeClr val="accent1">
                    <a:lumMod val="75000"/>
                  </a:schemeClr>
                </a:solidFill>
              </a:rPr>
              <a:t>Zajezitvena: Bohinjsko, Blejsko</a:t>
            </a:r>
          </a:p>
          <a:p>
            <a:pPr>
              <a:buFontTx/>
              <a:buChar char="·"/>
            </a:pPr>
            <a:r>
              <a:rPr lang="sl-SI" dirty="0" smtClean="0">
                <a:solidFill>
                  <a:schemeClr val="accent1">
                    <a:lumMod val="75000"/>
                  </a:schemeClr>
                </a:solidFill>
              </a:rPr>
              <a:t>Krniška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2292" name="Picture 4" descr="Procesi in posledice poledenit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778" y="2483556"/>
            <a:ext cx="6093819" cy="4064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94694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>
                <a:solidFill>
                  <a:srgbClr val="0070C0"/>
                </a:solidFill>
              </a:rPr>
              <a:t>POLEDENITEV</a:t>
            </a:r>
            <a:endParaRPr lang="en-US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0" y="2648127"/>
            <a:ext cx="8229600" cy="4525963"/>
          </a:xfrm>
        </p:spPr>
        <p:txBody>
          <a:bodyPr/>
          <a:lstStyle/>
          <a:p>
            <a:pPr>
              <a:buFontTx/>
              <a:buChar char="·"/>
            </a:pPr>
            <a:r>
              <a:rPr lang="sl-SI" dirty="0" smtClean="0">
                <a:solidFill>
                  <a:schemeClr val="accent1">
                    <a:lumMod val="75000"/>
                  </a:schemeClr>
                </a:solidFill>
              </a:rPr>
              <a:t>Celinska</a:t>
            </a:r>
          </a:p>
          <a:p>
            <a:pPr>
              <a:buFontTx/>
              <a:buChar char="·"/>
            </a:pPr>
            <a:r>
              <a:rPr lang="sl-SI" dirty="0" smtClean="0">
                <a:solidFill>
                  <a:schemeClr val="accent1">
                    <a:lumMod val="75000"/>
                  </a:schemeClr>
                </a:solidFill>
              </a:rPr>
              <a:t>Gorska</a:t>
            </a:r>
          </a:p>
          <a:p>
            <a:pPr>
              <a:buFontTx/>
              <a:buChar char="·"/>
            </a:pPr>
            <a:r>
              <a:rPr lang="sl-SI" dirty="0" smtClean="0">
                <a:solidFill>
                  <a:schemeClr val="accent1">
                    <a:lumMod val="75000"/>
                  </a:schemeClr>
                </a:solidFill>
              </a:rPr>
              <a:t>Recentna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3314" name="Picture 2" descr="klimatske spremem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211" y="2178756"/>
            <a:ext cx="6774968" cy="3155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71203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>
                <a:solidFill>
                  <a:srgbClr val="0070C0"/>
                </a:solidFill>
              </a:rPr>
              <a:t>FJORD in FJELL</a:t>
            </a:r>
            <a:endParaRPr lang="en-US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349956" y="1417638"/>
            <a:ext cx="8229600" cy="4525963"/>
          </a:xfrm>
        </p:spPr>
        <p:txBody>
          <a:bodyPr/>
          <a:lstStyle/>
          <a:p>
            <a:pPr>
              <a:buFontTx/>
              <a:buChar char="·"/>
            </a:pPr>
            <a:r>
              <a:rPr lang="sl-SI" dirty="0" smtClean="0">
                <a:solidFill>
                  <a:schemeClr val="accent1">
                    <a:lumMod val="75000"/>
                  </a:schemeClr>
                </a:solidFill>
              </a:rPr>
              <a:t>Fjord = z morjem zalite ledeniške doline, ki segajo globoko v notranjost kopnega</a:t>
            </a:r>
          </a:p>
          <a:p>
            <a:pPr>
              <a:buFontTx/>
              <a:buChar char="·"/>
            </a:pPr>
            <a:r>
              <a:rPr lang="sl-SI" dirty="0" err="1" smtClean="0">
                <a:solidFill>
                  <a:schemeClr val="accent1">
                    <a:lumMod val="75000"/>
                  </a:schemeClr>
                </a:solidFill>
              </a:rPr>
              <a:t>Fjell</a:t>
            </a:r>
            <a:r>
              <a:rPr lang="sl-SI" dirty="0" smtClean="0">
                <a:solidFill>
                  <a:schemeClr val="accent1">
                    <a:lumMod val="75000"/>
                  </a:schemeClr>
                </a:solidFill>
              </a:rPr>
              <a:t> = dvignjeno površje med fjordi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987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REČNI RELIEF – </a:t>
            </a:r>
            <a:r>
              <a:rPr lang="sl-SI" sz="3600" b="1" dirty="0" smtClean="0">
                <a:solidFill>
                  <a:srgbClr val="0070C0"/>
                </a:solidFill>
              </a:rPr>
              <a:t>KAJ </a:t>
            </a:r>
            <a:r>
              <a:rPr lang="en-US" sz="3600" b="1" dirty="0" smtClean="0">
                <a:solidFill>
                  <a:srgbClr val="0070C0"/>
                </a:solidFill>
              </a:rPr>
              <a:t>MOR</a:t>
            </a:r>
            <a:r>
              <a:rPr lang="sl-SI" sz="3600" b="1" dirty="0" smtClean="0">
                <a:solidFill>
                  <a:srgbClr val="0070C0"/>
                </a:solidFill>
              </a:rPr>
              <a:t>A</a:t>
            </a:r>
            <a:r>
              <a:rPr lang="en-US" sz="3600" b="1" dirty="0" smtClean="0">
                <a:solidFill>
                  <a:srgbClr val="0070C0"/>
                </a:solidFill>
              </a:rPr>
              <a:t>M VEDETI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·"/>
            </a:pPr>
            <a:r>
              <a:rPr dirty="0" err="1" smtClean="0">
                <a:solidFill>
                  <a:schemeClr val="accent1">
                    <a:lumMod val="75000"/>
                  </a:schemeClr>
                </a:solidFill>
              </a:rPr>
              <a:t>Rečn</a:t>
            </a:r>
            <a:r>
              <a:rPr lang="sl-SI" dirty="0" smtClean="0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dirty="0" err="1" smtClean="0">
                <a:solidFill>
                  <a:schemeClr val="accent1">
                    <a:lumMod val="75000"/>
                  </a:schemeClr>
                </a:solidFill>
              </a:rPr>
              <a:t>dolin</a:t>
            </a:r>
            <a:r>
              <a:rPr lang="sl-SI" dirty="0" smtClean="0">
                <a:solidFill>
                  <a:schemeClr val="accent1">
                    <a:lumMod val="75000"/>
                  </a:schemeClr>
                </a:solidFill>
              </a:rPr>
              <a:t>a, </a:t>
            </a:r>
            <a:r>
              <a:rPr lang="sl-SI" dirty="0" err="1" smtClean="0">
                <a:solidFill>
                  <a:schemeClr val="accent1">
                    <a:lumMod val="75000"/>
                  </a:schemeClr>
                </a:solidFill>
              </a:rPr>
              <a:t>deberska</a:t>
            </a:r>
            <a:r>
              <a:rPr lang="sl-SI" dirty="0" smtClean="0">
                <a:solidFill>
                  <a:schemeClr val="accent1">
                    <a:lumMod val="75000"/>
                  </a:schemeClr>
                </a:solidFill>
              </a:rPr>
              <a:t> dolina</a:t>
            </a:r>
            <a:endParaRPr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Tx/>
              <a:buChar char="·"/>
            </a:pPr>
            <a:r>
              <a:rPr dirty="0" err="1" smtClean="0">
                <a:solidFill>
                  <a:schemeClr val="accent1">
                    <a:lumMod val="75000"/>
                  </a:schemeClr>
                </a:solidFill>
              </a:rPr>
              <a:t>Meandri</a:t>
            </a:r>
            <a:r>
              <a:rPr lang="sl-SI" dirty="0" smtClean="0">
                <a:solidFill>
                  <a:schemeClr val="accent1">
                    <a:lumMod val="75000"/>
                  </a:schemeClr>
                </a:solidFill>
              </a:rPr>
              <a:t>, okljuki in mrtvice</a:t>
            </a:r>
            <a:endParaRPr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Tx/>
              <a:buChar char="·"/>
            </a:pPr>
            <a:r>
              <a:rPr dirty="0" err="1" smtClean="0">
                <a:solidFill>
                  <a:schemeClr val="accent1">
                    <a:lumMod val="75000"/>
                  </a:schemeClr>
                </a:solidFill>
              </a:rPr>
              <a:t>Rečne</a:t>
            </a:r>
            <a:r>
              <a:rPr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dirty="0" err="1">
                <a:solidFill>
                  <a:schemeClr val="accent1">
                    <a:lumMod val="75000"/>
                  </a:schemeClr>
                </a:solidFill>
              </a:rPr>
              <a:t>terase</a:t>
            </a:r>
            <a:endParaRPr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Tx/>
              <a:buChar char="·"/>
            </a:pPr>
            <a:r>
              <a:rPr dirty="0" smtClean="0">
                <a:solidFill>
                  <a:schemeClr val="accent1">
                    <a:lumMod val="75000"/>
                  </a:schemeClr>
                </a:solidFill>
              </a:rPr>
              <a:t>Delta</a:t>
            </a:r>
            <a:endParaRPr lang="sl-SI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Tx/>
              <a:buChar char="·"/>
            </a:pPr>
            <a:r>
              <a:rPr lang="sl-SI" dirty="0" smtClean="0">
                <a:solidFill>
                  <a:schemeClr val="accent1">
                    <a:lumMod val="75000"/>
                  </a:schemeClr>
                </a:solidFill>
              </a:rPr>
              <a:t>Rečna erozija</a:t>
            </a:r>
          </a:p>
          <a:p>
            <a:pPr>
              <a:buFontTx/>
              <a:buChar char="·"/>
            </a:pPr>
            <a:r>
              <a:rPr lang="sl-SI" dirty="0" smtClean="0">
                <a:solidFill>
                  <a:schemeClr val="accent1">
                    <a:lumMod val="75000"/>
                  </a:schemeClr>
                </a:solidFill>
              </a:rPr>
              <a:t>Rečna akumulacija</a:t>
            </a:r>
          </a:p>
          <a:p>
            <a:pPr>
              <a:buFontTx/>
              <a:buChar char="·"/>
            </a:pPr>
            <a:r>
              <a:rPr lang="sl-SI" dirty="0" smtClean="0">
                <a:solidFill>
                  <a:schemeClr val="accent1">
                    <a:lumMod val="75000"/>
                  </a:schemeClr>
                </a:solidFill>
              </a:rPr>
              <a:t>Zgornji, srednji in spodnji tok</a:t>
            </a:r>
          </a:p>
          <a:p>
            <a:pPr>
              <a:buFont typeface="Calibri" panose="020F0502020204030204" pitchFamily="34" charset="0"/>
              <a:buChar char="჻"/>
            </a:pP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600" b="1" dirty="0" smtClean="0">
                <a:solidFill>
                  <a:srgbClr val="0070C0"/>
                </a:solidFill>
              </a:rPr>
              <a:t>REČNA ALI DEBRSKA DOLINA</a:t>
            </a:r>
            <a:endParaRPr lang="en-US" sz="3600" b="1" dirty="0">
              <a:solidFill>
                <a:srgbClr val="0070C0"/>
              </a:solidFill>
            </a:endParaRPr>
          </a:p>
        </p:txBody>
      </p:sp>
      <p:pic>
        <p:nvPicPr>
          <p:cNvPr id="3074" name="Picture 2" descr="Rečno površje - dejavniki razvoja in proces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7638"/>
            <a:ext cx="6979002" cy="5234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avokotnik 3"/>
          <p:cNvSpPr/>
          <p:nvPr/>
        </p:nvSpPr>
        <p:spPr>
          <a:xfrm>
            <a:off x="6442264" y="2631476"/>
            <a:ext cx="2781274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Tx/>
              <a:buChar char="·"/>
            </a:pPr>
            <a:r>
              <a:rPr lang="sl-SI" sz="3200" dirty="0" smtClean="0">
                <a:solidFill>
                  <a:schemeClr val="accent1">
                    <a:lumMod val="75000"/>
                  </a:schemeClr>
                </a:solidFill>
              </a:rPr>
              <a:t>V-dolina</a:t>
            </a:r>
          </a:p>
          <a:p>
            <a:pPr marL="457200" indent="-457200">
              <a:buFontTx/>
              <a:buChar char="·"/>
            </a:pPr>
            <a:r>
              <a:rPr lang="sl-SI" sz="3200" dirty="0" smtClean="0">
                <a:solidFill>
                  <a:schemeClr val="accent1">
                    <a:lumMod val="75000"/>
                  </a:schemeClr>
                </a:solidFill>
              </a:rPr>
              <a:t>Rečna struga</a:t>
            </a:r>
          </a:p>
          <a:p>
            <a:pPr marL="457200" indent="-457200">
              <a:buFontTx/>
              <a:buChar char="·"/>
            </a:pPr>
            <a:r>
              <a:rPr lang="sl-SI" sz="3200" dirty="0" smtClean="0">
                <a:solidFill>
                  <a:schemeClr val="accent1">
                    <a:lumMod val="75000"/>
                  </a:schemeClr>
                </a:solidFill>
              </a:rPr>
              <a:t>Nastanek</a:t>
            </a:r>
            <a:endParaRPr lang="sl-SI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8378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600" b="1" dirty="0" smtClean="0">
                <a:solidFill>
                  <a:srgbClr val="0070C0"/>
                </a:solidFill>
              </a:rPr>
              <a:t>MEANDRI/OKLJUKI IN MRTVICE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100" name="Picture 4" descr="Uvac - meandri i najlepši vidikovac - Kompas kaže Srbij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651278"/>
            <a:ext cx="5579181" cy="4474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avokotnik 3"/>
          <p:cNvSpPr/>
          <p:nvPr/>
        </p:nvSpPr>
        <p:spPr>
          <a:xfrm>
            <a:off x="5801334" y="1894088"/>
            <a:ext cx="334266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Tx/>
              <a:buChar char="·"/>
            </a:pPr>
            <a:r>
              <a:rPr lang="sl-SI" sz="2800" dirty="0" smtClean="0">
                <a:solidFill>
                  <a:schemeClr val="accent1">
                    <a:lumMod val="75000"/>
                  </a:schemeClr>
                </a:solidFill>
              </a:rPr>
              <a:t>Meandri = okljuki</a:t>
            </a:r>
          </a:p>
          <a:p>
            <a:pPr marL="457200" indent="-457200">
              <a:buFontTx/>
              <a:buChar char="·"/>
            </a:pPr>
            <a:r>
              <a:rPr lang="sl-SI" sz="2800" dirty="0" smtClean="0">
                <a:solidFill>
                  <a:schemeClr val="accent1">
                    <a:lumMod val="75000"/>
                  </a:schemeClr>
                </a:solidFill>
              </a:rPr>
              <a:t>Bočna erozija</a:t>
            </a:r>
          </a:p>
          <a:p>
            <a:pPr marL="457200" indent="-457200">
              <a:buFontTx/>
              <a:buChar char="·"/>
            </a:pPr>
            <a:r>
              <a:rPr lang="sl-SI" sz="2800" dirty="0" smtClean="0">
                <a:solidFill>
                  <a:schemeClr val="accent1">
                    <a:lumMod val="75000"/>
                  </a:schemeClr>
                </a:solidFill>
              </a:rPr>
              <a:t>Akumulacija</a:t>
            </a:r>
          </a:p>
          <a:p>
            <a:pPr marL="457200" indent="-457200">
              <a:buFontTx/>
              <a:buChar char="·"/>
            </a:pPr>
            <a:r>
              <a:rPr lang="sl-SI" sz="2800" dirty="0" smtClean="0">
                <a:solidFill>
                  <a:schemeClr val="accent1">
                    <a:lumMod val="75000"/>
                  </a:schemeClr>
                </a:solidFill>
              </a:rPr>
              <a:t>Stržen = kjer je voda najhitrejša</a:t>
            </a:r>
          </a:p>
          <a:p>
            <a:pPr marL="457200" indent="-457200">
              <a:buFontTx/>
              <a:buChar char="·"/>
            </a:pPr>
            <a:endParaRPr lang="sl-SI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161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600" b="1" dirty="0" smtClean="0">
                <a:solidFill>
                  <a:srgbClr val="0070C0"/>
                </a:solidFill>
              </a:rPr>
              <a:t>REČNE TERASE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57200" y="1600200"/>
            <a:ext cx="4521200" cy="4525963"/>
          </a:xfrm>
        </p:spPr>
        <p:txBody>
          <a:bodyPr>
            <a:normAutofit fontScale="92500" lnSpcReduction="20000"/>
          </a:bodyPr>
          <a:lstStyle/>
          <a:p>
            <a:r>
              <a:rPr lang="sl-SI" dirty="0" smtClean="0">
                <a:solidFill>
                  <a:schemeClr val="accent1">
                    <a:lumMod val="75000"/>
                  </a:schemeClr>
                </a:solidFill>
              </a:rPr>
              <a:t>Rečne terase nastajajo zaradi izmenjavanja bočne erozije in akumulacije z globinsko erozijo. Ta proces je povezan s povečano količino vode v strugi (taljenje ledenikov v obdobju medledenih dob) ali zniževanjem erozijske baze (nižja gladina morja).</a:t>
            </a:r>
            <a:endParaRPr lang="sl-SI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124" name="Picture 4" descr="Rečno površje - dejavniki razvoja in proces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160" y="1982170"/>
            <a:ext cx="4536840" cy="3402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9240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600" b="1" dirty="0" smtClean="0">
                <a:solidFill>
                  <a:srgbClr val="0070C0"/>
                </a:solidFill>
              </a:rPr>
              <a:t>DELTA</a:t>
            </a:r>
            <a:endParaRPr lang="en-US" sz="3600" b="1" dirty="0">
              <a:solidFill>
                <a:srgbClr val="0070C0"/>
              </a:solidFill>
            </a:endParaRPr>
          </a:p>
        </p:txBody>
      </p:sp>
      <p:pic>
        <p:nvPicPr>
          <p:cNvPr id="6146" name="Picture 2" descr="ESA - Changing Nile Delta seen by Proba-V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5698041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avokotnik 3"/>
          <p:cNvSpPr/>
          <p:nvPr/>
        </p:nvSpPr>
        <p:spPr>
          <a:xfrm>
            <a:off x="6248400" y="2044005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Tx/>
              <a:buChar char="·"/>
            </a:pPr>
            <a:r>
              <a:rPr lang="sl-SI" sz="3200" dirty="0" smtClean="0">
                <a:solidFill>
                  <a:schemeClr val="accent1">
                    <a:lumMod val="75000"/>
                  </a:schemeClr>
                </a:solidFill>
              </a:rPr>
              <a:t>Nastanek</a:t>
            </a:r>
          </a:p>
          <a:p>
            <a:pPr marL="457200" indent="-457200">
              <a:buFontTx/>
              <a:buChar char="·"/>
            </a:pPr>
            <a:r>
              <a:rPr lang="sl-SI" sz="3200" dirty="0" smtClean="0">
                <a:solidFill>
                  <a:schemeClr val="accent1">
                    <a:lumMod val="75000"/>
                  </a:schemeClr>
                </a:solidFill>
              </a:rPr>
              <a:t>Primeri</a:t>
            </a:r>
            <a:endParaRPr lang="sl-SI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09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600" b="1" dirty="0" smtClean="0">
                <a:solidFill>
                  <a:srgbClr val="0070C0"/>
                </a:solidFill>
              </a:rPr>
              <a:t>ZGORNJI, SREDNJI IN SPODNJI TOK REKE</a:t>
            </a:r>
            <a:endParaRPr lang="en-US" sz="3600" b="1" dirty="0">
              <a:solidFill>
                <a:srgbClr val="0070C0"/>
              </a:solidFill>
            </a:endParaRPr>
          </a:p>
        </p:txBody>
      </p:sp>
      <p:pic>
        <p:nvPicPr>
          <p:cNvPr id="8194" name="Picture 2" descr="Dragonja :: prostorski atl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67226"/>
            <a:ext cx="6005689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avokotnik 3"/>
          <p:cNvSpPr/>
          <p:nvPr/>
        </p:nvSpPr>
        <p:spPr>
          <a:xfrm>
            <a:off x="6203244" y="2913923"/>
            <a:ext cx="29407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Tx/>
              <a:buChar char="·"/>
            </a:pPr>
            <a:r>
              <a:rPr lang="sl-SI" sz="3200" dirty="0" smtClean="0">
                <a:solidFill>
                  <a:schemeClr val="accent1">
                    <a:lumMod val="75000"/>
                  </a:schemeClr>
                </a:solidFill>
              </a:rPr>
              <a:t>Strmec</a:t>
            </a:r>
          </a:p>
          <a:p>
            <a:pPr marL="457200" indent="-457200">
              <a:buFontTx/>
              <a:buChar char="·"/>
            </a:pPr>
            <a:r>
              <a:rPr lang="sl-SI" sz="3200" dirty="0" smtClean="0">
                <a:solidFill>
                  <a:schemeClr val="accent1">
                    <a:lumMod val="75000"/>
                  </a:schemeClr>
                </a:solidFill>
              </a:rPr>
              <a:t>Akumulacija</a:t>
            </a:r>
          </a:p>
          <a:p>
            <a:pPr marL="457200" indent="-457200">
              <a:buFontTx/>
              <a:buChar char="·"/>
            </a:pPr>
            <a:r>
              <a:rPr lang="sl-SI" sz="3200" dirty="0" smtClean="0">
                <a:solidFill>
                  <a:schemeClr val="accent1">
                    <a:lumMod val="75000"/>
                  </a:schemeClr>
                </a:solidFill>
              </a:rPr>
              <a:t>Erozija</a:t>
            </a:r>
            <a:endParaRPr lang="sl-SI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0610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sl-SI" b="1" dirty="0" smtClean="0">
                <a:solidFill>
                  <a:srgbClr val="0070C0"/>
                </a:solidFill>
              </a:rPr>
              <a:t>LEDENIŠKI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>
                <a:solidFill>
                  <a:srgbClr val="0070C0"/>
                </a:solidFill>
              </a:rPr>
              <a:t>RELIEF – </a:t>
            </a:r>
            <a:r>
              <a:rPr lang="sl-SI" b="1" dirty="0">
                <a:solidFill>
                  <a:srgbClr val="0070C0"/>
                </a:solidFill>
              </a:rPr>
              <a:t>KAJ </a:t>
            </a:r>
            <a:r>
              <a:rPr lang="en-US" b="1" dirty="0">
                <a:solidFill>
                  <a:srgbClr val="0070C0"/>
                </a:solidFill>
              </a:rPr>
              <a:t>MOREM VEDETI</a:t>
            </a:r>
            <a:endParaRPr dirty="0"/>
          </a:p>
        </p:txBody>
      </p:sp>
      <p:sp>
        <p:nvSpPr>
          <p:cNvPr id="4" name="Pravokotnik 3"/>
          <p:cNvSpPr/>
          <p:nvPr/>
        </p:nvSpPr>
        <p:spPr>
          <a:xfrm>
            <a:off x="378178" y="1417638"/>
            <a:ext cx="4572000" cy="403187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Tx/>
              <a:buChar char="·"/>
            </a:pPr>
            <a:r>
              <a:rPr lang="sl-SI" sz="3200" dirty="0" smtClean="0">
                <a:solidFill>
                  <a:schemeClr val="accent1">
                    <a:lumMod val="75000"/>
                  </a:schemeClr>
                </a:solidFill>
              </a:rPr>
              <a:t> U-dolina</a:t>
            </a:r>
          </a:p>
          <a:p>
            <a:pPr>
              <a:buFontTx/>
              <a:buChar char="·"/>
            </a:pPr>
            <a:r>
              <a:rPr lang="sl-SI" sz="3200" dirty="0" smtClean="0">
                <a:solidFill>
                  <a:schemeClr val="accent1">
                    <a:lumMod val="75000"/>
                  </a:schemeClr>
                </a:solidFill>
              </a:rPr>
              <a:t> Morene</a:t>
            </a:r>
          </a:p>
          <a:p>
            <a:pPr>
              <a:buFontTx/>
              <a:buChar char="·"/>
            </a:pPr>
            <a:r>
              <a:rPr lang="sl-SI" sz="3200" dirty="0" smtClean="0">
                <a:solidFill>
                  <a:schemeClr val="accent1">
                    <a:lumMod val="75000"/>
                  </a:schemeClr>
                </a:solidFill>
              </a:rPr>
              <a:t> Krnice</a:t>
            </a:r>
          </a:p>
          <a:p>
            <a:pPr>
              <a:buFontTx/>
              <a:buChar char="·"/>
            </a:pPr>
            <a:r>
              <a:rPr lang="sl-SI" sz="3200" dirty="0" smtClean="0">
                <a:solidFill>
                  <a:schemeClr val="accent1">
                    <a:lumMod val="75000"/>
                  </a:schemeClr>
                </a:solidFill>
              </a:rPr>
              <a:t> Ledeniki</a:t>
            </a:r>
          </a:p>
          <a:p>
            <a:pPr>
              <a:buFontTx/>
              <a:buChar char="·"/>
            </a:pPr>
            <a:r>
              <a:rPr lang="sl-SI" sz="3200" dirty="0" smtClean="0">
                <a:solidFill>
                  <a:schemeClr val="accent1">
                    <a:lumMod val="75000"/>
                  </a:schemeClr>
                </a:solidFill>
              </a:rPr>
              <a:t> Erozija in akumulacija</a:t>
            </a:r>
          </a:p>
          <a:p>
            <a:pPr>
              <a:buFontTx/>
              <a:buChar char="·"/>
            </a:pPr>
            <a:r>
              <a:rPr lang="sl-SI" sz="3200" dirty="0" smtClean="0">
                <a:solidFill>
                  <a:schemeClr val="accent1">
                    <a:lumMod val="75000"/>
                  </a:schemeClr>
                </a:solidFill>
              </a:rPr>
              <a:t> Poledenitev </a:t>
            </a:r>
          </a:p>
          <a:p>
            <a:pPr>
              <a:buFontTx/>
              <a:buChar char="·"/>
            </a:pPr>
            <a:r>
              <a:rPr lang="sl-SI" sz="3200" dirty="0" smtClean="0">
                <a:solidFill>
                  <a:schemeClr val="accent1">
                    <a:lumMod val="75000"/>
                  </a:schemeClr>
                </a:solidFill>
              </a:rPr>
              <a:t> Ledeniška jezera</a:t>
            </a:r>
          </a:p>
          <a:p>
            <a:pPr>
              <a:buFontTx/>
              <a:buChar char="·"/>
            </a:pPr>
            <a:r>
              <a:rPr lang="sl-SI" sz="3200" dirty="0" smtClean="0">
                <a:solidFill>
                  <a:schemeClr val="accent1">
                    <a:lumMod val="75000"/>
                  </a:schemeClr>
                </a:solidFill>
              </a:rPr>
              <a:t> Fjordi in </a:t>
            </a:r>
            <a:r>
              <a:rPr lang="sl-SI" sz="3200" dirty="0" err="1" smtClean="0">
                <a:solidFill>
                  <a:schemeClr val="accent1">
                    <a:lumMod val="75000"/>
                  </a:schemeClr>
                </a:solidFill>
              </a:rPr>
              <a:t>fjelli</a:t>
            </a:r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b="1" dirty="0" smtClean="0">
                <a:solidFill>
                  <a:srgbClr val="0070C0"/>
                </a:solidFill>
              </a:rPr>
              <a:t>EROZIJA IN AKUMULACIJA</a:t>
            </a:r>
            <a:endParaRPr lang="en-US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3905956" y="2811142"/>
            <a:ext cx="4859866" cy="2359170"/>
          </a:xfrm>
        </p:spPr>
        <p:txBody>
          <a:bodyPr>
            <a:normAutofit fontScale="92500" lnSpcReduction="20000"/>
          </a:bodyPr>
          <a:lstStyle/>
          <a:p>
            <a:pPr>
              <a:buFontTx/>
              <a:buChar char="·"/>
            </a:pPr>
            <a:r>
              <a:rPr lang="sl-SI" sz="3500" dirty="0" smtClean="0">
                <a:solidFill>
                  <a:schemeClr val="accent1">
                    <a:lumMod val="75000"/>
                  </a:schemeClr>
                </a:solidFill>
              </a:rPr>
              <a:t>Morena</a:t>
            </a:r>
          </a:p>
          <a:p>
            <a:pPr>
              <a:buFontTx/>
              <a:buChar char="·"/>
            </a:pPr>
            <a:r>
              <a:rPr lang="sl-SI" sz="3500" dirty="0" smtClean="0">
                <a:solidFill>
                  <a:schemeClr val="accent1">
                    <a:lumMod val="75000"/>
                  </a:schemeClr>
                </a:solidFill>
              </a:rPr>
              <a:t>Balvani=skalni bloki, ki so jih v doline prinesli ledeniki</a:t>
            </a:r>
          </a:p>
          <a:p>
            <a:pPr>
              <a:buFontTx/>
              <a:buChar char="·"/>
            </a:pPr>
            <a:r>
              <a:rPr lang="sl-SI" sz="3500" dirty="0" smtClean="0">
                <a:solidFill>
                  <a:schemeClr val="accent1">
                    <a:lumMod val="75000"/>
                  </a:schemeClr>
                </a:solidFill>
              </a:rPr>
              <a:t>Priostreni vrhovi</a:t>
            </a:r>
            <a:endParaRPr lang="en-US" sz="350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9220" name="Picture 4" descr="Balv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94573"/>
            <a:ext cx="2930492" cy="4392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2554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211</Words>
  <Application>Microsoft Office PowerPoint</Application>
  <PresentationFormat>Diaprojekcija na zaslonu (4:3)</PresentationFormat>
  <Paragraphs>61</Paragraphs>
  <Slides>15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OBLIKE LEDENIŠKEGA IN REČNEGA RELIEFA</vt:lpstr>
      <vt:lpstr>REČNI RELIEF – KAJ MORAM VEDETI</vt:lpstr>
      <vt:lpstr>REČNA ALI DEBRSKA DOLINA</vt:lpstr>
      <vt:lpstr>MEANDRI/OKLJUKI IN MRTVICE</vt:lpstr>
      <vt:lpstr>REČNE TERASE</vt:lpstr>
      <vt:lpstr>DELTA</vt:lpstr>
      <vt:lpstr>ZGORNJI, SREDNJI IN SPODNJI TOK REKE</vt:lpstr>
      <vt:lpstr>LEDENIŠKI RELIEF – KAJ MOREM VEDETI</vt:lpstr>
      <vt:lpstr>EROZIJA IN AKUMULACIJA</vt:lpstr>
      <vt:lpstr>LEDENIKI</vt:lpstr>
      <vt:lpstr>PowerPointova predstavitev</vt:lpstr>
      <vt:lpstr>KRNICE</vt:lpstr>
      <vt:lpstr>LEDENIŠKA JEZERA</vt:lpstr>
      <vt:lpstr>POLEDENITEV</vt:lpstr>
      <vt:lpstr>FJORD in FJELL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Oblike ledeniškega in rečnega reliefa</dc:title>
  <dc:subject/>
  <dc:creator>MojPC</dc:creator>
  <cp:keywords/>
  <dc:description>generated using python-pptx</dc:description>
  <cp:lastModifiedBy>MojPC</cp:lastModifiedBy>
  <cp:revision>10</cp:revision>
  <dcterms:created xsi:type="dcterms:W3CDTF">2013-01-27T09:14:16Z</dcterms:created>
  <dcterms:modified xsi:type="dcterms:W3CDTF">2024-09-29T16:15:23Z</dcterms:modified>
  <cp:category/>
</cp:coreProperties>
</file>