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446C-A8DB-450F-A5D0-D3621A43C0B6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D72E-CDDF-4080-9587-F0A4D73A00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05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Označba mesta stranske slik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Označba mesta opomb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altLang="sl-SI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04" name="Označba mesta številke diapoz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E6078B-B897-43D4-BBF0-99055CA46F11}" type="slidenum">
              <a:rPr kumimoji="0" lang="sl-SI" altLang="sl-SI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altLang="sl-SI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69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36FC63-D1A1-4FA2-BCC2-472D94C47FA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348D4C-4B32-4071-A0D2-3B0ADD06EB8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42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BE1CCB-0FB1-41DC-AAF0-5CF62E1EC1E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FD1A28-D659-4782-B4F4-5A43F68F01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936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C7EF7-CD13-44C4-835F-630E04E1986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615948-298E-4648-BB5C-108FFF33048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84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BF058D-D607-47B7-B6B0-454B7DD3DF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9FE7EA-E453-483E-B1BB-F891118ADF6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388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22BF5A-1374-45E8-B46E-5134A0F7B47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D7CE75-8F2B-4678-ADE2-9C495E2464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36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3B117-CB44-4651-A18A-E9FFF11E793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F492CA-1D07-430D-AFED-9F653D32F9D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6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8E9F5A-92B7-45A8-9EFC-C50B2B39F9D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1869B2-6D00-436D-AB83-70515D2A373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11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4BF7AD-DDC3-40F9-A8D5-795DDC42198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BE83F-719A-4725-8DDC-0CE83FA3822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0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7F05AE-1634-4A4A-B1F2-F80C98632E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EB99B3-B37A-44C4-8199-209098D47F3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764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5895BF-58DF-4FBE-8394-F884CA1688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9FBB41-6E06-4826-849C-53959F95545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968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0E0C27-63DB-4423-AB36-69C114B1BFD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3139A9-A66F-4199-AFD3-37864ED3DBB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5186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F0A2DC-9A2A-4F62-91D9-CC487AE46F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5A56DA-BC4B-4C4F-91BB-FFFF328F187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495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F12670-30FC-4723-B196-1B86EE0895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46613-2173-4CDD-BDA1-DBCE842D90C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054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DEE3BB-5E3E-41F5-B44E-E30E8308C7E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24488A-3FF0-4900-9994-6C93A442CD9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126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BDA152-A31A-401A-A7DD-4CFDE4C20C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603827-2203-49E8-908C-516A98CE0A5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9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34ED73-991E-48ED-AC2F-5AE8946AE1D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8BD5A-6CDF-4E2E-B529-BB05650CB9A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4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0103F1-931E-4218-AF74-5B7311F37C9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4979" name="Rectangle 4"/>
          <p:cNvSpPr>
            <a:spLocks noChangeArrowheads="1"/>
          </p:cNvSpPr>
          <p:nvPr/>
        </p:nvSpPr>
        <p:spPr bwMode="auto">
          <a:xfrm>
            <a:off x="1811338" y="387351"/>
            <a:ext cx="8856662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štiritaktni dizelski motor veljajo podatki: premer valja je </a:t>
            </a:r>
            <a:r>
              <a:rPr lang="sl-SI" altLang="sl-SI" sz="2200" i="1">
                <a:solidFill>
                  <a:srgbClr val="000000"/>
                </a:solidFill>
              </a:rPr>
              <a:t>D = </a:t>
            </a:r>
            <a:r>
              <a:rPr lang="sl-SI" altLang="sl-SI" sz="2200">
                <a:solidFill>
                  <a:srgbClr val="000000"/>
                </a:solidFill>
              </a:rPr>
              <a:t>750 mm, hod bata </a:t>
            </a:r>
            <a:r>
              <a:rPr lang="sl-SI" altLang="sl-SI" sz="2200" i="1">
                <a:solidFill>
                  <a:srgbClr val="000000"/>
                </a:solidFill>
              </a:rPr>
              <a:t>h = </a:t>
            </a:r>
            <a:r>
              <a:rPr lang="sl-SI" altLang="sl-SI" sz="2200">
                <a:solidFill>
                  <a:srgbClr val="000000"/>
                </a:solidFill>
              </a:rPr>
              <a:t>1200 mm, </a:t>
            </a:r>
            <a:r>
              <a:rPr lang="sl-SI" altLang="sl-SI" sz="2200" i="1">
                <a:solidFill>
                  <a:srgbClr val="000000"/>
                </a:solidFill>
              </a:rPr>
              <a:t>N = </a:t>
            </a:r>
            <a:r>
              <a:rPr lang="sl-SI" altLang="sl-SI" sz="2200">
                <a:solidFill>
                  <a:srgbClr val="000000"/>
                </a:solidFill>
              </a:rPr>
              <a:t>4 valji, kompresijska prostornina valja je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42,3 l; izobarno zgorevanje do 1/6 gibne prostornine, število vrtljajev </a:t>
            </a:r>
            <a:r>
              <a:rPr lang="sl-SI" altLang="sl-SI" sz="2200" i="1">
                <a:solidFill>
                  <a:srgbClr val="000000"/>
                </a:solidFill>
              </a:rPr>
              <a:t>n = </a:t>
            </a:r>
            <a:r>
              <a:rPr lang="sl-SI" altLang="sl-SI" sz="2200">
                <a:solidFill>
                  <a:srgbClr val="000000"/>
                </a:solidFill>
              </a:rPr>
              <a:t>1,9 s</a:t>
            </a:r>
            <a:r>
              <a:rPr lang="sl-SI" altLang="sl-SI" sz="2200" baseline="30000">
                <a:solidFill>
                  <a:srgbClr val="000000"/>
                </a:solidFill>
              </a:rPr>
              <a:t>-1</a:t>
            </a:r>
            <a:r>
              <a:rPr lang="sl-SI" altLang="sl-SI" sz="2200">
                <a:solidFill>
                  <a:srgbClr val="000000"/>
                </a:solidFill>
              </a:rPr>
              <a:t>; koeficient izentrope je </a:t>
            </a:r>
            <a:r>
              <a:rPr lang="el-GR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sl-SI" altLang="sl-SI" sz="2200" b="1" i="1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1,4; začetni 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 in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285 K. Izračunaj vrednosti termodinamičnih veličin v karakterističnih točkah procesa </a:t>
            </a:r>
            <a:r>
              <a:rPr lang="sl-SI" altLang="sl-SI" sz="2200" i="1">
                <a:solidFill>
                  <a:srgbClr val="000000"/>
                </a:solidFill>
              </a:rPr>
              <a:t>(p, V, T), </a:t>
            </a:r>
            <a:r>
              <a:rPr lang="sl-SI" altLang="sl-SI" sz="2200">
                <a:solidFill>
                  <a:srgbClr val="000000"/>
                </a:solidFill>
              </a:rPr>
              <a:t>dovedeno in odvedeno toploto </a:t>
            </a:r>
            <a:r>
              <a:rPr lang="sl-SI" altLang="sl-SI" sz="2200" i="1">
                <a:solidFill>
                  <a:srgbClr val="000000"/>
                </a:solidFill>
              </a:rPr>
              <a:t>(Q</a:t>
            </a:r>
            <a:r>
              <a:rPr lang="sl-SI" altLang="sl-SI" sz="2200" i="1" baseline="-25000">
                <a:solidFill>
                  <a:srgbClr val="000000"/>
                </a:solidFill>
              </a:rPr>
              <a:t>do</a:t>
            </a:r>
            <a:r>
              <a:rPr lang="sl-SI" altLang="sl-SI" sz="2200" i="1">
                <a:solidFill>
                  <a:srgbClr val="000000"/>
                </a:solidFill>
              </a:rPr>
              <a:t>, Q</a:t>
            </a:r>
            <a:r>
              <a:rPr lang="sl-SI" altLang="sl-SI" sz="2200" i="1" baseline="-25000">
                <a:solidFill>
                  <a:srgbClr val="000000"/>
                </a:solidFill>
              </a:rPr>
              <a:t>od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krožnega procesa </a:t>
            </a:r>
            <a:r>
              <a:rPr lang="sl-SI" altLang="sl-SI" sz="2200" i="1">
                <a:solidFill>
                  <a:srgbClr val="000000"/>
                </a:solidFill>
              </a:rPr>
              <a:t>(W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toplotni izkoristek </a:t>
            </a:r>
            <a:r>
              <a:rPr lang="sl-SI" altLang="sl-SI" sz="2200" i="1">
                <a:solidFill>
                  <a:srgbClr val="000000"/>
                </a:solidFill>
              </a:rPr>
              <a:t>(</a:t>
            </a:r>
            <a:r>
              <a:rPr lang="el-GR" altLang="sl-SI" sz="2200" i="1">
                <a:solidFill>
                  <a:srgbClr val="000000"/>
                </a:solidFill>
              </a:rPr>
              <a:t>η</a:t>
            </a:r>
            <a:r>
              <a:rPr lang="sl-SI" altLang="sl-SI" sz="2200" i="1" baseline="-25000">
                <a:solidFill>
                  <a:srgbClr val="000000"/>
                </a:solidFill>
              </a:rPr>
              <a:t>to</a:t>
            </a:r>
            <a:r>
              <a:rPr lang="sl-SI" altLang="sl-SI" sz="2200" baseline="-25000">
                <a:solidFill>
                  <a:srgbClr val="000000"/>
                </a:solidFill>
              </a:rPr>
              <a:t>pl</a:t>
            </a:r>
            <a:r>
              <a:rPr lang="sl-SI" altLang="sl-SI" sz="2200">
                <a:solidFill>
                  <a:srgbClr val="000000"/>
                </a:solidFill>
              </a:rPr>
              <a:t>) in moč motorja (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>
                <a:solidFill>
                  <a:srgbClr val="000000"/>
                </a:solidFill>
              </a:rPr>
              <a:t>)! Potek procesa nariši v delovnem in toplotnem diagramu!</a:t>
            </a:r>
          </a:p>
        </p:txBody>
      </p:sp>
      <p:sp>
        <p:nvSpPr>
          <p:cNvPr id="3" name="PoljeZBesedilom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2" y="3933057"/>
            <a:ext cx="8064896" cy="2315827"/>
          </a:xfrm>
          <a:prstGeom prst="rect">
            <a:avLst/>
          </a:prstGeom>
          <a:blipFill rotWithShape="0">
            <a:blip r:embed="rId3"/>
            <a:stretch>
              <a:fillRect l="-983" b="-473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54981" name="PoljeZBesedilom 1"/>
          <p:cNvSpPr txBox="1">
            <a:spLocks noChangeArrowheads="1"/>
          </p:cNvSpPr>
          <p:nvPr/>
        </p:nvSpPr>
        <p:spPr bwMode="auto">
          <a:xfrm>
            <a:off x="6527800" y="4149726"/>
            <a:ext cx="28082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 = 1 dvotaktni motor</a:t>
            </a: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55493" y="5860980"/>
            <a:ext cx="1584176" cy="456985"/>
          </a:xfrm>
          <a:prstGeom prst="rect">
            <a:avLst/>
          </a:prstGeom>
          <a:blipFill>
            <a:blip r:embed="rId4"/>
            <a:stretch>
              <a:fillRect b="-9333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718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Označba mesta številke diapozitiva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3C18BF3-21D4-46BB-9BB4-7EF9EEDD4F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57027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2544764"/>
            <a:ext cx="52641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1513" y="428358"/>
          <a:ext cx="6096000" cy="2129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557">
                <a:tc>
                  <a:txBody>
                    <a:bodyPr/>
                    <a:lstStyle/>
                    <a:p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blipFill rotWithShape="0">
                      <a:blip r:embed="rId3"/>
                      <a:stretch>
                        <a:fillRect l="-179615" t="-4717" r="-107692" b="-24434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 [K]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0,5723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38,35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0,0423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810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38,35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0,1306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2493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4,85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0,5723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1382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2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631504" y="457200"/>
            <a:ext cx="8856984" cy="6248400"/>
          </a:xfrm>
          <a:blipFill rotWithShape="0">
            <a:blip r:embed="rId2"/>
            <a:stretch>
              <a:fillRect l="-895" t="-58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58051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155AAA-2BA1-429B-8B94-F704196315D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11824" y="6093297"/>
            <a:ext cx="2088232" cy="430887"/>
          </a:xfrm>
          <a:prstGeom prst="rect">
            <a:avLst/>
          </a:prstGeom>
          <a:blipFill rotWithShape="0">
            <a:blip r:embed="rId3"/>
            <a:stretch>
              <a:fillRect b="-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8237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84976" cy="6248400"/>
          </a:xfrm>
          <a:blipFill rotWithShape="0">
            <a:blip r:embed="rId2"/>
            <a:stretch>
              <a:fillRect l="-902" t="-58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59075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55696F9-88D5-4764-8776-EE7A9E407FC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19536" y="4365105"/>
            <a:ext cx="2088232" cy="430887"/>
          </a:xfrm>
          <a:prstGeom prst="rect">
            <a:avLst/>
          </a:prstGeom>
          <a:blipFill rotWithShape="0">
            <a:blip r:embed="rId3"/>
            <a:stretch>
              <a:fillRect b="-281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PoljeZBesedilom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2204865"/>
            <a:ext cx="2088232" cy="430887"/>
          </a:xfrm>
          <a:prstGeom prst="rect">
            <a:avLst/>
          </a:prstGeom>
          <a:blipFill rotWithShape="0">
            <a:blip r:embed="rId4"/>
            <a:stretch>
              <a:fillRect b="-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3964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84976" cy="6248400"/>
          </a:xfrm>
          <a:blipFill rotWithShape="0">
            <a:blip r:embed="rId2"/>
            <a:stretch>
              <a:fillRect l="-902" t="-58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60099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CBBF489-77AE-484F-B7A3-EE42801B924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2" y="3429001"/>
            <a:ext cx="720080" cy="430887"/>
          </a:xfrm>
          <a:prstGeom prst="rect">
            <a:avLst/>
          </a:prstGeom>
          <a:blipFill rotWithShape="0">
            <a:blip r:embed="rId3"/>
            <a:stretch>
              <a:fillRect b="-1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3749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12968" cy="5924128"/>
          </a:xfrm>
          <a:blipFill rotWithShape="0">
            <a:blip r:embed="rId2"/>
            <a:stretch>
              <a:fillRect l="-909" t="-61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61123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7D6A51-C82C-4FE2-9E56-84B8E4978CA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61124" name="PoljeZBesedilom 2"/>
          <p:cNvSpPr txBox="1">
            <a:spLocks noChangeArrowheads="1"/>
          </p:cNvSpPr>
          <p:nvPr/>
        </p:nvSpPr>
        <p:spPr bwMode="auto">
          <a:xfrm>
            <a:off x="5303838" y="2133600"/>
            <a:ext cx="8636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635KJ</a:t>
            </a:r>
          </a:p>
        </p:txBody>
      </p:sp>
      <p:sp>
        <p:nvSpPr>
          <p:cNvPr id="261125" name="PoljeZBesedilom 4"/>
          <p:cNvSpPr txBox="1">
            <a:spLocks noChangeArrowheads="1"/>
          </p:cNvSpPr>
          <p:nvPr/>
        </p:nvSpPr>
        <p:spPr bwMode="auto">
          <a:xfrm>
            <a:off x="8399463" y="2133600"/>
            <a:ext cx="6731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kW</a:t>
            </a:r>
          </a:p>
        </p:txBody>
      </p:sp>
    </p:spTree>
    <p:extLst>
      <p:ext uri="{BB962C8B-B14F-4D97-AF65-F5344CB8AC3E}">
        <p14:creationId xmlns:p14="http://schemas.microsoft.com/office/powerpoint/2010/main" val="7002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162</Words>
  <Application>Microsoft Office PowerPoint</Application>
  <PresentationFormat>Širokozaslonsko</PresentationFormat>
  <Paragraphs>41</Paragraphs>
  <Slides>6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40</cp:revision>
  <dcterms:created xsi:type="dcterms:W3CDTF">2021-09-26T19:56:46Z</dcterms:created>
  <dcterms:modified xsi:type="dcterms:W3CDTF">2022-02-27T10:58:14Z</dcterms:modified>
</cp:coreProperties>
</file>