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sldIdLst>
    <p:sldId id="256" r:id="rId2"/>
    <p:sldId id="268" r:id="rId3"/>
    <p:sldId id="271" r:id="rId4"/>
    <p:sldId id="257" r:id="rId5"/>
    <p:sldId id="258" r:id="rId6"/>
    <p:sldId id="280" r:id="rId7"/>
    <p:sldId id="265" r:id="rId8"/>
    <p:sldId id="266" r:id="rId9"/>
    <p:sldId id="259" r:id="rId10"/>
    <p:sldId id="282" r:id="rId11"/>
    <p:sldId id="269" r:id="rId12"/>
    <p:sldId id="261" r:id="rId13"/>
    <p:sldId id="262" r:id="rId14"/>
    <p:sldId id="273" r:id="rId15"/>
    <p:sldId id="275" r:id="rId16"/>
    <p:sldId id="276" r:id="rId17"/>
    <p:sldId id="274" r:id="rId18"/>
    <p:sldId id="277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B03B2-5219-4502-A708-64D36D2FB4C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sl-SI"/>
        </a:p>
      </dgm:t>
    </dgm:pt>
    <dgm:pt modelId="{AA550C4F-63B5-4D0D-A4A2-8B03BCB264A7}">
      <dgm:prSet custT="1"/>
      <dgm:spPr/>
      <dgm:t>
        <a:bodyPr/>
        <a:lstStyle/>
        <a:p>
          <a:pPr rtl="0"/>
          <a:r>
            <a:rPr lang="sl-SI" sz="4000" baseline="0" dirty="0"/>
            <a:t>Prst je zgornji del Zemljine skorje. </a:t>
          </a:r>
          <a:endParaRPr lang="sl-SI" sz="4000" dirty="0"/>
        </a:p>
      </dgm:t>
    </dgm:pt>
    <dgm:pt modelId="{2BCBADA6-647C-4AA2-86E4-072D0FE69009}" type="parTrans" cxnId="{C60B06FC-F6E2-46CD-ADB9-7C0C55B9371A}">
      <dgm:prSet/>
      <dgm:spPr/>
      <dgm:t>
        <a:bodyPr/>
        <a:lstStyle/>
        <a:p>
          <a:endParaRPr lang="sl-SI" sz="2400"/>
        </a:p>
      </dgm:t>
    </dgm:pt>
    <dgm:pt modelId="{1DCD69B0-B264-4FB7-A7FA-491B2F8B0F1F}" type="sibTrans" cxnId="{C60B06FC-F6E2-46CD-ADB9-7C0C55B9371A}">
      <dgm:prSet/>
      <dgm:spPr/>
      <dgm:t>
        <a:bodyPr/>
        <a:lstStyle/>
        <a:p>
          <a:endParaRPr lang="sl-SI" sz="2400"/>
        </a:p>
      </dgm:t>
    </dgm:pt>
    <dgm:pt modelId="{327B1282-D345-414C-8B43-B066499F0B8B}" type="pres">
      <dgm:prSet presAssocID="{E45B03B2-5219-4502-A708-64D36D2FB4C3}" presName="linear" presStyleCnt="0">
        <dgm:presLayoutVars>
          <dgm:animLvl val="lvl"/>
          <dgm:resizeHandles val="exact"/>
        </dgm:presLayoutVars>
      </dgm:prSet>
      <dgm:spPr/>
    </dgm:pt>
    <dgm:pt modelId="{34A867A8-02C8-4351-A372-64951B55C9A2}" type="pres">
      <dgm:prSet presAssocID="{AA550C4F-63B5-4D0D-A4A2-8B03BCB264A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935FB8E-70D1-4994-89E0-CC4DC4EED88A}" type="presOf" srcId="{AA550C4F-63B5-4D0D-A4A2-8B03BCB264A7}" destId="{34A867A8-02C8-4351-A372-64951B55C9A2}" srcOrd="0" destOrd="0" presId="urn:microsoft.com/office/officeart/2005/8/layout/vList2"/>
    <dgm:cxn modelId="{6B692EDC-313C-44C4-9133-956E2491E64E}" type="presOf" srcId="{E45B03B2-5219-4502-A708-64D36D2FB4C3}" destId="{327B1282-D345-414C-8B43-B066499F0B8B}" srcOrd="0" destOrd="0" presId="urn:microsoft.com/office/officeart/2005/8/layout/vList2"/>
    <dgm:cxn modelId="{C60B06FC-F6E2-46CD-ADB9-7C0C55B9371A}" srcId="{E45B03B2-5219-4502-A708-64D36D2FB4C3}" destId="{AA550C4F-63B5-4D0D-A4A2-8B03BCB264A7}" srcOrd="0" destOrd="0" parTransId="{2BCBADA6-647C-4AA2-86E4-072D0FE69009}" sibTransId="{1DCD69B0-B264-4FB7-A7FA-491B2F8B0F1F}"/>
    <dgm:cxn modelId="{31DCAE55-2D06-49A6-9BA1-77F45E721AD0}" type="presParOf" srcId="{327B1282-D345-414C-8B43-B066499F0B8B}" destId="{34A867A8-02C8-4351-A372-64951B55C9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 custT="1"/>
      <dgm:spPr/>
      <dgm:t>
        <a:bodyPr/>
        <a:lstStyle/>
        <a:p>
          <a:pPr algn="ctr" rtl="0"/>
          <a:r>
            <a:rPr lang="sl-SI" sz="2400" b="1" baseline="0" dirty="0">
              <a:solidFill>
                <a:schemeClr val="accent2"/>
              </a:solidFill>
            </a:rPr>
            <a:t>Kaj pomeni, da se prst razlikuje po PREPUSTNOSTI?</a:t>
          </a:r>
        </a:p>
        <a:p>
          <a:pPr algn="l" rtl="0"/>
          <a:r>
            <a:rPr lang="sl-SI" sz="2400" b="1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pomeni, s kakšno hitrostjo voda pronica skozi prst.</a:t>
          </a:r>
          <a:br>
            <a:rPr lang="sl-SI" sz="2400" b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sl-SI" sz="2400" baseline="0" dirty="0"/>
            <a:t> </a:t>
          </a:r>
          <a:r>
            <a:rPr lang="sl-SI" sz="2400" baseline="0" dirty="0">
              <a:solidFill>
                <a:schemeClr val="tx1">
                  <a:lumMod val="95000"/>
                  <a:lumOff val="5000"/>
                </a:schemeClr>
              </a:solidFill>
            </a:rPr>
            <a:t>Večji kot so delci v prsti, več je med njimi prostora (zraka) in zato voda hitreje pronica med temi delci. Primer: gozdna prst.</a:t>
          </a:r>
        </a:p>
        <a:p>
          <a:pPr algn="l" rtl="0"/>
          <a:endParaRPr lang="sl-SI" sz="2400" baseline="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l" rtl="0"/>
          <a:r>
            <a:rPr lang="sl-SI" sz="2400" baseline="0" dirty="0">
              <a:solidFill>
                <a:schemeClr val="accent2">
                  <a:lumMod val="75000"/>
                </a:schemeClr>
              </a:solidFill>
            </a:rPr>
            <a:t>Manjši kot so delci v prsti, manj je med njimi prostora (zraka) in zato voda zelo počasi pronica med temi delci. Primer: zbita, glinena prst. </a:t>
          </a:r>
        </a:p>
        <a:p>
          <a:pPr algn="ctr" rtl="0"/>
          <a:endParaRPr lang="sl-SI" sz="1600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 custScaleX="72282" custScaleY="163787" custLinFactNeighborX="9958" custLinFactNeighborY="10456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 custScaleY="163787" custLinFactNeighborX="-2988" custLinFactNeighborY="-6930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SESTAVI?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Po</a:t>
          </a:r>
          <a:r>
            <a:rPr lang="sl-SI" baseline="0" dirty="0"/>
            <a:t>meni, da se delci prsti razlikujejo po velikosti in obliki. </a:t>
          </a:r>
        </a:p>
        <a:p>
          <a:pPr rtl="0"/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8C3F3E3-468A-4904-8100-F283CDA5051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sl-SI"/>
        </a:p>
      </dgm:t>
    </dgm:pt>
    <dgm:pt modelId="{4D13C753-897B-4368-873F-18154BB559C5}">
      <dgm:prSet/>
      <dgm:spPr/>
      <dgm:t>
        <a:bodyPr/>
        <a:lstStyle/>
        <a:p>
          <a:pPr algn="ctr" rtl="0"/>
          <a:r>
            <a:rPr lang="sl-SI" b="1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ZANIMIVOST: VRSTE PRSTI V SLOVENIJI</a:t>
          </a:r>
          <a:endParaRPr lang="sl-SI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A17197-F62C-40CA-B36C-93BFC5CC64F7}" type="parTrans" cxnId="{7B0B4EF5-9018-4299-B9B9-911F9E83E0BB}">
      <dgm:prSet/>
      <dgm:spPr/>
      <dgm:t>
        <a:bodyPr/>
        <a:lstStyle/>
        <a:p>
          <a:endParaRPr lang="sl-SI"/>
        </a:p>
      </dgm:t>
    </dgm:pt>
    <dgm:pt modelId="{F7B398E2-FD67-475F-8513-6EED310B74DB}" type="sibTrans" cxnId="{7B0B4EF5-9018-4299-B9B9-911F9E83E0BB}">
      <dgm:prSet/>
      <dgm:spPr/>
      <dgm:t>
        <a:bodyPr/>
        <a:lstStyle/>
        <a:p>
          <a:endParaRPr lang="sl-SI"/>
        </a:p>
      </dgm:t>
    </dgm:pt>
    <dgm:pt modelId="{564D80A6-08A8-42DF-B8B7-F35321A361DA}" type="pres">
      <dgm:prSet presAssocID="{28C3F3E3-468A-4904-8100-F283CDA50510}" presName="linear" presStyleCnt="0">
        <dgm:presLayoutVars>
          <dgm:animLvl val="lvl"/>
          <dgm:resizeHandles val="exact"/>
        </dgm:presLayoutVars>
      </dgm:prSet>
      <dgm:spPr/>
    </dgm:pt>
    <dgm:pt modelId="{E74BF50D-0B03-4FDB-BFA7-E4F98F25E451}" type="pres">
      <dgm:prSet presAssocID="{4D13C753-897B-4368-873F-18154BB559C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98BF22B-833E-4F3E-8B46-C88857164F03}" type="presOf" srcId="{28C3F3E3-468A-4904-8100-F283CDA50510}" destId="{564D80A6-08A8-42DF-B8B7-F35321A361DA}" srcOrd="0" destOrd="0" presId="urn:microsoft.com/office/officeart/2005/8/layout/vList2"/>
    <dgm:cxn modelId="{022F1E32-BC3F-4140-89DE-E099ACCF1292}" type="presOf" srcId="{4D13C753-897B-4368-873F-18154BB559C5}" destId="{E74BF50D-0B03-4FDB-BFA7-E4F98F25E451}" srcOrd="0" destOrd="0" presId="urn:microsoft.com/office/officeart/2005/8/layout/vList2"/>
    <dgm:cxn modelId="{7B0B4EF5-9018-4299-B9B9-911F9E83E0BB}" srcId="{28C3F3E3-468A-4904-8100-F283CDA50510}" destId="{4D13C753-897B-4368-873F-18154BB559C5}" srcOrd="0" destOrd="0" parTransId="{B5A17197-F62C-40CA-B36C-93BFC5CC64F7}" sibTransId="{F7B398E2-FD67-475F-8513-6EED310B74DB}"/>
    <dgm:cxn modelId="{1B4A9437-C852-4866-B852-ED7B16A3910B}" type="presParOf" srcId="{564D80A6-08A8-42DF-B8B7-F35321A361DA}" destId="{E74BF50D-0B03-4FDB-BFA7-E4F98F25E4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A5AA3-6148-4C1A-BDF4-B9890CBA369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B492BF0F-0E8D-46F7-AB16-BB29D9F4A948}">
      <dgm:prSet custT="1"/>
      <dgm:spPr/>
      <dgm:t>
        <a:bodyPr/>
        <a:lstStyle/>
        <a:p>
          <a:pPr algn="ctr" rtl="0"/>
          <a:r>
            <a:rPr lang="sl-SI" sz="4000" b="1" baseline="0" dirty="0"/>
            <a:t>KAJ  VPLIVA NA NASTANEK TAL in PRSTI?</a:t>
          </a:r>
          <a:endParaRPr lang="sl-SI" sz="4000" dirty="0"/>
        </a:p>
      </dgm:t>
    </dgm:pt>
    <dgm:pt modelId="{4E3C504B-BAF5-4AD4-88AA-8EECE8E5412C}" type="parTrans" cxnId="{26812676-A2F2-4510-85B2-6A244D1FD142}">
      <dgm:prSet/>
      <dgm:spPr/>
      <dgm:t>
        <a:bodyPr/>
        <a:lstStyle/>
        <a:p>
          <a:pPr algn="ctr"/>
          <a:endParaRPr lang="sl-SI" sz="2800"/>
        </a:p>
      </dgm:t>
    </dgm:pt>
    <dgm:pt modelId="{C47A279A-18CF-47EB-B497-61CDA7096147}" type="sibTrans" cxnId="{26812676-A2F2-4510-85B2-6A244D1FD142}">
      <dgm:prSet/>
      <dgm:spPr/>
      <dgm:t>
        <a:bodyPr/>
        <a:lstStyle/>
        <a:p>
          <a:pPr algn="ctr"/>
          <a:endParaRPr lang="sl-SI" sz="2800"/>
        </a:p>
      </dgm:t>
    </dgm:pt>
    <dgm:pt modelId="{B09BD729-337F-4D6C-9AF3-2A081C000E8D}" type="pres">
      <dgm:prSet presAssocID="{335A5AA3-6148-4C1A-BDF4-B9890CBA369C}" presName="linear" presStyleCnt="0">
        <dgm:presLayoutVars>
          <dgm:animLvl val="lvl"/>
          <dgm:resizeHandles val="exact"/>
        </dgm:presLayoutVars>
      </dgm:prSet>
      <dgm:spPr/>
    </dgm:pt>
    <dgm:pt modelId="{2738E8EF-44B9-4E67-A6D1-8C1395415558}" type="pres">
      <dgm:prSet presAssocID="{B492BF0F-0E8D-46F7-AB16-BB29D9F4A948}" presName="parentText" presStyleLbl="node1" presStyleIdx="0" presStyleCnt="1" custScaleY="55638">
        <dgm:presLayoutVars>
          <dgm:chMax val="0"/>
          <dgm:bulletEnabled val="1"/>
        </dgm:presLayoutVars>
      </dgm:prSet>
      <dgm:spPr/>
    </dgm:pt>
  </dgm:ptLst>
  <dgm:cxnLst>
    <dgm:cxn modelId="{F958862F-6118-4FA2-A780-B0FBEF2765D7}" type="presOf" srcId="{B492BF0F-0E8D-46F7-AB16-BB29D9F4A948}" destId="{2738E8EF-44B9-4E67-A6D1-8C1395415558}" srcOrd="0" destOrd="0" presId="urn:microsoft.com/office/officeart/2005/8/layout/vList2"/>
    <dgm:cxn modelId="{A2D52039-2084-4BEB-B46D-C13A13AEFFF5}" type="presOf" srcId="{335A5AA3-6148-4C1A-BDF4-B9890CBA369C}" destId="{B09BD729-337F-4D6C-9AF3-2A081C000E8D}" srcOrd="0" destOrd="0" presId="urn:microsoft.com/office/officeart/2005/8/layout/vList2"/>
    <dgm:cxn modelId="{26812676-A2F2-4510-85B2-6A244D1FD142}" srcId="{335A5AA3-6148-4C1A-BDF4-B9890CBA369C}" destId="{B492BF0F-0E8D-46F7-AB16-BB29D9F4A948}" srcOrd="0" destOrd="0" parTransId="{4E3C504B-BAF5-4AD4-88AA-8EECE8E5412C}" sibTransId="{C47A279A-18CF-47EB-B497-61CDA7096147}"/>
    <dgm:cxn modelId="{22926ADD-F707-40E0-AF9C-9F0781895314}" type="presParOf" srcId="{B09BD729-337F-4D6C-9AF3-2A081C000E8D}" destId="{2738E8EF-44B9-4E67-A6D1-8C13954155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96C1D1-C2D2-478A-B1E7-ACC3281341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F48272A8-D3F5-4754-BAFE-44CA529227D9}">
      <dgm:prSet custT="1"/>
      <dgm:spPr/>
      <dgm:t>
        <a:bodyPr/>
        <a:lstStyle/>
        <a:p>
          <a:pPr algn="ctr" rtl="0"/>
          <a:r>
            <a:rPr lang="sl-SI" sz="28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PREPEREVANJE (RAZPADANJE) KAMNIN IN NASTAJANJE PRSTI</a:t>
          </a:r>
          <a:endParaRPr lang="sl-SI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AABA73-3899-4B2B-90A8-85F4AFBE9163}" type="parTrans" cxnId="{1D2D628E-24FE-49EA-A0F6-7FF00E9A2A44}">
      <dgm:prSet/>
      <dgm:spPr/>
      <dgm:t>
        <a:bodyPr/>
        <a:lstStyle/>
        <a:p>
          <a:endParaRPr lang="sl-SI"/>
        </a:p>
      </dgm:t>
    </dgm:pt>
    <dgm:pt modelId="{94C85C3F-D011-4F48-A461-A0989CB189E0}" type="sibTrans" cxnId="{1D2D628E-24FE-49EA-A0F6-7FF00E9A2A44}">
      <dgm:prSet/>
      <dgm:spPr/>
      <dgm:t>
        <a:bodyPr/>
        <a:lstStyle/>
        <a:p>
          <a:endParaRPr lang="sl-SI"/>
        </a:p>
      </dgm:t>
    </dgm:pt>
    <dgm:pt modelId="{0E743948-3551-42E5-899E-067236916707}" type="pres">
      <dgm:prSet presAssocID="{8296C1D1-C2D2-478A-B1E7-ACC328134169}" presName="linear" presStyleCnt="0">
        <dgm:presLayoutVars>
          <dgm:animLvl val="lvl"/>
          <dgm:resizeHandles val="exact"/>
        </dgm:presLayoutVars>
      </dgm:prSet>
      <dgm:spPr/>
    </dgm:pt>
    <dgm:pt modelId="{50146BFE-42DB-45EE-B73A-E5C7702ABAC2}" type="pres">
      <dgm:prSet presAssocID="{F48272A8-D3F5-4754-BAFE-44CA529227D9}" presName="parentText" presStyleLbl="node1" presStyleIdx="0" presStyleCnt="1" custLinFactNeighborY="13063">
        <dgm:presLayoutVars>
          <dgm:chMax val="0"/>
          <dgm:bulletEnabled val="1"/>
        </dgm:presLayoutVars>
      </dgm:prSet>
      <dgm:spPr/>
    </dgm:pt>
  </dgm:ptLst>
  <dgm:cxnLst>
    <dgm:cxn modelId="{77946702-EFCF-4737-867A-56A006805C2C}" type="presOf" srcId="{F48272A8-D3F5-4754-BAFE-44CA529227D9}" destId="{50146BFE-42DB-45EE-B73A-E5C7702ABAC2}" srcOrd="0" destOrd="0" presId="urn:microsoft.com/office/officeart/2005/8/layout/vList2"/>
    <dgm:cxn modelId="{7EC05957-3676-433D-B054-1B07EEFB5DCA}" type="presOf" srcId="{8296C1D1-C2D2-478A-B1E7-ACC328134169}" destId="{0E743948-3551-42E5-899E-067236916707}" srcOrd="0" destOrd="0" presId="urn:microsoft.com/office/officeart/2005/8/layout/vList2"/>
    <dgm:cxn modelId="{1D2D628E-24FE-49EA-A0F6-7FF00E9A2A44}" srcId="{8296C1D1-C2D2-478A-B1E7-ACC328134169}" destId="{F48272A8-D3F5-4754-BAFE-44CA529227D9}" srcOrd="0" destOrd="0" parTransId="{3DAABA73-3899-4B2B-90A8-85F4AFBE9163}" sibTransId="{94C85C3F-D011-4F48-A461-A0989CB189E0}"/>
    <dgm:cxn modelId="{89345ED6-349C-485C-ACB1-C22AA32C666B}" type="presParOf" srcId="{0E743948-3551-42E5-899E-067236916707}" destId="{50146BFE-42DB-45EE-B73A-E5C7702ABA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5BF9E5-9FB0-413B-82D7-DEFFA1A99C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1767363-72AB-4CF9-87BE-024C8A3E7352}">
      <dgm:prSet/>
      <dgm:spPr/>
      <dgm:t>
        <a:bodyPr/>
        <a:lstStyle/>
        <a:p>
          <a:pPr rtl="0"/>
          <a:r>
            <a:rPr lang="sl-SI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SESTAVA PRSTI</a:t>
          </a:r>
          <a:endParaRPr lang="sl-SI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44AFCF-0FD1-4428-A1AE-433CE24B0F41}" type="parTrans" cxnId="{26C10D84-563E-4561-A40F-0995CD1D403C}">
      <dgm:prSet/>
      <dgm:spPr/>
      <dgm:t>
        <a:bodyPr/>
        <a:lstStyle/>
        <a:p>
          <a:endParaRPr lang="sl-SI"/>
        </a:p>
      </dgm:t>
    </dgm:pt>
    <dgm:pt modelId="{B8D528F4-5533-44BE-A35C-A135BE13B2CE}" type="sibTrans" cxnId="{26C10D84-563E-4561-A40F-0995CD1D403C}">
      <dgm:prSet/>
      <dgm:spPr/>
      <dgm:t>
        <a:bodyPr/>
        <a:lstStyle/>
        <a:p>
          <a:endParaRPr lang="sl-SI"/>
        </a:p>
      </dgm:t>
    </dgm:pt>
    <dgm:pt modelId="{481EA287-008B-4D9C-8810-70835987D08F}" type="pres">
      <dgm:prSet presAssocID="{315BF9E5-9FB0-413B-82D7-DEFFA1A99C90}" presName="linear" presStyleCnt="0">
        <dgm:presLayoutVars>
          <dgm:animLvl val="lvl"/>
          <dgm:resizeHandles val="exact"/>
        </dgm:presLayoutVars>
      </dgm:prSet>
      <dgm:spPr/>
    </dgm:pt>
    <dgm:pt modelId="{657959B7-77B5-4A45-B40E-61EF00F3618D}" type="pres">
      <dgm:prSet presAssocID="{B1767363-72AB-4CF9-87BE-024C8A3E735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6C10D84-563E-4561-A40F-0995CD1D403C}" srcId="{315BF9E5-9FB0-413B-82D7-DEFFA1A99C90}" destId="{B1767363-72AB-4CF9-87BE-024C8A3E7352}" srcOrd="0" destOrd="0" parTransId="{4344AFCF-0FD1-4428-A1AE-433CE24B0F41}" sibTransId="{B8D528F4-5533-44BE-A35C-A135BE13B2CE}"/>
    <dgm:cxn modelId="{D29FC795-A441-45D8-9E55-92699C05485B}" type="presOf" srcId="{B1767363-72AB-4CF9-87BE-024C8A3E7352}" destId="{657959B7-77B5-4A45-B40E-61EF00F3618D}" srcOrd="0" destOrd="0" presId="urn:microsoft.com/office/officeart/2005/8/layout/vList2"/>
    <dgm:cxn modelId="{AF00CBE6-63A9-499A-8523-01506F445313}" type="presOf" srcId="{315BF9E5-9FB0-413B-82D7-DEFFA1A99C90}" destId="{481EA287-008B-4D9C-8810-70835987D08F}" srcOrd="0" destOrd="0" presId="urn:microsoft.com/office/officeart/2005/8/layout/vList2"/>
    <dgm:cxn modelId="{771F81C4-0125-4277-8DA7-C10F7C50A905}" type="presParOf" srcId="{481EA287-008B-4D9C-8810-70835987D08F}" destId="{657959B7-77B5-4A45-B40E-61EF00F361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10D7F3-6A18-4E08-B314-68B8D57CEF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sl-SI"/>
        </a:p>
      </dgm:t>
    </dgm:pt>
    <dgm:pt modelId="{F0A3D215-245A-48DE-8996-97323F8B2805}">
      <dgm:prSet custT="1"/>
      <dgm:spPr/>
      <dgm:t>
        <a:bodyPr/>
        <a:lstStyle/>
        <a:p>
          <a:pPr rtl="0"/>
          <a:r>
            <a:rPr lang="sl-SI" sz="40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Kaj sestavlja vsako prst?</a:t>
          </a:r>
          <a:endParaRPr lang="sl-SI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4CF29F-D36D-42BE-8917-F414D585CBDD}" type="parTrans" cxnId="{BE0B085F-95E7-4A1E-8C92-9A3A8A4BD16A}">
      <dgm:prSet/>
      <dgm:spPr/>
      <dgm:t>
        <a:bodyPr/>
        <a:lstStyle/>
        <a:p>
          <a:endParaRPr lang="sl-SI"/>
        </a:p>
      </dgm:t>
    </dgm:pt>
    <dgm:pt modelId="{BE5701C8-184B-46CB-AFDF-95F4593601F0}" type="sibTrans" cxnId="{BE0B085F-95E7-4A1E-8C92-9A3A8A4BD16A}">
      <dgm:prSet/>
      <dgm:spPr/>
      <dgm:t>
        <a:bodyPr/>
        <a:lstStyle/>
        <a:p>
          <a:endParaRPr lang="sl-SI"/>
        </a:p>
      </dgm:t>
    </dgm:pt>
    <dgm:pt modelId="{35F95713-B179-4401-8776-CC1E590C6286}" type="pres">
      <dgm:prSet presAssocID="{3910D7F3-6A18-4E08-B314-68B8D57CEFEB}" presName="linear" presStyleCnt="0">
        <dgm:presLayoutVars>
          <dgm:animLvl val="lvl"/>
          <dgm:resizeHandles val="exact"/>
        </dgm:presLayoutVars>
      </dgm:prSet>
      <dgm:spPr/>
    </dgm:pt>
    <dgm:pt modelId="{7E5E7A1F-AA6D-4C7A-8FEB-59B6EED41339}" type="pres">
      <dgm:prSet presAssocID="{F0A3D215-245A-48DE-8996-97323F8B2805}" presName="parentText" presStyleLbl="node1" presStyleIdx="0" presStyleCnt="1" custLinFactNeighborX="4775" custLinFactNeighborY="-10256">
        <dgm:presLayoutVars>
          <dgm:chMax val="0"/>
          <dgm:bulletEnabled val="1"/>
        </dgm:presLayoutVars>
      </dgm:prSet>
      <dgm:spPr/>
    </dgm:pt>
  </dgm:ptLst>
  <dgm:cxnLst>
    <dgm:cxn modelId="{4CA44E02-71ED-4963-BA8E-466D64715F10}" type="presOf" srcId="{3910D7F3-6A18-4E08-B314-68B8D57CEFEB}" destId="{35F95713-B179-4401-8776-CC1E590C6286}" srcOrd="0" destOrd="0" presId="urn:microsoft.com/office/officeart/2005/8/layout/vList2"/>
    <dgm:cxn modelId="{7ED21B25-0DF3-49F9-B955-A87F444ABB03}" type="presOf" srcId="{F0A3D215-245A-48DE-8996-97323F8B2805}" destId="{7E5E7A1F-AA6D-4C7A-8FEB-59B6EED41339}" srcOrd="0" destOrd="0" presId="urn:microsoft.com/office/officeart/2005/8/layout/vList2"/>
    <dgm:cxn modelId="{BE0B085F-95E7-4A1E-8C92-9A3A8A4BD16A}" srcId="{3910D7F3-6A18-4E08-B314-68B8D57CEFEB}" destId="{F0A3D215-245A-48DE-8996-97323F8B2805}" srcOrd="0" destOrd="0" parTransId="{A54CF29F-D36D-42BE-8917-F414D585CBDD}" sibTransId="{BE5701C8-184B-46CB-AFDF-95F4593601F0}"/>
    <dgm:cxn modelId="{84D46ABA-32AD-42D7-9A6A-B8ED0E319B5D}" type="presParOf" srcId="{35F95713-B179-4401-8776-CC1E590C6286}" destId="{7E5E7A1F-AA6D-4C7A-8FEB-59B6EED413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357EF7-0137-4F31-A86B-FC69BDD54A5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CC1C158C-3A06-4C7C-A4D3-69A15437B1A3}">
      <dgm:prSet custT="1"/>
      <dgm:spPr/>
      <dgm:t>
        <a:bodyPr/>
        <a:lstStyle/>
        <a:p>
          <a:pPr algn="ctr" rtl="0"/>
          <a:r>
            <a:rPr lang="sl-SI" sz="3200" b="1" baseline="0" dirty="0"/>
            <a:t>VRSTE PRSTI</a:t>
          </a:r>
          <a:endParaRPr lang="sl-SI" sz="3200" dirty="0"/>
        </a:p>
      </dgm:t>
    </dgm:pt>
    <dgm:pt modelId="{F315362D-D9FF-4D40-83E3-B624C50E1C75}" type="parTrans" cxnId="{46A81837-BD2D-42DA-A91B-01BD570ECB66}">
      <dgm:prSet/>
      <dgm:spPr/>
      <dgm:t>
        <a:bodyPr/>
        <a:lstStyle/>
        <a:p>
          <a:endParaRPr lang="sl-SI"/>
        </a:p>
      </dgm:t>
    </dgm:pt>
    <dgm:pt modelId="{75C6133A-07D7-4512-BA96-41BF61F71A7A}" type="sibTrans" cxnId="{46A81837-BD2D-42DA-A91B-01BD570ECB66}">
      <dgm:prSet/>
      <dgm:spPr/>
      <dgm:t>
        <a:bodyPr/>
        <a:lstStyle/>
        <a:p>
          <a:endParaRPr lang="sl-SI"/>
        </a:p>
      </dgm:t>
    </dgm:pt>
    <dgm:pt modelId="{BDF3E2FE-339B-41A4-95C8-563F7CC7F604}" type="pres">
      <dgm:prSet presAssocID="{7F357EF7-0137-4F31-A86B-FC69BDD54A52}" presName="linear" presStyleCnt="0">
        <dgm:presLayoutVars>
          <dgm:animLvl val="lvl"/>
          <dgm:resizeHandles val="exact"/>
        </dgm:presLayoutVars>
      </dgm:prSet>
      <dgm:spPr/>
    </dgm:pt>
    <dgm:pt modelId="{86864DBD-1C28-48E1-8BB1-E1468AD2FAB6}" type="pres">
      <dgm:prSet presAssocID="{CC1C158C-3A06-4C7C-A4D3-69A15437B1A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A81837-BD2D-42DA-A91B-01BD570ECB66}" srcId="{7F357EF7-0137-4F31-A86B-FC69BDD54A52}" destId="{CC1C158C-3A06-4C7C-A4D3-69A15437B1A3}" srcOrd="0" destOrd="0" parTransId="{F315362D-D9FF-4D40-83E3-B624C50E1C75}" sibTransId="{75C6133A-07D7-4512-BA96-41BF61F71A7A}"/>
    <dgm:cxn modelId="{CBFAEE81-AD80-430E-8033-D8DEC2F441EE}" type="presOf" srcId="{7F357EF7-0137-4F31-A86B-FC69BDD54A52}" destId="{BDF3E2FE-339B-41A4-95C8-563F7CC7F604}" srcOrd="0" destOrd="0" presId="urn:microsoft.com/office/officeart/2005/8/layout/vList2"/>
    <dgm:cxn modelId="{E3BFD6AA-8C8F-4C94-B531-10815CD7D8E8}" type="presOf" srcId="{CC1C158C-3A06-4C7C-A4D3-69A15437B1A3}" destId="{86864DBD-1C28-48E1-8BB1-E1468AD2FAB6}" srcOrd="0" destOrd="0" presId="urn:microsoft.com/office/officeart/2005/8/layout/vList2"/>
    <dgm:cxn modelId="{3DCE22A2-DF60-4A48-86B0-1B9A6FEF3BD3}" type="presParOf" srcId="{BDF3E2FE-339B-41A4-95C8-563F7CC7F604}" destId="{86864DBD-1C28-48E1-8BB1-E1468AD2FA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BF9F9D-3613-41B8-AB9A-BA31FDD401D1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FE27F0E9-185B-4999-A24A-FC2CEFE1ECC2}">
      <dgm:prSet/>
      <dgm:spPr/>
      <dgm:t>
        <a:bodyPr/>
        <a:lstStyle/>
        <a:p>
          <a:pPr rtl="0"/>
          <a:r>
            <a: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Prst se med seboj razlikuje po: </a:t>
          </a:r>
          <a:endParaRPr lang="sl-SI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A0425D-9414-451B-8EC2-26206BB676D9}" type="parTrans" cxnId="{C690E75A-56BF-457B-8655-50AA75A55CD4}">
      <dgm:prSet/>
      <dgm:spPr/>
      <dgm:t>
        <a:bodyPr/>
        <a:lstStyle/>
        <a:p>
          <a:endParaRPr lang="sl-SI"/>
        </a:p>
      </dgm:t>
    </dgm:pt>
    <dgm:pt modelId="{EDF31906-F851-4D05-84CF-DB7C7D0B2051}" type="sibTrans" cxnId="{C690E75A-56BF-457B-8655-50AA75A55CD4}">
      <dgm:prSet/>
      <dgm:spPr/>
      <dgm:t>
        <a:bodyPr/>
        <a:lstStyle/>
        <a:p>
          <a:endParaRPr lang="sl-SI"/>
        </a:p>
      </dgm:t>
    </dgm:pt>
    <dgm:pt modelId="{72AED2D2-7339-4E43-8D85-75D1D1F23EA2}">
      <dgm:prSet custT="1"/>
      <dgm:spPr/>
      <dgm:t>
        <a:bodyPr/>
        <a:lstStyle/>
        <a:p>
          <a:pPr rtl="0"/>
          <a:r>
            <a:rPr lang="sl-SI" sz="3200" b="1" dirty="0"/>
            <a:t>BARVI </a:t>
          </a:r>
          <a:r>
            <a:rPr lang="sl-SI" sz="3200" dirty="0"/>
            <a:t>(odvisna je od kamnine, iz katere je prst nastala) </a:t>
          </a:r>
        </a:p>
      </dgm:t>
    </dgm:pt>
    <dgm:pt modelId="{38EB4BF2-FC61-4E64-91D6-17EF3DAEBDAD}" type="parTrans" cxnId="{D3124D01-1412-449B-B6AE-0F3D6735D0E0}">
      <dgm:prSet/>
      <dgm:spPr/>
      <dgm:t>
        <a:bodyPr/>
        <a:lstStyle/>
        <a:p>
          <a:endParaRPr lang="sl-SI"/>
        </a:p>
      </dgm:t>
    </dgm:pt>
    <dgm:pt modelId="{DA56ACCD-6249-49BB-AB8B-ACBDBBD96CC1}" type="sibTrans" cxnId="{D3124D01-1412-449B-B6AE-0F3D6735D0E0}">
      <dgm:prSet/>
      <dgm:spPr/>
      <dgm:t>
        <a:bodyPr/>
        <a:lstStyle/>
        <a:p>
          <a:endParaRPr lang="sl-SI"/>
        </a:p>
      </dgm:t>
    </dgm:pt>
    <dgm:pt modelId="{D53C5D8B-5569-46FC-9E4B-23F5C3BDDB1F}">
      <dgm:prSet custT="1"/>
      <dgm:spPr/>
      <dgm:t>
        <a:bodyPr/>
        <a:lstStyle/>
        <a:p>
          <a:pPr rtl="0"/>
          <a:r>
            <a:rPr lang="sl-SI" sz="3200" b="1" dirty="0"/>
            <a:t>ZRNAVOSTI</a:t>
          </a:r>
        </a:p>
      </dgm:t>
    </dgm:pt>
    <dgm:pt modelId="{9C21E205-754F-4F3E-874B-418CC8D63A94}" type="parTrans" cxnId="{0905EAAC-5853-4504-B62C-CBD4453EF9B8}">
      <dgm:prSet/>
      <dgm:spPr/>
      <dgm:t>
        <a:bodyPr/>
        <a:lstStyle/>
        <a:p>
          <a:endParaRPr lang="sl-SI"/>
        </a:p>
      </dgm:t>
    </dgm:pt>
    <dgm:pt modelId="{41F8A706-DF15-4067-8CBA-5EF9D870587C}" type="sibTrans" cxnId="{0905EAAC-5853-4504-B62C-CBD4453EF9B8}">
      <dgm:prSet/>
      <dgm:spPr/>
      <dgm:t>
        <a:bodyPr/>
        <a:lstStyle/>
        <a:p>
          <a:endParaRPr lang="sl-SI"/>
        </a:p>
      </dgm:t>
    </dgm:pt>
    <dgm:pt modelId="{F9DC2596-3F9D-4F2F-9E5A-94B07BE66776}">
      <dgm:prSet custT="1"/>
      <dgm:spPr/>
      <dgm:t>
        <a:bodyPr/>
        <a:lstStyle/>
        <a:p>
          <a:pPr rtl="0"/>
          <a:r>
            <a:rPr lang="sl-SI" sz="3200" b="1" dirty="0"/>
            <a:t>SESTAVI</a:t>
          </a:r>
        </a:p>
      </dgm:t>
    </dgm:pt>
    <dgm:pt modelId="{872E5589-B883-402F-AB72-D4A5347354B7}" type="parTrans" cxnId="{8CB0576D-AB03-47EA-A7A6-CA558356F145}">
      <dgm:prSet/>
      <dgm:spPr/>
      <dgm:t>
        <a:bodyPr/>
        <a:lstStyle/>
        <a:p>
          <a:endParaRPr lang="sl-SI"/>
        </a:p>
      </dgm:t>
    </dgm:pt>
    <dgm:pt modelId="{9D342160-55DA-4482-B855-4B86CA749990}" type="sibTrans" cxnId="{8CB0576D-AB03-47EA-A7A6-CA558356F145}">
      <dgm:prSet/>
      <dgm:spPr/>
      <dgm:t>
        <a:bodyPr/>
        <a:lstStyle/>
        <a:p>
          <a:endParaRPr lang="sl-SI"/>
        </a:p>
      </dgm:t>
    </dgm:pt>
    <dgm:pt modelId="{752ED3E1-9466-4206-B00B-AA37EA6B94B9}">
      <dgm:prSet custT="1"/>
      <dgm:spPr/>
      <dgm:t>
        <a:bodyPr/>
        <a:lstStyle/>
        <a:p>
          <a:pPr rtl="0"/>
          <a:r>
            <a:rPr lang="sl-SI" sz="3200" b="1" dirty="0"/>
            <a:t>PREPUSTNOSTI</a:t>
          </a:r>
        </a:p>
      </dgm:t>
    </dgm:pt>
    <dgm:pt modelId="{26AB7DBD-43DD-4296-B55E-075709B32841}" type="parTrans" cxnId="{C83DA439-83CB-402E-A2BA-500D066C06D4}">
      <dgm:prSet/>
      <dgm:spPr/>
      <dgm:t>
        <a:bodyPr/>
        <a:lstStyle/>
        <a:p>
          <a:endParaRPr lang="sl-SI"/>
        </a:p>
      </dgm:t>
    </dgm:pt>
    <dgm:pt modelId="{8778F8E2-93D7-475E-8476-C4237187EEAB}" type="sibTrans" cxnId="{C83DA439-83CB-402E-A2BA-500D066C06D4}">
      <dgm:prSet/>
      <dgm:spPr/>
      <dgm:t>
        <a:bodyPr/>
        <a:lstStyle/>
        <a:p>
          <a:endParaRPr lang="sl-SI"/>
        </a:p>
      </dgm:t>
    </dgm:pt>
    <dgm:pt modelId="{913BACCF-8BFB-47B5-AD69-9374269235DF}" type="pres">
      <dgm:prSet presAssocID="{D6BF9F9D-3613-41B8-AB9A-BA31FDD401D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D40FFE-DFCF-4933-9949-8AA89E59979B}" type="pres">
      <dgm:prSet presAssocID="{FE27F0E9-185B-4999-A24A-FC2CEFE1ECC2}" presName="root" presStyleCnt="0">
        <dgm:presLayoutVars>
          <dgm:chMax/>
          <dgm:chPref val="4"/>
        </dgm:presLayoutVars>
      </dgm:prSet>
      <dgm:spPr/>
    </dgm:pt>
    <dgm:pt modelId="{1226C5CE-441D-4C1C-918B-411C387B9570}" type="pres">
      <dgm:prSet presAssocID="{FE27F0E9-185B-4999-A24A-FC2CEFE1ECC2}" presName="rootComposite" presStyleCnt="0">
        <dgm:presLayoutVars/>
      </dgm:prSet>
      <dgm:spPr/>
    </dgm:pt>
    <dgm:pt modelId="{343D9182-5CBB-4343-800F-1602DBF09FEC}" type="pres">
      <dgm:prSet presAssocID="{FE27F0E9-185B-4999-A24A-FC2CEFE1ECC2}" presName="rootText" presStyleLbl="node0" presStyleIdx="0" presStyleCnt="1">
        <dgm:presLayoutVars>
          <dgm:chMax/>
          <dgm:chPref val="4"/>
        </dgm:presLayoutVars>
      </dgm:prSet>
      <dgm:spPr/>
    </dgm:pt>
    <dgm:pt modelId="{088D5F4F-95A0-44B3-82B2-9AFB1857F27C}" type="pres">
      <dgm:prSet presAssocID="{FE27F0E9-185B-4999-A24A-FC2CEFE1ECC2}" presName="childShape" presStyleCnt="0">
        <dgm:presLayoutVars>
          <dgm:chMax val="0"/>
          <dgm:chPref val="0"/>
        </dgm:presLayoutVars>
      </dgm:prSet>
      <dgm:spPr/>
    </dgm:pt>
    <dgm:pt modelId="{5DA63835-E4E0-450A-95C1-65E11B229D51}" type="pres">
      <dgm:prSet presAssocID="{72AED2D2-7339-4E43-8D85-75D1D1F23EA2}" presName="childComposite" presStyleCnt="0">
        <dgm:presLayoutVars>
          <dgm:chMax val="0"/>
          <dgm:chPref val="0"/>
        </dgm:presLayoutVars>
      </dgm:prSet>
      <dgm:spPr/>
    </dgm:pt>
    <dgm:pt modelId="{6E8EFE45-04C6-47B3-AE80-FE938CCD2DD3}" type="pres">
      <dgm:prSet presAssocID="{72AED2D2-7339-4E43-8D85-75D1D1F23EA2}" presName="Image" presStyleLbl="node1" presStyleIdx="0" presStyleCnt="4" custScaleX="47082" custScaleY="35243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</dgm:pt>
    <dgm:pt modelId="{88EAE10E-BC1B-4462-82A9-4E935DA14741}" type="pres">
      <dgm:prSet presAssocID="{72AED2D2-7339-4E43-8D85-75D1D1F23EA2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01E83835-1123-4DD1-B20D-E9ADAB3B0A99}" type="pres">
      <dgm:prSet presAssocID="{D53C5D8B-5569-46FC-9E4B-23F5C3BDDB1F}" presName="childComposite" presStyleCnt="0">
        <dgm:presLayoutVars>
          <dgm:chMax val="0"/>
          <dgm:chPref val="0"/>
        </dgm:presLayoutVars>
      </dgm:prSet>
      <dgm:spPr/>
    </dgm:pt>
    <dgm:pt modelId="{DA898163-6C13-4AB1-A5D0-5202F74A3425}" type="pres">
      <dgm:prSet presAssocID="{D53C5D8B-5569-46FC-9E4B-23F5C3BDDB1F}" presName="Image" presStyleLbl="node1" presStyleIdx="1" presStyleCnt="4"/>
      <dgm:spPr>
        <a:solidFill>
          <a:schemeClr val="bg1"/>
        </a:solidFill>
        <a:ln>
          <a:solidFill>
            <a:schemeClr val="bg1"/>
          </a:solidFill>
        </a:ln>
      </dgm:spPr>
    </dgm:pt>
    <dgm:pt modelId="{DC044849-5D8D-40AF-8D70-2DB8DAC37D37}" type="pres">
      <dgm:prSet presAssocID="{D53C5D8B-5569-46FC-9E4B-23F5C3BDDB1F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D4DCC1EC-FC44-4DF6-91B4-EE36E7CE0017}" type="pres">
      <dgm:prSet presAssocID="{F9DC2596-3F9D-4F2F-9E5A-94B07BE66776}" presName="childComposite" presStyleCnt="0">
        <dgm:presLayoutVars>
          <dgm:chMax val="0"/>
          <dgm:chPref val="0"/>
        </dgm:presLayoutVars>
      </dgm:prSet>
      <dgm:spPr/>
    </dgm:pt>
    <dgm:pt modelId="{CF148F75-ED25-4130-9123-654A60B92514}" type="pres">
      <dgm:prSet presAssocID="{F9DC2596-3F9D-4F2F-9E5A-94B07BE66776}" presName="Image" presStyleLbl="node1" presStyleIdx="2" presStyleCnt="4"/>
      <dgm:spPr>
        <a:solidFill>
          <a:schemeClr val="bg1"/>
        </a:solidFill>
        <a:ln>
          <a:solidFill>
            <a:schemeClr val="bg1"/>
          </a:solidFill>
        </a:ln>
      </dgm:spPr>
    </dgm:pt>
    <dgm:pt modelId="{7D940CD9-58FA-4DAD-B086-35B6744303AD}" type="pres">
      <dgm:prSet presAssocID="{F9DC2596-3F9D-4F2F-9E5A-94B07BE66776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14770957-497B-44A2-9F58-B577E89A4C92}" type="pres">
      <dgm:prSet presAssocID="{752ED3E1-9466-4206-B00B-AA37EA6B94B9}" presName="childComposite" presStyleCnt="0">
        <dgm:presLayoutVars>
          <dgm:chMax val="0"/>
          <dgm:chPref val="0"/>
        </dgm:presLayoutVars>
      </dgm:prSet>
      <dgm:spPr/>
    </dgm:pt>
    <dgm:pt modelId="{6CA3DDE7-3544-4993-9C3E-FA02A36DEBBE}" type="pres">
      <dgm:prSet presAssocID="{752ED3E1-9466-4206-B00B-AA37EA6B94B9}" presName="Image" presStyleLbl="node1" presStyleIdx="3" presStyleCnt="4"/>
      <dgm:spPr>
        <a:noFill/>
        <a:ln>
          <a:noFill/>
        </a:ln>
      </dgm:spPr>
    </dgm:pt>
    <dgm:pt modelId="{10DCFED3-3FA4-433D-BA23-B4A352C54D73}" type="pres">
      <dgm:prSet presAssocID="{752ED3E1-9466-4206-B00B-AA37EA6B94B9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3124D01-1412-449B-B6AE-0F3D6735D0E0}" srcId="{FE27F0E9-185B-4999-A24A-FC2CEFE1ECC2}" destId="{72AED2D2-7339-4E43-8D85-75D1D1F23EA2}" srcOrd="0" destOrd="0" parTransId="{38EB4BF2-FC61-4E64-91D6-17EF3DAEBDAD}" sibTransId="{DA56ACCD-6249-49BB-AB8B-ACBDBBD96CC1}"/>
    <dgm:cxn modelId="{EFB3012D-DB4F-400D-BD2B-F0799A0EE239}" type="presOf" srcId="{D53C5D8B-5569-46FC-9E4B-23F5C3BDDB1F}" destId="{DC044849-5D8D-40AF-8D70-2DB8DAC37D37}" srcOrd="0" destOrd="0" presId="urn:microsoft.com/office/officeart/2008/layout/PictureAccentList"/>
    <dgm:cxn modelId="{02C9E032-D0AE-4501-AA32-8402630C22DC}" type="presOf" srcId="{72AED2D2-7339-4E43-8D85-75D1D1F23EA2}" destId="{88EAE10E-BC1B-4462-82A9-4E935DA14741}" srcOrd="0" destOrd="0" presId="urn:microsoft.com/office/officeart/2008/layout/PictureAccentList"/>
    <dgm:cxn modelId="{C83DA439-83CB-402E-A2BA-500D066C06D4}" srcId="{FE27F0E9-185B-4999-A24A-FC2CEFE1ECC2}" destId="{752ED3E1-9466-4206-B00B-AA37EA6B94B9}" srcOrd="3" destOrd="0" parTransId="{26AB7DBD-43DD-4296-B55E-075709B32841}" sibTransId="{8778F8E2-93D7-475E-8476-C4237187EEAB}"/>
    <dgm:cxn modelId="{AD58013C-0E38-4F68-85D3-AC267908C1B0}" type="presOf" srcId="{752ED3E1-9466-4206-B00B-AA37EA6B94B9}" destId="{10DCFED3-3FA4-433D-BA23-B4A352C54D73}" srcOrd="0" destOrd="0" presId="urn:microsoft.com/office/officeart/2008/layout/PictureAccentList"/>
    <dgm:cxn modelId="{8CB0576D-AB03-47EA-A7A6-CA558356F145}" srcId="{FE27F0E9-185B-4999-A24A-FC2CEFE1ECC2}" destId="{F9DC2596-3F9D-4F2F-9E5A-94B07BE66776}" srcOrd="2" destOrd="0" parTransId="{872E5589-B883-402F-AB72-D4A5347354B7}" sibTransId="{9D342160-55DA-4482-B855-4B86CA749990}"/>
    <dgm:cxn modelId="{8FCABA4E-59C5-436F-A5E0-09553762B798}" type="presOf" srcId="{D6BF9F9D-3613-41B8-AB9A-BA31FDD401D1}" destId="{913BACCF-8BFB-47B5-AD69-9374269235DF}" srcOrd="0" destOrd="0" presId="urn:microsoft.com/office/officeart/2008/layout/PictureAccentList"/>
    <dgm:cxn modelId="{C690E75A-56BF-457B-8655-50AA75A55CD4}" srcId="{D6BF9F9D-3613-41B8-AB9A-BA31FDD401D1}" destId="{FE27F0E9-185B-4999-A24A-FC2CEFE1ECC2}" srcOrd="0" destOrd="0" parTransId="{36A0425D-9414-451B-8EC2-26206BB676D9}" sibTransId="{EDF31906-F851-4D05-84CF-DB7C7D0B2051}"/>
    <dgm:cxn modelId="{03AB917C-CC05-4D4E-9225-5104948678A0}" type="presOf" srcId="{FE27F0E9-185B-4999-A24A-FC2CEFE1ECC2}" destId="{343D9182-5CBB-4343-800F-1602DBF09FEC}" srcOrd="0" destOrd="0" presId="urn:microsoft.com/office/officeart/2008/layout/PictureAccentList"/>
    <dgm:cxn modelId="{0905EAAC-5853-4504-B62C-CBD4453EF9B8}" srcId="{FE27F0E9-185B-4999-A24A-FC2CEFE1ECC2}" destId="{D53C5D8B-5569-46FC-9E4B-23F5C3BDDB1F}" srcOrd="1" destOrd="0" parTransId="{9C21E205-754F-4F3E-874B-418CC8D63A94}" sibTransId="{41F8A706-DF15-4067-8CBA-5EF9D870587C}"/>
    <dgm:cxn modelId="{E8ACC4B1-4114-4E22-A930-98B0DB963BBA}" type="presOf" srcId="{F9DC2596-3F9D-4F2F-9E5A-94B07BE66776}" destId="{7D940CD9-58FA-4DAD-B086-35B6744303AD}" srcOrd="0" destOrd="0" presId="urn:microsoft.com/office/officeart/2008/layout/PictureAccentList"/>
    <dgm:cxn modelId="{D4E09D91-25B7-4AB5-8F80-ED820DDAD0B3}" type="presParOf" srcId="{913BACCF-8BFB-47B5-AD69-9374269235DF}" destId="{65D40FFE-DFCF-4933-9949-8AA89E59979B}" srcOrd="0" destOrd="0" presId="urn:microsoft.com/office/officeart/2008/layout/PictureAccentList"/>
    <dgm:cxn modelId="{47EC1068-FCF5-4E17-B6C7-0B4EBD46D5EF}" type="presParOf" srcId="{65D40FFE-DFCF-4933-9949-8AA89E59979B}" destId="{1226C5CE-441D-4C1C-918B-411C387B9570}" srcOrd="0" destOrd="0" presId="urn:microsoft.com/office/officeart/2008/layout/PictureAccentList"/>
    <dgm:cxn modelId="{A6474026-9B8C-4B09-83EE-B335F7810649}" type="presParOf" srcId="{1226C5CE-441D-4C1C-918B-411C387B9570}" destId="{343D9182-5CBB-4343-800F-1602DBF09FEC}" srcOrd="0" destOrd="0" presId="urn:microsoft.com/office/officeart/2008/layout/PictureAccentList"/>
    <dgm:cxn modelId="{51B34961-E855-42CF-BA3F-74EE150351CA}" type="presParOf" srcId="{65D40FFE-DFCF-4933-9949-8AA89E59979B}" destId="{088D5F4F-95A0-44B3-82B2-9AFB1857F27C}" srcOrd="1" destOrd="0" presId="urn:microsoft.com/office/officeart/2008/layout/PictureAccentList"/>
    <dgm:cxn modelId="{BE5F37FF-B073-4228-B151-CD904404F942}" type="presParOf" srcId="{088D5F4F-95A0-44B3-82B2-9AFB1857F27C}" destId="{5DA63835-E4E0-450A-95C1-65E11B229D51}" srcOrd="0" destOrd="0" presId="urn:microsoft.com/office/officeart/2008/layout/PictureAccentList"/>
    <dgm:cxn modelId="{A16BA86E-83A4-4658-88F2-56481233E3F2}" type="presParOf" srcId="{5DA63835-E4E0-450A-95C1-65E11B229D51}" destId="{6E8EFE45-04C6-47B3-AE80-FE938CCD2DD3}" srcOrd="0" destOrd="0" presId="urn:microsoft.com/office/officeart/2008/layout/PictureAccentList"/>
    <dgm:cxn modelId="{D49E815C-130A-4432-B4AD-64B345AAC64D}" type="presParOf" srcId="{5DA63835-E4E0-450A-95C1-65E11B229D51}" destId="{88EAE10E-BC1B-4462-82A9-4E935DA14741}" srcOrd="1" destOrd="0" presId="urn:microsoft.com/office/officeart/2008/layout/PictureAccentList"/>
    <dgm:cxn modelId="{8FD9BA18-62EA-4474-881F-F7578AFD674D}" type="presParOf" srcId="{088D5F4F-95A0-44B3-82B2-9AFB1857F27C}" destId="{01E83835-1123-4DD1-B20D-E9ADAB3B0A99}" srcOrd="1" destOrd="0" presId="urn:microsoft.com/office/officeart/2008/layout/PictureAccentList"/>
    <dgm:cxn modelId="{4BF9206E-AF69-4B9C-9D43-52B8FB92E985}" type="presParOf" srcId="{01E83835-1123-4DD1-B20D-E9ADAB3B0A99}" destId="{DA898163-6C13-4AB1-A5D0-5202F74A3425}" srcOrd="0" destOrd="0" presId="urn:microsoft.com/office/officeart/2008/layout/PictureAccentList"/>
    <dgm:cxn modelId="{8832A552-95A3-42F5-8495-924C99BB74BE}" type="presParOf" srcId="{01E83835-1123-4DD1-B20D-E9ADAB3B0A99}" destId="{DC044849-5D8D-40AF-8D70-2DB8DAC37D37}" srcOrd="1" destOrd="0" presId="urn:microsoft.com/office/officeart/2008/layout/PictureAccentList"/>
    <dgm:cxn modelId="{C4E81FF6-2B56-4A48-AC05-1624F8726653}" type="presParOf" srcId="{088D5F4F-95A0-44B3-82B2-9AFB1857F27C}" destId="{D4DCC1EC-FC44-4DF6-91B4-EE36E7CE0017}" srcOrd="2" destOrd="0" presId="urn:microsoft.com/office/officeart/2008/layout/PictureAccentList"/>
    <dgm:cxn modelId="{DA4DAAF3-2CA2-4A3C-B31A-EE4A4F00BCE3}" type="presParOf" srcId="{D4DCC1EC-FC44-4DF6-91B4-EE36E7CE0017}" destId="{CF148F75-ED25-4130-9123-654A60B92514}" srcOrd="0" destOrd="0" presId="urn:microsoft.com/office/officeart/2008/layout/PictureAccentList"/>
    <dgm:cxn modelId="{DDCD3F6D-1A27-4821-9B48-F51B730E9EBC}" type="presParOf" srcId="{D4DCC1EC-FC44-4DF6-91B4-EE36E7CE0017}" destId="{7D940CD9-58FA-4DAD-B086-35B6744303AD}" srcOrd="1" destOrd="0" presId="urn:microsoft.com/office/officeart/2008/layout/PictureAccentList"/>
    <dgm:cxn modelId="{4298699F-C020-4FB6-BFD2-536C5276BAC7}" type="presParOf" srcId="{088D5F4F-95A0-44B3-82B2-9AFB1857F27C}" destId="{14770957-497B-44A2-9F58-B577E89A4C92}" srcOrd="3" destOrd="0" presId="urn:microsoft.com/office/officeart/2008/layout/PictureAccentList"/>
    <dgm:cxn modelId="{5624D50A-C4A0-4101-9A3D-1559E6E621E8}" type="presParOf" srcId="{14770957-497B-44A2-9F58-B577E89A4C92}" destId="{6CA3DDE7-3544-4993-9C3E-FA02A36DEBBE}" srcOrd="0" destOrd="0" presId="urn:microsoft.com/office/officeart/2008/layout/PictureAccentList"/>
    <dgm:cxn modelId="{B323CD2A-F6D2-45D7-81C8-2D62DE8B39B8}" type="presParOf" srcId="{14770957-497B-44A2-9F58-B577E89A4C92}" destId="{10DCFED3-3FA4-433D-BA23-B4A352C54D7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BARVI?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Po</a:t>
          </a:r>
          <a:r>
            <a:rPr lang="sl-SI" baseline="0" dirty="0"/>
            <a:t>meni, da so prsti različnih barv. </a:t>
          </a:r>
        </a:p>
        <a:p>
          <a:pPr rtl="0"/>
          <a:r>
            <a:rPr lang="sl-SI" baseline="0" dirty="0"/>
            <a:t>Barva pa je odvisna od kamnin, iz katere je ta prst nastala.</a:t>
          </a:r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490FB1-1D78-4D8F-BA0B-474880A1969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E67C31EC-1C61-4ED1-AE82-098126FE38C3}">
      <dgm:prSet/>
      <dgm:spPr/>
      <dgm:t>
        <a:bodyPr/>
        <a:lstStyle/>
        <a:p>
          <a:pPr rtl="0"/>
          <a:r>
            <a:rPr lang="sl-SI" b="1" baseline="0" dirty="0">
              <a:solidFill>
                <a:schemeClr val="accent2"/>
              </a:solidFill>
            </a:rPr>
            <a:t>Kaj pomeni, da se prst razlikuje po ZRNAVOSTI?</a:t>
          </a:r>
          <a:br>
            <a:rPr lang="sl-SI" b="1" baseline="0" dirty="0">
              <a:solidFill>
                <a:schemeClr val="accent2"/>
              </a:solidFill>
            </a:rPr>
          </a:br>
          <a:r>
            <a:rPr lang="sl-SI" b="0" baseline="0" dirty="0">
              <a:solidFill>
                <a:schemeClr val="tx1"/>
              </a:solidFill>
            </a:rPr>
            <a:t>To  pomeni kako </a:t>
          </a:r>
          <a:r>
            <a:rPr lang="sl-SI" baseline="0" dirty="0"/>
            <a:t>so razporejeni različno veliki delci v prsti. </a:t>
          </a:r>
        </a:p>
        <a:p>
          <a:pPr rtl="0"/>
          <a:endParaRPr lang="sl-SI" dirty="0"/>
        </a:p>
      </dgm:t>
    </dgm:pt>
    <dgm:pt modelId="{7AE80C68-26CC-4239-9798-EC4675682D9E}" type="parTrans" cxnId="{DA00BDE2-B0CD-41FC-9226-D21B33942DFC}">
      <dgm:prSet/>
      <dgm:spPr/>
      <dgm:t>
        <a:bodyPr/>
        <a:lstStyle/>
        <a:p>
          <a:endParaRPr lang="sl-SI"/>
        </a:p>
      </dgm:t>
    </dgm:pt>
    <dgm:pt modelId="{46482F9F-3CE0-453B-823A-FDDC9D91BAB7}" type="sibTrans" cxnId="{DA00BDE2-B0CD-41FC-9226-D21B33942DFC}">
      <dgm:prSet/>
      <dgm:spPr/>
      <dgm:t>
        <a:bodyPr/>
        <a:lstStyle/>
        <a:p>
          <a:endParaRPr lang="sl-SI"/>
        </a:p>
      </dgm:t>
    </dgm:pt>
    <dgm:pt modelId="{90298226-20A7-4123-8354-D76B33E8132F}" type="pres">
      <dgm:prSet presAssocID="{93490FB1-1D78-4D8F-BA0B-474880A1969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3134625-8965-4086-837C-D9F482D7AF1C}" type="pres">
      <dgm:prSet presAssocID="{E67C31EC-1C61-4ED1-AE82-098126FE38C3}" presName="circle1" presStyleLbl="node1" presStyleIdx="0" presStyleCnt="1"/>
      <dgm:spPr/>
    </dgm:pt>
    <dgm:pt modelId="{1AD2F358-13FF-4333-8994-D33B1BB0A14B}" type="pres">
      <dgm:prSet presAssocID="{E67C31EC-1C61-4ED1-AE82-098126FE38C3}" presName="space" presStyleCnt="0"/>
      <dgm:spPr/>
    </dgm:pt>
    <dgm:pt modelId="{92351FA6-123D-4129-B556-32470F102761}" type="pres">
      <dgm:prSet presAssocID="{E67C31EC-1C61-4ED1-AE82-098126FE38C3}" presName="rect1" presStyleLbl="alignAcc1" presStyleIdx="0" presStyleCnt="1"/>
      <dgm:spPr/>
    </dgm:pt>
    <dgm:pt modelId="{011393DD-5E32-484B-AC70-49C4C0F5E47D}" type="pres">
      <dgm:prSet presAssocID="{E67C31EC-1C61-4ED1-AE82-098126FE38C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E4D6C58-C397-48C0-B342-9849A194A994}" type="presOf" srcId="{93490FB1-1D78-4D8F-BA0B-474880A1969E}" destId="{90298226-20A7-4123-8354-D76B33E8132F}" srcOrd="0" destOrd="0" presId="urn:microsoft.com/office/officeart/2005/8/layout/target3"/>
    <dgm:cxn modelId="{207C0987-E1AB-45CF-9B8F-63A1F3DCB3A2}" type="presOf" srcId="{E67C31EC-1C61-4ED1-AE82-098126FE38C3}" destId="{92351FA6-123D-4129-B556-32470F102761}" srcOrd="0" destOrd="0" presId="urn:microsoft.com/office/officeart/2005/8/layout/target3"/>
    <dgm:cxn modelId="{A92A6CB1-6719-422C-9E1B-CE101C2DE9A5}" type="presOf" srcId="{E67C31EC-1C61-4ED1-AE82-098126FE38C3}" destId="{011393DD-5E32-484B-AC70-49C4C0F5E47D}" srcOrd="1" destOrd="0" presId="urn:microsoft.com/office/officeart/2005/8/layout/target3"/>
    <dgm:cxn modelId="{DA00BDE2-B0CD-41FC-9226-D21B33942DFC}" srcId="{93490FB1-1D78-4D8F-BA0B-474880A1969E}" destId="{E67C31EC-1C61-4ED1-AE82-098126FE38C3}" srcOrd="0" destOrd="0" parTransId="{7AE80C68-26CC-4239-9798-EC4675682D9E}" sibTransId="{46482F9F-3CE0-453B-823A-FDDC9D91BAB7}"/>
    <dgm:cxn modelId="{F917A96E-5C71-4F57-BA06-167DBF31E811}" type="presParOf" srcId="{90298226-20A7-4123-8354-D76B33E8132F}" destId="{E3134625-8965-4086-837C-D9F482D7AF1C}" srcOrd="0" destOrd="0" presId="urn:microsoft.com/office/officeart/2005/8/layout/target3"/>
    <dgm:cxn modelId="{D52D3091-7236-4B6F-BF0E-60E8BAD6B083}" type="presParOf" srcId="{90298226-20A7-4123-8354-D76B33E8132F}" destId="{1AD2F358-13FF-4333-8994-D33B1BB0A14B}" srcOrd="1" destOrd="0" presId="urn:microsoft.com/office/officeart/2005/8/layout/target3"/>
    <dgm:cxn modelId="{1432E0DB-8696-499B-8F74-FC27F163C52D}" type="presParOf" srcId="{90298226-20A7-4123-8354-D76B33E8132F}" destId="{92351FA6-123D-4129-B556-32470F102761}" srcOrd="2" destOrd="0" presId="urn:microsoft.com/office/officeart/2005/8/layout/target3"/>
    <dgm:cxn modelId="{BE05EF96-5654-4F18-855B-26CAA9CF6CAD}" type="presParOf" srcId="{90298226-20A7-4123-8354-D76B33E8132F}" destId="{011393DD-5E32-484B-AC70-49C4C0F5E47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867A8-02C8-4351-A372-64951B55C9A2}">
      <dsp:nvSpPr>
        <dsp:cNvPr id="0" name=""/>
        <dsp:cNvSpPr/>
      </dsp:nvSpPr>
      <dsp:spPr>
        <a:xfrm>
          <a:off x="0" y="440"/>
          <a:ext cx="8083665" cy="7851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kern="1200" baseline="0" dirty="0"/>
            <a:t>Prst je zgornji del Zemljine skorje. </a:t>
          </a:r>
          <a:endParaRPr lang="sl-SI" sz="4000" kern="1200" dirty="0"/>
        </a:p>
      </dsp:txBody>
      <dsp:txXfrm>
        <a:off x="38327" y="38767"/>
        <a:ext cx="8007011" cy="7084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369435" y="-39152"/>
          <a:ext cx="2681617" cy="607639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1725640" y="0"/>
          <a:ext cx="4328261" cy="60763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baseline="0" dirty="0">
              <a:solidFill>
                <a:schemeClr val="accent2"/>
              </a:solidFill>
            </a:rPr>
            <a:t>Kaj pomeni, da se prst razlikuje po PREPUSTNOSTI?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pomeni, s kakšno hitrostjo voda pronica skozi prst.</a:t>
          </a:r>
          <a:br>
            <a:rPr lang="sl-SI" sz="2400" b="1" kern="1200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sl-SI" sz="2400" kern="1200" baseline="0" dirty="0"/>
            <a:t> </a:t>
          </a:r>
          <a:r>
            <a:rPr lang="sl-SI" sz="2400" kern="1200" baseline="0" dirty="0">
              <a:solidFill>
                <a:schemeClr val="tx1">
                  <a:lumMod val="95000"/>
                  <a:lumOff val="5000"/>
                </a:schemeClr>
              </a:solidFill>
            </a:rPr>
            <a:t>Večji kot so delci v prsti, več je med njimi prostora (zraka) in zato voda hitreje pronica med temi delci. Primer: gozdna prst.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400" kern="1200" baseline="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baseline="0" dirty="0">
              <a:solidFill>
                <a:schemeClr val="accent2">
                  <a:lumMod val="75000"/>
                </a:schemeClr>
              </a:solidFill>
            </a:rPr>
            <a:t>Manjši kot so delci v prsti, manj je med njimi prostora (zraka) in zato voda zelo počasi pronica med temi delci. Primer: zbita, glinena prst.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600" kern="1200" dirty="0"/>
        </a:p>
      </dsp:txBody>
      <dsp:txXfrm>
        <a:off x="1725640" y="0"/>
        <a:ext cx="4328261" cy="60763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68304" cy="146830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34152" y="0"/>
          <a:ext cx="11023739" cy="14683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SESTAVI?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Po</a:t>
          </a:r>
          <a:r>
            <a:rPr lang="sl-SI" sz="2600" kern="1200" baseline="0" dirty="0"/>
            <a:t>meni, da se delci prsti razlikujejo po velikosti in obliki.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600" kern="1200" dirty="0"/>
        </a:p>
      </dsp:txBody>
      <dsp:txXfrm>
        <a:off x="734152" y="0"/>
        <a:ext cx="11023739" cy="146830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F50D-0B03-4FDB-BFA7-E4F98F25E451}">
      <dsp:nvSpPr>
        <dsp:cNvPr id="0" name=""/>
        <dsp:cNvSpPr/>
      </dsp:nvSpPr>
      <dsp:spPr>
        <a:xfrm>
          <a:off x="0" y="4702"/>
          <a:ext cx="10058399" cy="8874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700" b="1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ZANIMIVOST: VRSTE PRSTI V SLOVENIJI</a:t>
          </a:r>
          <a:endParaRPr lang="sl-SI" sz="3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21" y="48023"/>
        <a:ext cx="9971757" cy="800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8E8EF-44B9-4E67-A6D1-8C1395415558}">
      <dsp:nvSpPr>
        <dsp:cNvPr id="0" name=""/>
        <dsp:cNvSpPr/>
      </dsp:nvSpPr>
      <dsp:spPr>
        <a:xfrm>
          <a:off x="0" y="133004"/>
          <a:ext cx="10058399" cy="6665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b="1" kern="1200" baseline="0" dirty="0"/>
            <a:t>KAJ  VPLIVA NA NASTANEK TAL in PRSTI?</a:t>
          </a:r>
          <a:endParaRPr lang="sl-SI" sz="4000" kern="1200" dirty="0"/>
        </a:p>
      </dsp:txBody>
      <dsp:txXfrm>
        <a:off x="32540" y="165544"/>
        <a:ext cx="9993319" cy="601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46BFE-42DB-45EE-B73A-E5C7702ABAC2}">
      <dsp:nvSpPr>
        <dsp:cNvPr id="0" name=""/>
        <dsp:cNvSpPr/>
      </dsp:nvSpPr>
      <dsp:spPr>
        <a:xfrm>
          <a:off x="0" y="168"/>
          <a:ext cx="10515600" cy="554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PREPEREVANJE (RAZPADANJE) KAMNIN IN NASTAJANJE PRSTI</a:t>
          </a:r>
          <a:endParaRPr lang="sl-SI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45" y="27213"/>
        <a:ext cx="10461510" cy="499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959B7-77B5-4A45-B40E-61EF00F3618D}">
      <dsp:nvSpPr>
        <dsp:cNvPr id="0" name=""/>
        <dsp:cNvSpPr/>
      </dsp:nvSpPr>
      <dsp:spPr>
        <a:xfrm>
          <a:off x="0" y="3199"/>
          <a:ext cx="341976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SESTAVA PRSTI</a:t>
          </a:r>
          <a:endParaRPr lang="sl-SI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55" y="37154"/>
        <a:ext cx="3351854" cy="627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E7A1F-AA6D-4C7A-8FEB-59B6EED41339}">
      <dsp:nvSpPr>
        <dsp:cNvPr id="0" name=""/>
        <dsp:cNvSpPr/>
      </dsp:nvSpPr>
      <dsp:spPr>
        <a:xfrm>
          <a:off x="0" y="0"/>
          <a:ext cx="5996247" cy="72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Kaj sestavlja vsako prst?</a:t>
          </a:r>
          <a:endParaRPr lang="sl-SI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71" y="35171"/>
        <a:ext cx="5925905" cy="650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64DBD-1C28-48E1-8BB1-E1468AD2FAB6}">
      <dsp:nvSpPr>
        <dsp:cNvPr id="0" name=""/>
        <dsp:cNvSpPr/>
      </dsp:nvSpPr>
      <dsp:spPr>
        <a:xfrm>
          <a:off x="0" y="232"/>
          <a:ext cx="10515600" cy="6319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baseline="0" dirty="0"/>
            <a:t>VRSTE PRSTI</a:t>
          </a:r>
          <a:endParaRPr lang="sl-SI" sz="3200" kern="1200" dirty="0"/>
        </a:p>
      </dsp:txBody>
      <dsp:txXfrm>
        <a:off x="30849" y="31081"/>
        <a:ext cx="10453902" cy="5702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D9182-5CBB-4343-800F-1602DBF09FEC}">
      <dsp:nvSpPr>
        <dsp:cNvPr id="0" name=""/>
        <dsp:cNvSpPr/>
      </dsp:nvSpPr>
      <dsp:spPr>
        <a:xfrm>
          <a:off x="1749339" y="1303"/>
          <a:ext cx="9072012" cy="993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Prst se med seboj razlikuje po: </a:t>
          </a:r>
          <a:endParaRPr lang="sl-SI" sz="5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8428" y="30392"/>
        <a:ext cx="9013834" cy="935010"/>
      </dsp:txXfrm>
    </dsp:sp>
    <dsp:sp modelId="{6E8EFE45-04C6-47B3-AE80-FE938CCD2DD3}">
      <dsp:nvSpPr>
        <dsp:cNvPr id="0" name=""/>
        <dsp:cNvSpPr/>
      </dsp:nvSpPr>
      <dsp:spPr>
        <a:xfrm>
          <a:off x="2012127" y="1494846"/>
          <a:ext cx="467613" cy="350029"/>
        </a:xfrm>
        <a:prstGeom prst="roundRect">
          <a:avLst>
            <a:gd name="adj" fmla="val 16670"/>
          </a:avLst>
        </a:prstGeom>
        <a:solidFill>
          <a:schemeClr val="bg1"/>
        </a:solidFill>
        <a:ln w="15875" cap="flat" cmpd="sng" algn="ctr">
          <a:noFill/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88EAE10E-BC1B-4462-82A9-4E935DA14741}">
      <dsp:nvSpPr>
        <dsp:cNvPr id="0" name=""/>
        <dsp:cNvSpPr/>
      </dsp:nvSpPr>
      <dsp:spPr>
        <a:xfrm>
          <a:off x="2802119" y="1173266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BARVI </a:t>
          </a:r>
          <a:r>
            <a:rPr lang="sl-SI" sz="3200" kern="1200" dirty="0"/>
            <a:t>(odvisna je od kamnine, iz katere je prst nastala) </a:t>
          </a:r>
        </a:p>
      </dsp:txBody>
      <dsp:txXfrm>
        <a:off x="2850611" y="1221758"/>
        <a:ext cx="7922248" cy="896204"/>
      </dsp:txXfrm>
    </dsp:sp>
    <dsp:sp modelId="{DA898163-6C13-4AB1-A5D0-5202F74A3425}">
      <dsp:nvSpPr>
        <dsp:cNvPr id="0" name=""/>
        <dsp:cNvSpPr/>
      </dsp:nvSpPr>
      <dsp:spPr>
        <a:xfrm>
          <a:off x="1749339" y="2285638"/>
          <a:ext cx="993188" cy="993188"/>
        </a:xfrm>
        <a:prstGeom prst="roundRect">
          <a:avLst>
            <a:gd name="adj" fmla="val 16670"/>
          </a:avLst>
        </a:prstGeom>
        <a:solidFill>
          <a:schemeClr val="bg1"/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44849-5D8D-40AF-8D70-2DB8DAC37D37}">
      <dsp:nvSpPr>
        <dsp:cNvPr id="0" name=""/>
        <dsp:cNvSpPr/>
      </dsp:nvSpPr>
      <dsp:spPr>
        <a:xfrm>
          <a:off x="2802119" y="2285638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13013"/>
            <a:satOff val="-8959"/>
            <a:lumOff val="-2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ZRNAVOSTI</a:t>
          </a:r>
        </a:p>
      </dsp:txBody>
      <dsp:txXfrm>
        <a:off x="2850611" y="2334130"/>
        <a:ext cx="7922248" cy="896204"/>
      </dsp:txXfrm>
    </dsp:sp>
    <dsp:sp modelId="{CF148F75-ED25-4130-9123-654A60B92514}">
      <dsp:nvSpPr>
        <dsp:cNvPr id="0" name=""/>
        <dsp:cNvSpPr/>
      </dsp:nvSpPr>
      <dsp:spPr>
        <a:xfrm>
          <a:off x="1749339" y="3398009"/>
          <a:ext cx="993188" cy="993188"/>
        </a:xfrm>
        <a:prstGeom prst="roundRect">
          <a:avLst>
            <a:gd name="adj" fmla="val 16670"/>
          </a:avLst>
        </a:prstGeom>
        <a:solidFill>
          <a:schemeClr val="bg1"/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40CD9-58FA-4DAD-B086-35B6744303AD}">
      <dsp:nvSpPr>
        <dsp:cNvPr id="0" name=""/>
        <dsp:cNvSpPr/>
      </dsp:nvSpPr>
      <dsp:spPr>
        <a:xfrm>
          <a:off x="2802119" y="3398009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26025"/>
            <a:satOff val="-17917"/>
            <a:lumOff val="-45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SESTAVI</a:t>
          </a:r>
        </a:p>
      </dsp:txBody>
      <dsp:txXfrm>
        <a:off x="2850611" y="3446501"/>
        <a:ext cx="7922248" cy="896204"/>
      </dsp:txXfrm>
    </dsp:sp>
    <dsp:sp modelId="{6CA3DDE7-3544-4993-9C3E-FA02A36DEBBE}">
      <dsp:nvSpPr>
        <dsp:cNvPr id="0" name=""/>
        <dsp:cNvSpPr/>
      </dsp:nvSpPr>
      <dsp:spPr>
        <a:xfrm>
          <a:off x="1749339" y="4510381"/>
          <a:ext cx="993188" cy="993188"/>
        </a:xfrm>
        <a:prstGeom prst="roundRect">
          <a:avLst>
            <a:gd name="adj" fmla="val 1667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FED3-3FA4-433D-BA23-B4A352C54D73}">
      <dsp:nvSpPr>
        <dsp:cNvPr id="0" name=""/>
        <dsp:cNvSpPr/>
      </dsp:nvSpPr>
      <dsp:spPr>
        <a:xfrm>
          <a:off x="2802119" y="4510381"/>
          <a:ext cx="8019232" cy="993188"/>
        </a:xfrm>
        <a:prstGeom prst="roundRect">
          <a:avLst>
            <a:gd name="adj" fmla="val 1667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b="1" kern="1200" dirty="0"/>
            <a:t>PREPUSTNOSTI</a:t>
          </a:r>
        </a:p>
      </dsp:txBody>
      <dsp:txXfrm>
        <a:off x="2850611" y="4558873"/>
        <a:ext cx="7922248" cy="8962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50757" cy="145075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25378" y="0"/>
          <a:ext cx="11032512" cy="1450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BARVI?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Po</a:t>
          </a:r>
          <a:r>
            <a:rPr lang="sl-SI" sz="2600" kern="1200" baseline="0" dirty="0"/>
            <a:t>meni, da so prsti različnih barv.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baseline="0" dirty="0"/>
            <a:t>Barva pa je odvisna od kamnin, iz katere je ta prst nastala.</a:t>
          </a:r>
          <a:endParaRPr lang="sl-SI" sz="2600" kern="1200" dirty="0"/>
        </a:p>
      </dsp:txBody>
      <dsp:txXfrm>
        <a:off x="725378" y="0"/>
        <a:ext cx="11032512" cy="14507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4625-8965-4086-837C-D9F482D7AF1C}">
      <dsp:nvSpPr>
        <dsp:cNvPr id="0" name=""/>
        <dsp:cNvSpPr/>
      </dsp:nvSpPr>
      <dsp:spPr>
        <a:xfrm>
          <a:off x="0" y="0"/>
          <a:ext cx="1450757" cy="145075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51FA6-123D-4129-B556-32470F102761}">
      <dsp:nvSpPr>
        <dsp:cNvPr id="0" name=""/>
        <dsp:cNvSpPr/>
      </dsp:nvSpPr>
      <dsp:spPr>
        <a:xfrm>
          <a:off x="725378" y="0"/>
          <a:ext cx="11032512" cy="1450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b="1" kern="1200" baseline="0" dirty="0">
              <a:solidFill>
                <a:schemeClr val="accent2"/>
              </a:solidFill>
            </a:rPr>
            <a:t>Kaj pomeni, da se prst razlikuje po ZRNAVOSTI?</a:t>
          </a:r>
          <a:br>
            <a:rPr lang="sl-SI" sz="2600" b="1" kern="1200" baseline="0" dirty="0">
              <a:solidFill>
                <a:schemeClr val="accent2"/>
              </a:solidFill>
            </a:rPr>
          </a:br>
          <a:r>
            <a:rPr lang="sl-SI" sz="2600" b="0" kern="1200" baseline="0" dirty="0">
              <a:solidFill>
                <a:schemeClr val="tx1"/>
              </a:solidFill>
            </a:rPr>
            <a:t>To  pomeni kako </a:t>
          </a:r>
          <a:r>
            <a:rPr lang="sl-SI" sz="2600" kern="1200" baseline="0" dirty="0"/>
            <a:t>so razporejeni različno veliki delci v prsti.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600" kern="1200" dirty="0"/>
        </a:p>
      </dsp:txBody>
      <dsp:txXfrm>
        <a:off x="725378" y="0"/>
        <a:ext cx="11032512" cy="1450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01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95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16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1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1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39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5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85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6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115D58-3F4C-4FFB-82AA-C59075FE268F}" type="datetimeFigureOut">
              <a:rPr lang="sl-SI" smtClean="0"/>
              <a:t>13. 01. 2022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2A3CB67-22AD-4764-929E-E8B0E6DC5654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94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4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4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4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096072" y="1475508"/>
            <a:ext cx="2929218" cy="271549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TLA IN PRST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304" y="4191000"/>
            <a:ext cx="2104986" cy="2156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8127" cy="42672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064" y="4191000"/>
            <a:ext cx="2161437" cy="21565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2847079" cy="213378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/>
          <a:srcRect l="8662" r="34263"/>
          <a:stretch/>
        </p:blipFill>
        <p:spPr>
          <a:xfrm>
            <a:off x="7025290" y="2908926"/>
            <a:ext cx="1971058" cy="345341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857" y="0"/>
            <a:ext cx="5163143" cy="34420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347" y="3427277"/>
            <a:ext cx="3112525" cy="2920248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505" y="-16512"/>
            <a:ext cx="2907163" cy="14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2187" y="461819"/>
            <a:ext cx="11759740" cy="1819563"/>
          </a:xfrm>
        </p:spPr>
        <p:txBody>
          <a:bodyPr>
            <a:noAutofit/>
          </a:bodyPr>
          <a:lstStyle/>
          <a:p>
            <a:pPr algn="just"/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POMEMBNO VLOGO </a:t>
            </a:r>
            <a:r>
              <a:rPr lang="sl-SI" sz="3600" dirty="0"/>
              <a:t>pri nastanku prsti imajo v humusu drobna bitja, glive, bakterije, pa tudi večje živali (strige, deževniki, mokrice), ki odpadlo listje in druge snovi razgradijo. </a:t>
            </a:r>
            <a:br>
              <a:rPr lang="sl-SI" sz="3600" dirty="0"/>
            </a:br>
            <a:r>
              <a:rPr lang="sl-SI" sz="3600" dirty="0"/>
              <a:t>TO SO 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RAZKROJEVALCI PRSTI.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18" y="3151954"/>
            <a:ext cx="7339039" cy="22304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30" y="1985817"/>
            <a:ext cx="3795244" cy="21324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279" y="4267200"/>
            <a:ext cx="2420348" cy="1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5130183"/>
              </p:ext>
            </p:extLst>
          </p:nvPr>
        </p:nvGraphicFramePr>
        <p:xfrm>
          <a:off x="3341716" y="387928"/>
          <a:ext cx="5996247" cy="721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8408" y="1625600"/>
            <a:ext cx="10202363" cy="41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71972541"/>
              </p:ext>
            </p:extLst>
          </p:nvPr>
        </p:nvGraphicFramePr>
        <p:xfrm>
          <a:off x="838200" y="365126"/>
          <a:ext cx="10515600" cy="63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2576" y="997527"/>
            <a:ext cx="11802334" cy="269701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57713" y="3694545"/>
            <a:ext cx="53122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accent4">
                    <a:lumMod val="75000"/>
                  </a:schemeClr>
                </a:solidFill>
              </a:rPr>
              <a:t>PEŠČENA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večji kamninski delci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več zraka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hitro pronicanje vode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hitro se izsuši</a:t>
            </a:r>
          </a:p>
          <a:p>
            <a:pPr marL="285750" indent="-285750">
              <a:buFontTx/>
              <a:buChar char="-"/>
            </a:pPr>
            <a:endParaRPr lang="sl-SI" sz="2200" dirty="0"/>
          </a:p>
          <a:p>
            <a:pPr marL="285750" indent="-285750">
              <a:buFontTx/>
              <a:buChar char="-"/>
            </a:pPr>
            <a:r>
              <a:rPr lang="sl-SI" sz="2200" i="1" dirty="0">
                <a:solidFill>
                  <a:schemeClr val="accent4">
                    <a:lumMod val="50000"/>
                  </a:schemeClr>
                </a:solidFill>
              </a:rPr>
              <a:t>Rastline, ki ne potrebujejo veliko vode.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839891" y="3694545"/>
            <a:ext cx="30295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accent2">
                    <a:lumMod val="50000"/>
                  </a:schemeClr>
                </a:solidFill>
              </a:rPr>
              <a:t>GLINENA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drobna zrnca gline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malo zraka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dobro zadržuje vodo</a:t>
            </a:r>
          </a:p>
          <a:p>
            <a:endParaRPr lang="sl-SI" sz="22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8580325" y="3694545"/>
            <a:ext cx="30295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chemeClr val="bg2">
                    <a:lumMod val="50000"/>
                  </a:schemeClr>
                </a:solidFill>
              </a:rPr>
              <a:t>GOZDNA PRST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veliko humusa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dobro zadržuje vodo</a:t>
            </a:r>
          </a:p>
          <a:p>
            <a:pPr marL="285750" indent="-285750">
              <a:buFontTx/>
              <a:buChar char="-"/>
            </a:pPr>
            <a:r>
              <a:rPr lang="sl-SI" sz="2200" dirty="0"/>
              <a:t>veliko zraka</a:t>
            </a:r>
          </a:p>
          <a:p>
            <a:endParaRPr lang="sl-SI" dirty="0"/>
          </a:p>
          <a:p>
            <a:pPr marL="285750" indent="-285750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77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značba mesta vsebin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519694"/>
              </p:ext>
            </p:extLst>
          </p:nvPr>
        </p:nvGraphicFramePr>
        <p:xfrm>
          <a:off x="-378691" y="477520"/>
          <a:ext cx="12570691" cy="550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8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98707697"/>
              </p:ext>
            </p:extLst>
          </p:nvPr>
        </p:nvGraphicFramePr>
        <p:xfrm>
          <a:off x="147782" y="166531"/>
          <a:ext cx="11757891" cy="145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01079" y="1737360"/>
            <a:ext cx="9250802" cy="43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35862491"/>
              </p:ext>
            </p:extLst>
          </p:nvPr>
        </p:nvGraphicFramePr>
        <p:xfrm>
          <a:off x="147782" y="166531"/>
          <a:ext cx="11757891" cy="145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468"/>
          <a:stretch/>
        </p:blipFill>
        <p:spPr>
          <a:xfrm>
            <a:off x="3602182" y="1698581"/>
            <a:ext cx="5005137" cy="45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76712395"/>
              </p:ext>
            </p:extLst>
          </p:nvPr>
        </p:nvGraphicFramePr>
        <p:xfrm>
          <a:off x="147781" y="267204"/>
          <a:ext cx="6183231" cy="573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34"/>
          <a:stretch/>
        </p:blipFill>
        <p:spPr>
          <a:xfrm>
            <a:off x="6229412" y="557222"/>
            <a:ext cx="5820036" cy="51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3822380"/>
              </p:ext>
            </p:extLst>
          </p:nvPr>
        </p:nvGraphicFramePr>
        <p:xfrm>
          <a:off x="147782" y="166532"/>
          <a:ext cx="11757891" cy="14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639" y="1736436"/>
            <a:ext cx="7196142" cy="41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880" y="4734560"/>
            <a:ext cx="11562080" cy="1656080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Peščena prst vpije zelo veliko prsti, a ta hitro izhlapi.</a:t>
            </a:r>
            <a:br>
              <a:rPr lang="sl-SI" sz="3200" dirty="0"/>
            </a:br>
            <a:r>
              <a:rPr lang="sl-SI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Glinena prst ima zelo malo malo praznih prostorov in ne vpije veliko vode.</a:t>
            </a:r>
            <a:br>
              <a:rPr lang="sl-SI" sz="3200" dirty="0"/>
            </a:br>
            <a:r>
              <a:rPr lang="sl-SI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Gozdna prst vodo vpije in jo tudi zadrži.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37" t="28972" r="10698"/>
          <a:stretch/>
        </p:blipFill>
        <p:spPr>
          <a:xfrm>
            <a:off x="2306319" y="671781"/>
            <a:ext cx="7254241" cy="43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3526272"/>
              </p:ext>
            </p:extLst>
          </p:nvPr>
        </p:nvGraphicFramePr>
        <p:xfrm>
          <a:off x="1411317" y="115130"/>
          <a:ext cx="10058400" cy="89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771" y="1011981"/>
            <a:ext cx="6882939" cy="51371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710" y="2094616"/>
            <a:ext cx="2867025" cy="37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37233463"/>
              </p:ext>
            </p:extLst>
          </p:nvPr>
        </p:nvGraphicFramePr>
        <p:xfrm>
          <a:off x="2251825" y="240145"/>
          <a:ext cx="8083665" cy="78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639520" y="1335739"/>
            <a:ext cx="7308273" cy="4648416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7296727" y="2032000"/>
            <a:ext cx="1764146" cy="572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3716" y="193964"/>
            <a:ext cx="3447011" cy="443346"/>
          </a:xfrm>
        </p:spPr>
        <p:txBody>
          <a:bodyPr>
            <a:noAutofit/>
          </a:bodyPr>
          <a:lstStyle/>
          <a:p>
            <a:r>
              <a:rPr lang="sl-SI" sz="2800" dirty="0">
                <a:solidFill>
                  <a:srgbClr val="00B0F0"/>
                </a:solidFill>
              </a:rPr>
              <a:t>Zapis v zvezek: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58371" y="794328"/>
            <a:ext cx="11639666" cy="54494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sl-SI" dirty="0"/>
              <a:t>V zvezek pisno odgovori na vprašanja. Odgovore oštevilči in zapiši v celih povedih. Vprašanj ne prepisuj.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88873" y="52535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TLA IN PRST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293716" y="1690253"/>
            <a:ext cx="114272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sl-SI" sz="2800" dirty="0"/>
              <a:t>Kaj je prst?</a:t>
            </a:r>
          </a:p>
          <a:p>
            <a:pPr marL="342900" indent="-342900" algn="just">
              <a:buAutoNum type="arabicPeriod"/>
            </a:pPr>
            <a:r>
              <a:rPr lang="sl-SI" sz="2800" dirty="0"/>
              <a:t>Kateri dejavniki vplivajo na preperevanje kamnin in nastanek prsti?</a:t>
            </a:r>
          </a:p>
          <a:p>
            <a:pPr marL="342900" indent="-342900" algn="just">
              <a:buAutoNum type="arabicPeriod"/>
            </a:pPr>
            <a:r>
              <a:rPr lang="sl-SI" sz="2800" dirty="0"/>
              <a:t>Z barvicami nariši prerez prsti in vsako plast poimenuj.</a:t>
            </a:r>
          </a:p>
          <a:p>
            <a:pPr marL="342900" indent="-342900" algn="just">
              <a:buAutoNum type="arabicPeriod"/>
            </a:pPr>
            <a:r>
              <a:rPr lang="sl-SI" sz="2800" dirty="0"/>
              <a:t>Po čem se  prsti med seboj razlikujejo?</a:t>
            </a:r>
          </a:p>
          <a:p>
            <a:pPr marL="342900" indent="-342900" algn="just">
              <a:buAutoNum type="arabicPeriod"/>
            </a:pPr>
            <a:r>
              <a:rPr lang="sl-SI" sz="2800" dirty="0"/>
              <a:t>Kakšna je vloga razkrojevalcev v prsti?</a:t>
            </a:r>
          </a:p>
          <a:p>
            <a:pPr marL="342900" indent="-342900" algn="just">
              <a:buAutoNum type="arabicPeriod"/>
            </a:pPr>
            <a:r>
              <a:rPr lang="sl-SI" sz="2800" dirty="0"/>
              <a:t>Katera tla bolje zadržujejo vodo – tla z veliki ali tla z majhnimi delci? Pojasni.</a:t>
            </a:r>
          </a:p>
          <a:p>
            <a:pPr algn="just"/>
            <a:r>
              <a:rPr lang="sl-SI" sz="2800" dirty="0"/>
              <a:t>7. Katere vrste prsti še poznaš?</a:t>
            </a:r>
          </a:p>
          <a:p>
            <a:pPr algn="just"/>
            <a:r>
              <a:rPr lang="sl-SI" sz="2800" dirty="0"/>
              <a:t>8. Kako bi dokazal, da rastline v različnih prsteh različno uspevajo?</a:t>
            </a:r>
          </a:p>
          <a:p>
            <a:pPr marL="342900" indent="-342900" algn="just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218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"/>
            <a:ext cx="12192000" cy="6856977"/>
          </a:xfrm>
          <a:prstGeom prst="rect">
            <a:avLst/>
          </a:prstGeom>
        </p:spPr>
      </p:pic>
      <p:sp>
        <p:nvSpPr>
          <p:cNvPr id="6" name="Zaobljen pravokotni oblaček 5"/>
          <p:cNvSpPr/>
          <p:nvPr/>
        </p:nvSpPr>
        <p:spPr>
          <a:xfrm>
            <a:off x="5957455" y="73891"/>
            <a:ext cx="2678545" cy="1376218"/>
          </a:xfrm>
          <a:prstGeom prst="wedgeRoundRectCallout">
            <a:avLst>
              <a:gd name="adj1" fmla="val -36787"/>
              <a:gd name="adj2" fmla="val 6670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6179127" y="178229"/>
            <a:ext cx="223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dirty="0">
                <a:latin typeface="Bahnschrift SemiLight" panose="020B0502040204020203" pitchFamily="34" charset="0"/>
              </a:rPr>
              <a:t>Mi bomo danes spoznali PRST, ki se nahaja v TLEH na površju Zemlje.</a:t>
            </a:r>
          </a:p>
        </p:txBody>
      </p:sp>
    </p:spTree>
    <p:extLst>
      <p:ext uri="{BB962C8B-B14F-4D97-AF65-F5344CB8AC3E}">
        <p14:creationId xmlns:p14="http://schemas.microsoft.com/office/powerpoint/2010/main" val="11339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9" y="770081"/>
            <a:ext cx="3935846" cy="261543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7309" y="88323"/>
            <a:ext cx="11412682" cy="1034472"/>
          </a:xfrm>
        </p:spPr>
        <p:txBody>
          <a:bodyPr>
            <a:noAutofit/>
          </a:bodyPr>
          <a:lstStyle/>
          <a:p>
            <a:pPr algn="ctr"/>
            <a:b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Rastline za svojo rast potrebujejo toploto, svetlobo, zrak, vodo in prst. </a:t>
            </a:r>
            <a:b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l-SI" sz="2000" dirty="0"/>
              <a:t>Življenjska okolja, kjer ni prsti.</a:t>
            </a:r>
          </a:p>
        </p:txBody>
      </p:sp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315" y="3550034"/>
            <a:ext cx="4175832" cy="27860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t="13842" b="14058"/>
          <a:stretch/>
        </p:blipFill>
        <p:spPr>
          <a:xfrm>
            <a:off x="4616232" y="1298839"/>
            <a:ext cx="2909411" cy="20976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697" y="770080"/>
            <a:ext cx="3930294" cy="261543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697" y="3550034"/>
            <a:ext cx="3692177" cy="276826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232" y="4008582"/>
            <a:ext cx="3181927" cy="19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437" y="249020"/>
            <a:ext cx="10515600" cy="419966"/>
          </a:xfrm>
        </p:spPr>
        <p:txBody>
          <a:bodyPr>
            <a:noAutofit/>
          </a:bodyPr>
          <a:lstStyle/>
          <a:p>
            <a:pPr algn="ctr"/>
            <a:r>
              <a:rPr lang="sl-SI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Nekatera življenjska okolja  so bogata s prstjo.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96" y="904585"/>
            <a:ext cx="4202324" cy="20233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3" y="904585"/>
            <a:ext cx="3474651" cy="26026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90" y="3507219"/>
            <a:ext cx="4366328" cy="24451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166" y="1990629"/>
            <a:ext cx="2390797" cy="31918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693" y="3978418"/>
            <a:ext cx="3501393" cy="23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76464022"/>
              </p:ext>
            </p:extLst>
          </p:nvPr>
        </p:nvGraphicFramePr>
        <p:xfrm>
          <a:off x="1097280" y="138823"/>
          <a:ext cx="10058400" cy="93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97280" y="986753"/>
            <a:ext cx="10058400" cy="851284"/>
          </a:xfrm>
        </p:spPr>
        <p:txBody>
          <a:bodyPr/>
          <a:lstStyle/>
          <a:p>
            <a:pPr algn="ctr"/>
            <a:r>
              <a:rPr lang="sl-SI" dirty="0"/>
              <a:t>Tla se razvijajo več milijon let. Nastanejo na prepereli kamnini. </a:t>
            </a:r>
          </a:p>
          <a:p>
            <a:pPr algn="ctr"/>
            <a:r>
              <a:rPr lang="sl-SI" dirty="0"/>
              <a:t>Na nastanek tal vplivajo DEJAVNIKI OKOLJA. (podnebje) In sicer: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15" y="2440931"/>
            <a:ext cx="5279594" cy="127417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77446" y="1939429"/>
            <a:ext cx="555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TEMPERATURNE RAZLIKE MED DNEVOM IN NOČJO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37779"/>
            <a:ext cx="5108891" cy="197527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2463962" y="3937669"/>
            <a:ext cx="198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VETER</a:t>
            </a:r>
            <a:r>
              <a:rPr lang="sl-SI" dirty="0"/>
              <a:t>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1389" y="4144059"/>
            <a:ext cx="4402543" cy="2122558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8135389" y="3873370"/>
            <a:ext cx="3020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VREMENSKE SPREMEMBE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9519" y="2481858"/>
            <a:ext cx="1615580" cy="124978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3043" y="2440931"/>
            <a:ext cx="1646063" cy="1268078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8649249" y="1999568"/>
            <a:ext cx="182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PODNEBJE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911" y="4273480"/>
            <a:ext cx="1837138" cy="1837138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5921564" y="3944831"/>
            <a:ext cx="182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</a:t>
            </a:r>
          </a:p>
        </p:txBody>
      </p:sp>
    </p:spTree>
    <p:extLst>
      <p:ext uri="{BB962C8B-B14F-4D97-AF65-F5344CB8AC3E}">
        <p14:creationId xmlns:p14="http://schemas.microsoft.com/office/powerpoint/2010/main" val="7824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39282355"/>
              </p:ext>
            </p:extLst>
          </p:nvPr>
        </p:nvGraphicFramePr>
        <p:xfrm>
          <a:off x="838200" y="157019"/>
          <a:ext cx="10515600" cy="55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jeZBesedilom 2"/>
          <p:cNvSpPr txBox="1"/>
          <p:nvPr/>
        </p:nvSpPr>
        <p:spPr>
          <a:xfrm>
            <a:off x="355600" y="945802"/>
            <a:ext cx="1148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996600"/>
                </a:solidFill>
              </a:rPr>
              <a:t>večji kosi kamnin              </a:t>
            </a:r>
            <a:r>
              <a:rPr lang="sl-SI" sz="2800" dirty="0">
                <a:solidFill>
                  <a:srgbClr val="996600"/>
                </a:solidFill>
              </a:rPr>
              <a:t>manjši kosi kamnin </a:t>
            </a:r>
            <a:r>
              <a:rPr lang="sl-SI" dirty="0">
                <a:solidFill>
                  <a:srgbClr val="996600"/>
                </a:solidFill>
              </a:rPr>
              <a:t>                        še manjši koščki kamnin</a:t>
            </a:r>
          </a:p>
        </p:txBody>
      </p:sp>
      <p:sp>
        <p:nvSpPr>
          <p:cNvPr id="4" name="Desna puščica 3"/>
          <p:cNvSpPr/>
          <p:nvPr/>
        </p:nvSpPr>
        <p:spPr>
          <a:xfrm>
            <a:off x="3879273" y="1329699"/>
            <a:ext cx="757382" cy="101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>
            <a:off x="8072582" y="1329699"/>
            <a:ext cx="757382" cy="101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7"/>
          <a:srcRect t="-75" b="2891"/>
          <a:stretch/>
        </p:blipFill>
        <p:spPr>
          <a:xfrm>
            <a:off x="2715356" y="1745673"/>
            <a:ext cx="6225443" cy="4535054"/>
          </a:xfrm>
          <a:prstGeom prst="rect">
            <a:avLst/>
          </a:prstGeom>
        </p:spPr>
      </p:pic>
      <p:sp>
        <p:nvSpPr>
          <p:cNvPr id="20" name="PoljeZBesedilom 19"/>
          <p:cNvSpPr txBox="1"/>
          <p:nvPr/>
        </p:nvSpPr>
        <p:spPr>
          <a:xfrm>
            <a:off x="1570181" y="5708287"/>
            <a:ext cx="230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Matična podlaga </a:t>
            </a:r>
            <a:r>
              <a:rPr lang="sl-SI" dirty="0"/>
              <a:t>je osnovna kamnina.</a:t>
            </a:r>
          </a:p>
        </p:txBody>
      </p:sp>
    </p:spTree>
    <p:extLst>
      <p:ext uri="{BB962C8B-B14F-4D97-AF65-F5344CB8AC3E}">
        <p14:creationId xmlns:p14="http://schemas.microsoft.com/office/powerpoint/2010/main" val="19181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37" y="0"/>
            <a:ext cx="2881745" cy="38382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02" y="188553"/>
            <a:ext cx="5244577" cy="25731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6953"/>
            <a:ext cx="3580674" cy="238277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5070764" y="2761673"/>
            <a:ext cx="6049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400" dirty="0"/>
              <a:t>Bakterije, glive, lišaji, mahovi in druge rastline uspevajo v zelo skromnih razmerah. </a:t>
            </a:r>
          </a:p>
          <a:p>
            <a:pPr algn="just">
              <a:lnSpc>
                <a:spcPct val="150000"/>
              </a:lnSpc>
            </a:pPr>
            <a:r>
              <a:rPr lang="sl-SI" sz="2400" dirty="0"/>
              <a:t>Ko skozi leta iz odmrlih delcev in drobcev kamnin nastane dovolj prsti za ukoreninjenje še drugih rastlin, korenine le-teh prodirajo skozi razpoke in povzročajo preperevanje (razpadanje kamnin).</a:t>
            </a:r>
          </a:p>
        </p:txBody>
      </p:sp>
    </p:spTree>
    <p:extLst>
      <p:ext uri="{BB962C8B-B14F-4D97-AF65-F5344CB8AC3E}">
        <p14:creationId xmlns:p14="http://schemas.microsoft.com/office/powerpoint/2010/main" val="36555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22421367"/>
              </p:ext>
            </p:extLst>
          </p:nvPr>
        </p:nvGraphicFramePr>
        <p:xfrm>
          <a:off x="526473" y="295563"/>
          <a:ext cx="3419764" cy="70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27417" y="522297"/>
            <a:ext cx="7146864" cy="533466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85092" y="1282317"/>
            <a:ext cx="3528290" cy="97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Prst je zmes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delcev kamnin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humusa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01966" y="2235522"/>
            <a:ext cx="3500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V vmesnih prostorčkih sta še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zrak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</a:t>
            </a:r>
            <a:r>
              <a:rPr lang="sl-SI" sz="2800" dirty="0"/>
              <a:t>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618839" y="3749963"/>
            <a:ext cx="35005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800" dirty="0">
                <a:solidFill>
                  <a:srgbClr val="00B0F0"/>
                </a:solidFill>
              </a:rPr>
              <a:t>Humus</a:t>
            </a:r>
            <a:r>
              <a:rPr lang="sl-SI" sz="2800" dirty="0"/>
              <a:t> je zgornja plast prsti, ki nastane iz odmrlih rastlin in živali. </a:t>
            </a:r>
          </a:p>
          <a:p>
            <a:pPr algn="just"/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88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820</TotalTime>
  <Words>624</Words>
  <Application>Microsoft Office PowerPoint</Application>
  <PresentationFormat>Širokozaslonsko</PresentationFormat>
  <Paragraphs>66</Paragraphs>
  <Slides>20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5" baseType="lpstr">
      <vt:lpstr>Arial Black</vt:lpstr>
      <vt:lpstr>Bahnschrift SemiLight</vt:lpstr>
      <vt:lpstr>Calibri</vt:lpstr>
      <vt:lpstr>Calibri Light</vt:lpstr>
      <vt:lpstr>Retrospektiva</vt:lpstr>
      <vt:lpstr>TLA IN PRST</vt:lpstr>
      <vt:lpstr>PowerPointova predstavitev</vt:lpstr>
      <vt:lpstr>PowerPointova predstavitev</vt:lpstr>
      <vt:lpstr> Rastline za svojo rast potrebujejo toploto, svetlobo, zrak, vodo in prst.   Življenjska okolja, kjer ni prsti.</vt:lpstr>
      <vt:lpstr>Nekatera življenjska okolja  so bogata s prstjo.</vt:lpstr>
      <vt:lpstr>PowerPointova predstavitev</vt:lpstr>
      <vt:lpstr>PowerPointova predstavitev</vt:lpstr>
      <vt:lpstr>PowerPointova predstavitev</vt:lpstr>
      <vt:lpstr>PowerPointova predstavitev</vt:lpstr>
      <vt:lpstr>POMEMBNO VLOGO pri nastanku prsti imajo v humusu drobna bitja, glive, bakterije, pa tudi večje živali (strige, deževniki, mokrice), ki odpadlo listje in druge snovi razgradijo.  TO SO RAZKROJEVALCI PRSTI.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Peščena prst vpije zelo veliko prsti, a ta hitro izhlapi. Glinena prst ima zelo malo malo praznih prostorov in ne vpije veliko vode. Gozdna prst vodo vpije in jo tudi zadrži.</vt:lpstr>
      <vt:lpstr>PowerPointova predstavitev</vt:lpstr>
      <vt:lpstr>Zapis v zvezek: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PRST JE ZMES</dc:title>
  <dc:creator>Laura Belak</dc:creator>
  <cp:lastModifiedBy>Marjanca Tanšek</cp:lastModifiedBy>
  <cp:revision>54</cp:revision>
  <dcterms:created xsi:type="dcterms:W3CDTF">2020-11-17T09:23:44Z</dcterms:created>
  <dcterms:modified xsi:type="dcterms:W3CDTF">2022-01-13T08:35:36Z</dcterms:modified>
</cp:coreProperties>
</file>