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3" r:id="rId4"/>
    <p:sldId id="275" r:id="rId5"/>
    <p:sldId id="276" r:id="rId6"/>
    <p:sldId id="27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2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5119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36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465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59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9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99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51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841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82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405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0"/>
                <a:lumOff val="100000"/>
              </a:schemeClr>
            </a:gs>
            <a:gs pos="35000">
              <a:schemeClr val="accent1">
                <a:lumMod val="0"/>
                <a:lumOff val="100000"/>
              </a:schemeClr>
            </a:gs>
            <a:gs pos="100000">
              <a:schemeClr val="accent1">
                <a:lumMod val="100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8B938-A60B-4796-AE49-546AC4AEB42E}" type="datetimeFigureOut">
              <a:rPr lang="en-US" smtClean="0"/>
              <a:t>11/18/2020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A4382-0ACC-4F67-8353-8726106358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601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49829" y="566057"/>
            <a:ext cx="9492343" cy="2185852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sl-SI" sz="5000" b="1" dirty="0">
                <a:latin typeface="Comic Sans MS" panose="030F0702030302020204" pitchFamily="66" charset="0"/>
              </a:rPr>
              <a:t>NEZNANI ČLEN </a:t>
            </a:r>
            <a:br>
              <a:rPr lang="sl-SI" sz="5000" b="1" dirty="0">
                <a:latin typeface="Comic Sans MS" panose="030F0702030302020204" pitchFamily="66" charset="0"/>
              </a:rPr>
            </a:br>
            <a:r>
              <a:rPr lang="sl-SI" sz="3600" dirty="0">
                <a:latin typeface="Comic Sans MS" panose="030F0702030302020204" pitchFamily="66" charset="0"/>
              </a:rPr>
              <a:t>IŠČEM ZMANJŠEVANEC</a:t>
            </a:r>
            <a:endParaRPr lang="en-US" sz="5000" dirty="0">
              <a:latin typeface="Comic Sans MS" panose="030F0702030302020204" pitchFamily="66" charset="0"/>
            </a:endParaRPr>
          </a:p>
        </p:txBody>
      </p:sp>
      <p:pic>
        <p:nvPicPr>
          <p:cNvPr id="1026" name="Picture 2" descr="Bitmoji Image">
            <a:extLst>
              <a:ext uri="{FF2B5EF4-FFF2-40B4-BE49-F238E27FC236}">
                <a16:creationId xmlns:a16="http://schemas.microsoft.com/office/drawing/2014/main" id="{115CD36E-9ED2-480F-99AA-EB74C8E73D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3805" y="2751909"/>
            <a:ext cx="3790950" cy="3790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6246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sl-SI" sz="5400" dirty="0">
                <a:latin typeface="Comic Sans MS" panose="030F0702030302020204" pitchFamily="66" charset="0"/>
              </a:rPr>
              <a:t>RAČUN ODŠTEVANJA</a:t>
            </a:r>
            <a:endParaRPr lang="en-US" sz="5400" dirty="0">
              <a:latin typeface="Comic Sans MS" panose="030F0702030302020204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sl-SI" sz="3600" dirty="0"/>
          </a:p>
          <a:p>
            <a:pPr marL="0" indent="0" algn="ctr">
              <a:buNone/>
            </a:pPr>
            <a:r>
              <a:rPr lang="sl-SI" sz="8800" dirty="0">
                <a:latin typeface="Comic Sans MS" panose="030F0702030302020204" pitchFamily="66" charset="0"/>
              </a:rPr>
              <a:t>83   -   25   =   58</a:t>
            </a:r>
            <a:endParaRPr lang="en-US" sz="8800" dirty="0">
              <a:latin typeface="Comic Sans MS" panose="030F0702030302020204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3808342"/>
            <a:ext cx="2414179" cy="40862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dirty="0">
                <a:latin typeface="Comic Sans MS" panose="030F0702030302020204" pitchFamily="66" charset="0"/>
              </a:rPr>
              <a:t>ZMANJŠEVANEC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78878" y="3808342"/>
            <a:ext cx="1834243" cy="40862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dirty="0">
                <a:latin typeface="Comic Sans MS" panose="030F0702030302020204" pitchFamily="66" charset="0"/>
              </a:rPr>
              <a:t>ODŠTEVANEC</a:t>
            </a: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823142" y="3961574"/>
            <a:ext cx="1419497" cy="40862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dirty="0">
                <a:latin typeface="Comic Sans MS" panose="030F0702030302020204" pitchFamily="66" charset="0"/>
              </a:rPr>
              <a:t>RAZLIKA</a:t>
            </a:r>
          </a:p>
        </p:txBody>
      </p:sp>
    </p:spTree>
    <p:extLst>
      <p:ext uri="{BB962C8B-B14F-4D97-AF65-F5344CB8AC3E}">
        <p14:creationId xmlns:p14="http://schemas.microsoft.com/office/powerpoint/2010/main" val="3521595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oljeZBesedilom 8">
            <a:extLst>
              <a:ext uri="{FF2B5EF4-FFF2-40B4-BE49-F238E27FC236}">
                <a16:creationId xmlns:a16="http://schemas.microsoft.com/office/drawing/2014/main" id="{17B5C15A-1C61-42A8-9F67-8252D4669DC8}"/>
              </a:ext>
            </a:extLst>
          </p:cNvPr>
          <p:cNvSpPr txBox="1"/>
          <p:nvPr/>
        </p:nvSpPr>
        <p:spPr>
          <a:xfrm>
            <a:off x="1376680" y="218001"/>
            <a:ext cx="10332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600" dirty="0">
                <a:solidFill>
                  <a:srgbClr val="FF0000"/>
                </a:solidFill>
                <a:latin typeface="Comic Sans MS" panose="030F0702030302020204" pitchFamily="66" charset="0"/>
              </a:rPr>
              <a:t>Iskanje zmanjševanca</a:t>
            </a:r>
          </a:p>
        </p:txBody>
      </p:sp>
      <p:pic>
        <p:nvPicPr>
          <p:cNvPr id="5" name="Picture 2" descr="hand pointer">
            <a:extLst>
              <a:ext uri="{FF2B5EF4-FFF2-40B4-BE49-F238E27FC236}">
                <a16:creationId xmlns:a16="http://schemas.microsoft.com/office/drawing/2014/main" id="{435DC2EF-50E9-4913-A54B-A9BC00DE43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4" y="1501189"/>
            <a:ext cx="2687916" cy="2728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PoljeZBesedilom 6">
            <a:extLst>
              <a:ext uri="{FF2B5EF4-FFF2-40B4-BE49-F238E27FC236}">
                <a16:creationId xmlns:a16="http://schemas.microsoft.com/office/drawing/2014/main" id="{729CABB2-EB70-465E-AEBF-CDE17CFB6258}"/>
              </a:ext>
            </a:extLst>
          </p:cNvPr>
          <p:cNvSpPr txBox="1"/>
          <p:nvPr/>
        </p:nvSpPr>
        <p:spPr>
          <a:xfrm>
            <a:off x="477520" y="5130800"/>
            <a:ext cx="4043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800" b="1" dirty="0">
                <a:solidFill>
                  <a:schemeClr val="accent1">
                    <a:lumMod val="50000"/>
                  </a:schemeClr>
                </a:solidFill>
              </a:rPr>
              <a:t>___ - 28 = 36</a:t>
            </a:r>
          </a:p>
        </p:txBody>
      </p:sp>
      <p:sp>
        <p:nvSpPr>
          <p:cNvPr id="8" name="Puščica: desno 7">
            <a:extLst>
              <a:ext uri="{FF2B5EF4-FFF2-40B4-BE49-F238E27FC236}">
                <a16:creationId xmlns:a16="http://schemas.microsoft.com/office/drawing/2014/main" id="{0403D937-F7ED-40FE-99A5-2AD48D4819CA}"/>
              </a:ext>
            </a:extLst>
          </p:cNvPr>
          <p:cNvSpPr/>
          <p:nvPr/>
        </p:nvSpPr>
        <p:spPr>
          <a:xfrm>
            <a:off x="4775200" y="5368498"/>
            <a:ext cx="1767840" cy="355600"/>
          </a:xfrm>
          <a:prstGeom prst="rightArrow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14" name="PoljeZBesedilom 13">
            <a:extLst>
              <a:ext uri="{FF2B5EF4-FFF2-40B4-BE49-F238E27FC236}">
                <a16:creationId xmlns:a16="http://schemas.microsoft.com/office/drawing/2014/main" id="{84D3F5F3-CC10-4194-AD0C-DF994A547BE4}"/>
              </a:ext>
            </a:extLst>
          </p:cNvPr>
          <p:cNvSpPr txBox="1"/>
          <p:nvPr/>
        </p:nvSpPr>
        <p:spPr>
          <a:xfrm>
            <a:off x="6543040" y="5130800"/>
            <a:ext cx="4043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4800" b="1" dirty="0">
                <a:solidFill>
                  <a:schemeClr val="accent1">
                    <a:lumMod val="50000"/>
                  </a:schemeClr>
                </a:solidFill>
              </a:rPr>
              <a:t>36 </a:t>
            </a:r>
            <a:r>
              <a:rPr lang="sl-SI" sz="5400" b="1" dirty="0">
                <a:solidFill>
                  <a:srgbClr val="FF0000"/>
                </a:solidFill>
              </a:rPr>
              <a:t>+</a:t>
            </a:r>
            <a:r>
              <a:rPr lang="sl-SI" sz="4800" b="1" dirty="0">
                <a:solidFill>
                  <a:schemeClr val="accent1">
                    <a:lumMod val="50000"/>
                  </a:schemeClr>
                </a:solidFill>
              </a:rPr>
              <a:t> 28 =</a:t>
            </a:r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FAD62EA7-29D2-4D54-A8E0-BC8AAA78D7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092357" y="844138"/>
            <a:ext cx="5893276" cy="3697381"/>
          </a:xfrm>
          <a:prstGeom prst="rect">
            <a:avLst/>
          </a:prstGeom>
        </p:spPr>
      </p:pic>
      <p:sp>
        <p:nvSpPr>
          <p:cNvPr id="12" name="Pravokotnik 11">
            <a:extLst>
              <a:ext uri="{FF2B5EF4-FFF2-40B4-BE49-F238E27FC236}">
                <a16:creationId xmlns:a16="http://schemas.microsoft.com/office/drawing/2014/main" id="{A762052F-B3C2-48F1-9002-D0E656B0FC49}"/>
              </a:ext>
            </a:extLst>
          </p:cNvPr>
          <p:cNvSpPr/>
          <p:nvPr/>
        </p:nvSpPr>
        <p:spPr>
          <a:xfrm>
            <a:off x="6628674" y="4039248"/>
            <a:ext cx="532674" cy="4165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4" name="PoljeZBesedilom 3">
            <a:extLst>
              <a:ext uri="{FF2B5EF4-FFF2-40B4-BE49-F238E27FC236}">
                <a16:creationId xmlns:a16="http://schemas.microsoft.com/office/drawing/2014/main" id="{7410E10E-D96E-4395-A82B-5EF3E1F41702}"/>
              </a:ext>
            </a:extLst>
          </p:cNvPr>
          <p:cNvSpPr txBox="1"/>
          <p:nvPr/>
        </p:nvSpPr>
        <p:spPr>
          <a:xfrm>
            <a:off x="3357879" y="4039249"/>
            <a:ext cx="547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>
                <a:solidFill>
                  <a:srgbClr val="FF0000"/>
                </a:solidFill>
              </a:rPr>
              <a:t>64</a:t>
            </a:r>
          </a:p>
        </p:txBody>
      </p:sp>
    </p:spTree>
    <p:extLst>
      <p:ext uri="{BB962C8B-B14F-4D97-AF65-F5344CB8AC3E}">
        <p14:creationId xmlns:p14="http://schemas.microsoft.com/office/powerpoint/2010/main" val="4292434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14" grpId="0"/>
      <p:bldP spid="12" grpId="0" animBg="1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jeZBesedilom 3">
            <a:extLst>
              <a:ext uri="{FF2B5EF4-FFF2-40B4-BE49-F238E27FC236}">
                <a16:creationId xmlns:a16="http://schemas.microsoft.com/office/drawing/2014/main" id="{5B81F7FE-1636-4FE9-8A7C-7FC2A6B4171B}"/>
              </a:ext>
            </a:extLst>
          </p:cNvPr>
          <p:cNvSpPr txBox="1"/>
          <p:nvPr/>
        </p:nvSpPr>
        <p:spPr>
          <a:xfrm>
            <a:off x="1168400" y="528320"/>
            <a:ext cx="101193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8800" b="1" dirty="0"/>
              <a:t>___ - 17 = 82</a:t>
            </a:r>
          </a:p>
        </p:txBody>
      </p:sp>
      <p:sp>
        <p:nvSpPr>
          <p:cNvPr id="5" name="TextBox 16">
            <a:extLst>
              <a:ext uri="{FF2B5EF4-FFF2-40B4-BE49-F238E27FC236}">
                <a16:creationId xmlns:a16="http://schemas.microsoft.com/office/drawing/2014/main" id="{8872A756-B4A0-4EDB-8B99-DC9C625CF7C7}"/>
              </a:ext>
            </a:extLst>
          </p:cNvPr>
          <p:cNvSpPr txBox="1"/>
          <p:nvPr/>
        </p:nvSpPr>
        <p:spPr>
          <a:xfrm>
            <a:off x="2701112" y="3127375"/>
            <a:ext cx="2849801" cy="81724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Comic Sans MS" panose="030F0702030302020204" pitchFamily="66" charset="0"/>
              </a:rPr>
              <a:t>NEZNANI ČLEN </a:t>
            </a:r>
          </a:p>
          <a:p>
            <a:pPr algn="ctr"/>
            <a:r>
              <a:rPr lang="sl-SI" dirty="0">
                <a:latin typeface="Comic Sans MS" panose="030F0702030302020204" pitchFamily="66" charset="0"/>
              </a:rPr>
              <a:t>ZMANJŠEVANEC</a:t>
            </a:r>
          </a:p>
        </p:txBody>
      </p:sp>
      <p:pic>
        <p:nvPicPr>
          <p:cNvPr id="6" name="Picture 10" descr="Arrow Sketch PNG Images | Vector and PSD Files | Free Download on Pngtree">
            <a:extLst>
              <a:ext uri="{FF2B5EF4-FFF2-40B4-BE49-F238E27FC236}">
                <a16:creationId xmlns:a16="http://schemas.microsoft.com/office/drawing/2014/main" id="{8E351B37-B97E-423F-976C-02777FF932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395602" flipV="1">
            <a:off x="3858942" y="1113631"/>
            <a:ext cx="1860610" cy="252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Bitmoji Image">
            <a:extLst>
              <a:ext uri="{FF2B5EF4-FFF2-40B4-BE49-F238E27FC236}">
                <a16:creationId xmlns:a16="http://schemas.microsoft.com/office/drawing/2014/main" id="{CDC54F68-14A0-4BF6-9D17-EF47FC5C75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6226" y="4049224"/>
            <a:ext cx="2358776" cy="2370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ounded Rectangular Callout 11">
            <a:extLst>
              <a:ext uri="{FF2B5EF4-FFF2-40B4-BE49-F238E27FC236}">
                <a16:creationId xmlns:a16="http://schemas.microsoft.com/office/drawing/2014/main" id="{D4F8215E-7411-40F1-8ACB-F170B819AEB4}"/>
              </a:ext>
            </a:extLst>
          </p:cNvPr>
          <p:cNvSpPr/>
          <p:nvPr/>
        </p:nvSpPr>
        <p:spPr>
          <a:xfrm>
            <a:off x="5066030" y="3895428"/>
            <a:ext cx="4212771" cy="1221786"/>
          </a:xfrm>
          <a:prstGeom prst="wedgeRoundRectCallout">
            <a:avLst>
              <a:gd name="adj1" fmla="val 75739"/>
              <a:gd name="adj2" fmla="val 63926"/>
              <a:gd name="adj3" fmla="val 16667"/>
            </a:avLst>
          </a:prstGeom>
          <a:solidFill>
            <a:srgbClr val="990099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Comic Sans MS" panose="030F0702030302020204" pitchFamily="66" charset="0"/>
              </a:rPr>
              <a:t>Pomagamo si lahko z računom seštevanja.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417B84B4-AD02-417B-B048-16E35A71D728}"/>
              </a:ext>
            </a:extLst>
          </p:cNvPr>
          <p:cNvSpPr txBox="1"/>
          <p:nvPr/>
        </p:nvSpPr>
        <p:spPr>
          <a:xfrm>
            <a:off x="1013819" y="4216880"/>
            <a:ext cx="2142310" cy="578882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2800" dirty="0">
                <a:latin typeface="Comic Sans MS" panose="030F0702030302020204" pitchFamily="66" charset="0"/>
              </a:rPr>
              <a:t>82 + 17 =</a:t>
            </a:r>
          </a:p>
        </p:txBody>
      </p:sp>
      <p:sp>
        <p:nvSpPr>
          <p:cNvPr id="10" name="Pravokotnik 9">
            <a:extLst>
              <a:ext uri="{FF2B5EF4-FFF2-40B4-BE49-F238E27FC236}">
                <a16:creationId xmlns:a16="http://schemas.microsoft.com/office/drawing/2014/main" id="{44F2082F-2EE2-47B4-A8AC-C7886BB982DB}"/>
              </a:ext>
            </a:extLst>
          </p:cNvPr>
          <p:cNvSpPr/>
          <p:nvPr/>
        </p:nvSpPr>
        <p:spPr>
          <a:xfrm>
            <a:off x="3395879" y="693680"/>
            <a:ext cx="1393368" cy="9448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7200" dirty="0">
                <a:solidFill>
                  <a:srgbClr val="FF0000"/>
                </a:solidFill>
              </a:rPr>
              <a:t>99</a:t>
            </a:r>
          </a:p>
        </p:txBody>
      </p:sp>
    </p:spTree>
    <p:extLst>
      <p:ext uri="{BB962C8B-B14F-4D97-AF65-F5344CB8AC3E}">
        <p14:creationId xmlns:p14="http://schemas.microsoft.com/office/powerpoint/2010/main" val="3943246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8" grpId="0" animBg="1"/>
      <p:bldP spid="9" grpId="0" animBg="1"/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22D40F9-82A8-409F-B478-E9AA6AC799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6800" y="521876"/>
            <a:ext cx="9144000" cy="1915477"/>
          </a:xfrm>
        </p:spPr>
        <p:txBody>
          <a:bodyPr>
            <a:noAutofit/>
          </a:bodyPr>
          <a:lstStyle/>
          <a:p>
            <a:r>
              <a:rPr lang="sl-SI" sz="3600" dirty="0"/>
              <a:t>Jure je imel v košari nekaj kostanjev. Ker se je spotaknil, se je košara prevrnila in izgubil je 25 kostanjev. V košari mu je ostalo še 15 kostanjev. Koliko kostanjev je imel Jure najprej v košari?</a:t>
            </a:r>
          </a:p>
        </p:txBody>
      </p:sp>
      <p:cxnSp>
        <p:nvCxnSpPr>
          <p:cNvPr id="5" name="Raven povezovalnik 4">
            <a:extLst>
              <a:ext uri="{FF2B5EF4-FFF2-40B4-BE49-F238E27FC236}">
                <a16:creationId xmlns:a16="http://schemas.microsoft.com/office/drawing/2014/main" id="{A5E2436A-5264-409E-A678-C7918232DBD7}"/>
              </a:ext>
            </a:extLst>
          </p:cNvPr>
          <p:cNvCxnSpPr>
            <a:cxnSpLocks/>
          </p:cNvCxnSpPr>
          <p:nvPr/>
        </p:nvCxnSpPr>
        <p:spPr>
          <a:xfrm>
            <a:off x="5913846" y="1817915"/>
            <a:ext cx="2133600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aven povezovalnik 5">
            <a:extLst>
              <a:ext uri="{FF2B5EF4-FFF2-40B4-BE49-F238E27FC236}">
                <a16:creationId xmlns:a16="http://schemas.microsoft.com/office/drawing/2014/main" id="{7C8885E0-95E6-4EC1-AC24-770D37CFF816}"/>
              </a:ext>
            </a:extLst>
          </p:cNvPr>
          <p:cNvCxnSpPr>
            <a:cxnSpLocks/>
          </p:cNvCxnSpPr>
          <p:nvPr/>
        </p:nvCxnSpPr>
        <p:spPr>
          <a:xfrm flipV="1">
            <a:off x="7682774" y="1369202"/>
            <a:ext cx="1235165" cy="1868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aven povezovalnik 7">
            <a:extLst>
              <a:ext uri="{FF2B5EF4-FFF2-40B4-BE49-F238E27FC236}">
                <a16:creationId xmlns:a16="http://schemas.microsoft.com/office/drawing/2014/main" id="{8B48E12F-E33D-4404-B555-BF890E2E380C}"/>
              </a:ext>
            </a:extLst>
          </p:cNvPr>
          <p:cNvCxnSpPr>
            <a:cxnSpLocks/>
          </p:cNvCxnSpPr>
          <p:nvPr/>
        </p:nvCxnSpPr>
        <p:spPr>
          <a:xfrm>
            <a:off x="5167993" y="860697"/>
            <a:ext cx="941614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Raven povezovalnik 10">
            <a:extLst>
              <a:ext uri="{FF2B5EF4-FFF2-40B4-BE49-F238E27FC236}">
                <a16:creationId xmlns:a16="http://schemas.microsoft.com/office/drawing/2014/main" id="{6E432A56-CD57-462B-918F-2C0057168DC6}"/>
              </a:ext>
            </a:extLst>
          </p:cNvPr>
          <p:cNvCxnSpPr>
            <a:cxnSpLocks/>
          </p:cNvCxnSpPr>
          <p:nvPr/>
        </p:nvCxnSpPr>
        <p:spPr>
          <a:xfrm>
            <a:off x="9367157" y="1371070"/>
            <a:ext cx="489857" cy="0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ovezovalnik 13">
            <a:extLst>
              <a:ext uri="{FF2B5EF4-FFF2-40B4-BE49-F238E27FC236}">
                <a16:creationId xmlns:a16="http://schemas.microsoft.com/office/drawing/2014/main" id="{DFDC55AE-4F32-4288-8348-A50D198F6966}"/>
              </a:ext>
            </a:extLst>
          </p:cNvPr>
          <p:cNvCxnSpPr>
            <a:cxnSpLocks/>
          </p:cNvCxnSpPr>
          <p:nvPr/>
        </p:nvCxnSpPr>
        <p:spPr>
          <a:xfrm>
            <a:off x="1423852" y="2436305"/>
            <a:ext cx="8625840" cy="1"/>
          </a:xfrm>
          <a:prstGeom prst="line">
            <a:avLst/>
          </a:prstGeom>
          <a:ln w="317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oljeZBesedilom 15">
            <a:extLst>
              <a:ext uri="{FF2B5EF4-FFF2-40B4-BE49-F238E27FC236}">
                <a16:creationId xmlns:a16="http://schemas.microsoft.com/office/drawing/2014/main" id="{78A18C11-7067-498B-AD47-2291AA131DBB}"/>
              </a:ext>
            </a:extLst>
          </p:cNvPr>
          <p:cNvSpPr txBox="1"/>
          <p:nvPr/>
        </p:nvSpPr>
        <p:spPr>
          <a:xfrm>
            <a:off x="533400" y="2906486"/>
            <a:ext cx="34072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R: __ - 25 = 15</a:t>
            </a:r>
          </a:p>
        </p:txBody>
      </p:sp>
      <p:pic>
        <p:nvPicPr>
          <p:cNvPr id="17" name="Picture 10" descr="Arrow Sketch PNG Images | Vector and PSD Files | Free Download on Pngtree">
            <a:extLst>
              <a:ext uri="{FF2B5EF4-FFF2-40B4-BE49-F238E27FC236}">
                <a16:creationId xmlns:a16="http://schemas.microsoft.com/office/drawing/2014/main" id="{F99927D1-41C6-4B82-8985-CDE4A54A69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048072" flipV="1">
            <a:off x="1527960" y="3118649"/>
            <a:ext cx="1000278" cy="135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6">
            <a:extLst>
              <a:ext uri="{FF2B5EF4-FFF2-40B4-BE49-F238E27FC236}">
                <a16:creationId xmlns:a16="http://schemas.microsoft.com/office/drawing/2014/main" id="{A0FA0FCE-6521-4DC1-BA21-0BA3E80471D2}"/>
              </a:ext>
            </a:extLst>
          </p:cNvPr>
          <p:cNvSpPr txBox="1"/>
          <p:nvPr/>
        </p:nvSpPr>
        <p:spPr>
          <a:xfrm>
            <a:off x="817557" y="4248181"/>
            <a:ext cx="2317529" cy="1240789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sl-SI" sz="2400" dirty="0">
                <a:latin typeface="Comic Sans MS" panose="030F0702030302020204" pitchFamily="66" charset="0"/>
              </a:rPr>
              <a:t>NEZNANI ČLEN </a:t>
            </a:r>
          </a:p>
          <a:p>
            <a:pPr algn="ctr"/>
            <a:r>
              <a:rPr lang="sl-SI" dirty="0">
                <a:latin typeface="Comic Sans MS" panose="030F0702030302020204" pitchFamily="66" charset="0"/>
              </a:rPr>
              <a:t>ZMANJŠEVANEC</a:t>
            </a:r>
          </a:p>
        </p:txBody>
      </p:sp>
      <p:sp>
        <p:nvSpPr>
          <p:cNvPr id="19" name="Puščica: desno 18">
            <a:extLst>
              <a:ext uri="{FF2B5EF4-FFF2-40B4-BE49-F238E27FC236}">
                <a16:creationId xmlns:a16="http://schemas.microsoft.com/office/drawing/2014/main" id="{385303E7-0868-4B17-B1A1-9C108826724A}"/>
              </a:ext>
            </a:extLst>
          </p:cNvPr>
          <p:cNvSpPr/>
          <p:nvPr/>
        </p:nvSpPr>
        <p:spPr>
          <a:xfrm>
            <a:off x="3968932" y="3150326"/>
            <a:ext cx="1767840" cy="355600"/>
          </a:xfrm>
          <a:prstGeom prst="rightArrow">
            <a:avLst/>
          </a:prstGeom>
          <a:solidFill>
            <a:srgbClr val="CC00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0" name="PoljeZBesedilom 19">
            <a:extLst>
              <a:ext uri="{FF2B5EF4-FFF2-40B4-BE49-F238E27FC236}">
                <a16:creationId xmlns:a16="http://schemas.microsoft.com/office/drawing/2014/main" id="{9C366128-5D47-411B-BAF9-446ADEE81940}"/>
              </a:ext>
            </a:extLst>
          </p:cNvPr>
          <p:cNvSpPr txBox="1"/>
          <p:nvPr/>
        </p:nvSpPr>
        <p:spPr>
          <a:xfrm>
            <a:off x="5913846" y="2902419"/>
            <a:ext cx="34072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15 + 25 =</a:t>
            </a:r>
          </a:p>
        </p:txBody>
      </p:sp>
      <p:sp>
        <p:nvSpPr>
          <p:cNvPr id="21" name="Pravokotnik 20">
            <a:extLst>
              <a:ext uri="{FF2B5EF4-FFF2-40B4-BE49-F238E27FC236}">
                <a16:creationId xmlns:a16="http://schemas.microsoft.com/office/drawing/2014/main" id="{B032B027-4AE0-4E81-8722-CFAA1907B3F2}"/>
              </a:ext>
            </a:extLst>
          </p:cNvPr>
          <p:cNvSpPr/>
          <p:nvPr/>
        </p:nvSpPr>
        <p:spPr>
          <a:xfrm>
            <a:off x="1026999" y="2931410"/>
            <a:ext cx="703713" cy="4975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4000" dirty="0">
                <a:solidFill>
                  <a:srgbClr val="FF0000"/>
                </a:solidFill>
              </a:rPr>
              <a:t>40</a:t>
            </a:r>
          </a:p>
        </p:txBody>
      </p:sp>
      <p:sp>
        <p:nvSpPr>
          <p:cNvPr id="22" name="PoljeZBesedilom 21">
            <a:extLst>
              <a:ext uri="{FF2B5EF4-FFF2-40B4-BE49-F238E27FC236}">
                <a16:creationId xmlns:a16="http://schemas.microsoft.com/office/drawing/2014/main" id="{83392E8D-685A-4948-BFE5-14EA325463C0}"/>
              </a:ext>
            </a:extLst>
          </p:cNvPr>
          <p:cNvSpPr txBox="1"/>
          <p:nvPr/>
        </p:nvSpPr>
        <p:spPr>
          <a:xfrm>
            <a:off x="533400" y="5529811"/>
            <a:ext cx="104190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4000" dirty="0"/>
              <a:t>O: Jure je imel najprej v košari 40 kostanjev.</a:t>
            </a:r>
          </a:p>
        </p:txBody>
      </p:sp>
    </p:spTree>
    <p:extLst>
      <p:ext uri="{BB962C8B-B14F-4D97-AF65-F5344CB8AC3E}">
        <p14:creationId xmlns:p14="http://schemas.microsoft.com/office/powerpoint/2010/main" val="420956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8" grpId="0" animBg="1"/>
      <p:bldP spid="19" grpId="0" animBg="1"/>
      <p:bldP spid="20" grpId="0"/>
      <p:bldP spid="21" grpId="0" animBg="1"/>
      <p:bldP spid="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Bitmoji Image">
            <a:extLst>
              <a:ext uri="{FF2B5EF4-FFF2-40B4-BE49-F238E27FC236}">
                <a16:creationId xmlns:a16="http://schemas.microsoft.com/office/drawing/2014/main" id="{69322583-C29B-437A-A6DB-699AB66C29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76" t="20117" r="31239"/>
          <a:stretch/>
        </p:blipFill>
        <p:spPr bwMode="auto">
          <a:xfrm>
            <a:off x="386080" y="1600200"/>
            <a:ext cx="1402080" cy="30283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ounded Rectangular Callout 11">
            <a:extLst>
              <a:ext uri="{FF2B5EF4-FFF2-40B4-BE49-F238E27FC236}">
                <a16:creationId xmlns:a16="http://schemas.microsoft.com/office/drawing/2014/main" id="{71E09D6F-00EB-4EE7-91E6-775C73A65928}"/>
              </a:ext>
            </a:extLst>
          </p:cNvPr>
          <p:cNvSpPr/>
          <p:nvPr/>
        </p:nvSpPr>
        <p:spPr>
          <a:xfrm>
            <a:off x="2894278" y="676342"/>
            <a:ext cx="4212771" cy="1221786"/>
          </a:xfrm>
          <a:prstGeom prst="wedgeRoundRectCallout">
            <a:avLst>
              <a:gd name="adj1" fmla="val -84158"/>
              <a:gd name="adj2" fmla="val 102178"/>
              <a:gd name="adj3" fmla="val 16667"/>
            </a:avLst>
          </a:prstGeom>
          <a:solidFill>
            <a:srgbClr val="990099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Comic Sans MS" panose="030F0702030302020204" pitchFamily="66" charset="0"/>
              </a:rPr>
              <a:t>Utrdimo, kaj smo se naučili.</a:t>
            </a:r>
            <a:endParaRPr lang="en-US" sz="2400" dirty="0">
              <a:latin typeface="Comic Sans MS" panose="030F0702030302020204" pitchFamily="66" charset="0"/>
            </a:endParaRPr>
          </a:p>
        </p:txBody>
      </p:sp>
      <p:sp>
        <p:nvSpPr>
          <p:cNvPr id="35" name="Rounded Rectangular Callout 11">
            <a:extLst>
              <a:ext uri="{FF2B5EF4-FFF2-40B4-BE49-F238E27FC236}">
                <a16:creationId xmlns:a16="http://schemas.microsoft.com/office/drawing/2014/main" id="{7938B000-D203-48DF-B24F-728378EC8D72}"/>
              </a:ext>
            </a:extLst>
          </p:cNvPr>
          <p:cNvSpPr/>
          <p:nvPr/>
        </p:nvSpPr>
        <p:spPr>
          <a:xfrm>
            <a:off x="3989614" y="3114357"/>
            <a:ext cx="4212771" cy="1221786"/>
          </a:xfrm>
          <a:prstGeom prst="wedgeRoundRectCallout">
            <a:avLst>
              <a:gd name="adj1" fmla="val -109963"/>
              <a:gd name="adj2" fmla="val -97399"/>
              <a:gd name="adj3" fmla="val 16667"/>
            </a:avLst>
          </a:prstGeom>
          <a:solidFill>
            <a:srgbClr val="990099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sz="2400" dirty="0">
                <a:latin typeface="Comic Sans MS" panose="030F0702030302020204" pitchFamily="66" charset="0"/>
              </a:rPr>
              <a:t>Odpri DZ, str. 62.</a:t>
            </a:r>
            <a:endParaRPr lang="en-US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5307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128</Words>
  <Application>Microsoft Office PowerPoint</Application>
  <PresentationFormat>Širokozaslonsko</PresentationFormat>
  <Paragraphs>26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Office Theme</vt:lpstr>
      <vt:lpstr>NEZNANI ČLEN  IŠČEM ZMANJŠEVANEC</vt:lpstr>
      <vt:lpstr>RAČUN ODŠTEVANJA</vt:lpstr>
      <vt:lpstr>PowerPointova predstavitev</vt:lpstr>
      <vt:lpstr>PowerPointova predstavitev</vt:lpstr>
      <vt:lpstr>Jure je imel v košari nekaj kostanjev. Ker se je spotaknil, se je košara prevrnila in izgubil je 25 kostanjev. V košari mu je ostalo še 15 kostanjev. Koliko kostanjev je imel Jure najprej v košari?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NEZNANI ČLEN  IŠČEM PRVI SEŠTEVANEC</dc:title>
  <dc:creator>sdajc</dc:creator>
  <cp:lastModifiedBy>sdajc</cp:lastModifiedBy>
  <cp:revision>15</cp:revision>
  <dcterms:created xsi:type="dcterms:W3CDTF">2020-11-11T17:53:06Z</dcterms:created>
  <dcterms:modified xsi:type="dcterms:W3CDTF">2020-11-18T12:48:04Z</dcterms:modified>
</cp:coreProperties>
</file>