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65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vetel slog 3 – poudarek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53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7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6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29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88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48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7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8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5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68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35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1D18-B296-4BD0-81A2-027E6DF1340F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8DD4-FC1E-4FC1-9A35-BD20663D6B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ENAČBE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ODŠTEVANJE</a:t>
            </a: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2"/>
    </mc:Choice>
    <mc:Fallback xmlns="">
      <p:transition spd="slow" advTm="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96199"/>
              </p:ext>
            </p:extLst>
          </p:nvPr>
        </p:nvGraphicFramePr>
        <p:xfrm>
          <a:off x="1523117" y="1872605"/>
          <a:ext cx="8128000" cy="2194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078579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3800" dirty="0" smtClean="0">
                          <a:solidFill>
                            <a:schemeClr val="accent2"/>
                          </a:solidFill>
                        </a:rPr>
                        <a:t>5 -</a:t>
                      </a:r>
                      <a:r>
                        <a:rPr lang="sl-SI" sz="13800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sl-SI" sz="13800" dirty="0" smtClean="0">
                          <a:solidFill>
                            <a:srgbClr val="C00000"/>
                          </a:solidFill>
                        </a:rPr>
                        <a:t>=</a:t>
                      </a:r>
                      <a:r>
                        <a:rPr lang="sl-SI" sz="13800" dirty="0" smtClean="0">
                          <a:solidFill>
                            <a:srgbClr val="0070C0"/>
                          </a:solidFill>
                        </a:rPr>
                        <a:t> 3</a:t>
                      </a:r>
                      <a:endParaRPr lang="sl-SI" sz="13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79086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3896139" y="2317878"/>
            <a:ext cx="1304013" cy="145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Raven puščični povezovalnik 4"/>
          <p:cNvCxnSpPr/>
          <p:nvPr/>
        </p:nvCxnSpPr>
        <p:spPr>
          <a:xfrm flipH="1" flipV="1">
            <a:off x="2568271" y="4285753"/>
            <a:ext cx="2981739" cy="7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6074797" y="4285753"/>
            <a:ext cx="1439186" cy="7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56936"/>
              </p:ext>
            </p:extLst>
          </p:nvPr>
        </p:nvGraphicFramePr>
        <p:xfrm>
          <a:off x="2408362" y="4568096"/>
          <a:ext cx="8128000" cy="19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3929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0070C0"/>
                          </a:solidFill>
                        </a:rPr>
                        <a:t>        </a:t>
                      </a:r>
                      <a:r>
                        <a:rPr lang="sl-SI" sz="2400" b="1" dirty="0" smtClean="0">
                          <a:solidFill>
                            <a:schemeClr val="accent2"/>
                          </a:solidFill>
                        </a:rPr>
                        <a:t>LEVA STRAN ENAČBE     </a:t>
                      </a:r>
                      <a:r>
                        <a:rPr lang="sl-SI" sz="2400" b="1" dirty="0" smtClean="0">
                          <a:solidFill>
                            <a:srgbClr val="0070C0"/>
                          </a:solidFill>
                        </a:rPr>
                        <a:t>   DESNA</a:t>
                      </a:r>
                      <a:r>
                        <a:rPr lang="sl-SI" sz="2400" b="1" baseline="0" dirty="0" smtClean="0">
                          <a:solidFill>
                            <a:srgbClr val="0070C0"/>
                          </a:solidFill>
                        </a:rPr>
                        <a:t> STRAN ENAČBE</a:t>
                      </a:r>
                    </a:p>
                    <a:p>
                      <a:endParaRPr lang="sl-SI" sz="2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sl-SI" sz="2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sl-SI" sz="2400" b="1" baseline="0" dirty="0" smtClean="0">
                          <a:solidFill>
                            <a:srgbClr val="C00000"/>
                          </a:solidFill>
                        </a:rPr>
                        <a:t>                           VMES STOJI ENAČAJ (znak =)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580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19281"/>
                  </a:ext>
                </a:extLst>
              </a:tr>
            </a:tbl>
          </a:graphicData>
        </a:graphic>
      </p:graphicFrame>
      <p:cxnSp>
        <p:nvCxnSpPr>
          <p:cNvPr id="10" name="Raven puščični povezovalnik 9"/>
          <p:cNvCxnSpPr/>
          <p:nvPr/>
        </p:nvCxnSpPr>
        <p:spPr>
          <a:xfrm>
            <a:off x="5788550" y="3633746"/>
            <a:ext cx="0" cy="1852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0"/>
    </mc:Choice>
    <mc:Fallback xmlns="">
      <p:transition spd="slow" advTm="15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14061"/>
              </p:ext>
            </p:extLst>
          </p:nvPr>
        </p:nvGraphicFramePr>
        <p:xfrm>
          <a:off x="1152938" y="946205"/>
          <a:ext cx="9285357" cy="5669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285357">
                  <a:extLst>
                    <a:ext uri="{9D8B030D-6E8A-4147-A177-3AD203B41FA5}">
                      <a16:colId xmlns:a16="http://schemas.microsoft.com/office/drawing/2014/main" val="1998721899"/>
                    </a:ext>
                  </a:extLst>
                </a:gridCol>
              </a:tblGrid>
              <a:tr h="3967701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r>
                        <a:rPr lang="sl-SI" sz="5400" dirty="0" smtClean="0"/>
                        <a:t>         </a:t>
                      </a:r>
                      <a:r>
                        <a:rPr lang="sl-SI" sz="8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sl-SI" sz="8000" dirty="0" smtClean="0"/>
                        <a:t>     -     </a:t>
                      </a:r>
                      <a:r>
                        <a:rPr lang="sl-SI" sz="8000" dirty="0" smtClean="0">
                          <a:solidFill>
                            <a:srgbClr val="0070C0"/>
                          </a:solidFill>
                        </a:rPr>
                        <a:t>2  </a:t>
                      </a:r>
                      <a:r>
                        <a:rPr lang="sl-SI" sz="8000" dirty="0" smtClean="0"/>
                        <a:t> =     </a:t>
                      </a:r>
                      <a:r>
                        <a:rPr lang="sl-SI" sz="8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  <a:p>
                      <a:r>
                        <a:rPr lang="sl-SI" sz="4000" dirty="0" smtClean="0"/>
                        <a:t>    </a:t>
                      </a:r>
                      <a:r>
                        <a:rPr lang="sl-SI" sz="4000" dirty="0" smtClean="0">
                          <a:solidFill>
                            <a:srgbClr val="C00000"/>
                          </a:solidFill>
                        </a:rPr>
                        <a:t>zmanjševanec</a:t>
                      </a:r>
                      <a:r>
                        <a:rPr lang="sl-SI" sz="4000" baseline="0" dirty="0" smtClean="0"/>
                        <a:t>   </a:t>
                      </a:r>
                      <a:r>
                        <a:rPr lang="sl-SI" sz="4000" baseline="0" dirty="0" smtClean="0">
                          <a:solidFill>
                            <a:srgbClr val="0070C0"/>
                          </a:solidFill>
                        </a:rPr>
                        <a:t>odštevanec</a:t>
                      </a:r>
                      <a:r>
                        <a:rPr lang="sl-SI" sz="4000" baseline="0" dirty="0" smtClean="0"/>
                        <a:t>       </a:t>
                      </a:r>
                      <a:r>
                        <a:rPr lang="sl-SI" sz="4000" baseline="0" dirty="0" smtClean="0">
                          <a:solidFill>
                            <a:srgbClr val="00B050"/>
                          </a:solidFill>
                        </a:rPr>
                        <a:t>razlika</a:t>
                      </a:r>
                    </a:p>
                    <a:p>
                      <a:endParaRPr lang="sl-SI" sz="40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sl-SI" sz="40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sl-SI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91898"/>
                  </a:ext>
                </a:extLst>
              </a:tr>
            </a:tbl>
          </a:graphicData>
        </a:graphic>
      </p:graphicFrame>
      <p:sp>
        <p:nvSpPr>
          <p:cNvPr id="3" name="Zaobljeni pravokotnik 2"/>
          <p:cNvSpPr/>
          <p:nvPr/>
        </p:nvSpPr>
        <p:spPr>
          <a:xfrm>
            <a:off x="7490129" y="636103"/>
            <a:ext cx="3641698" cy="23933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Ponovimo poimenovanje členov v računu ODŠTEVANJA.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6"/>
    </mc:Choice>
    <mc:Fallback xmlns="">
      <p:transition spd="slow" advTm="15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74643" y="1121134"/>
            <a:ext cx="100424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Kako se lotim računanja vrednosti neznanega člena?</a:t>
            </a:r>
          </a:p>
          <a:p>
            <a:endParaRPr lang="sl-SI" sz="3600" b="1" dirty="0" smtClean="0">
              <a:solidFill>
                <a:srgbClr val="C00000"/>
              </a:solidFill>
            </a:endParaRPr>
          </a:p>
          <a:p>
            <a:r>
              <a:rPr lang="sl-SI" sz="5400" b="1" dirty="0" smtClean="0"/>
              <a:t>X   -   </a:t>
            </a:r>
            <a:r>
              <a:rPr lang="sl-SI" sz="5400" b="1" dirty="0"/>
              <a:t>2</a:t>
            </a:r>
            <a:r>
              <a:rPr lang="sl-SI" sz="5400" b="1" dirty="0" smtClean="0"/>
              <a:t>   </a:t>
            </a:r>
            <a:r>
              <a:rPr lang="sl-SI" sz="5400" b="1" dirty="0"/>
              <a:t>=  </a:t>
            </a:r>
            <a:r>
              <a:rPr lang="sl-SI" sz="5400" b="1" dirty="0" smtClean="0"/>
              <a:t>3</a:t>
            </a:r>
            <a:endParaRPr lang="sl-SI" sz="5400" b="1" dirty="0"/>
          </a:p>
          <a:p>
            <a:r>
              <a:rPr lang="sl-SI" sz="5400" b="1" dirty="0"/>
              <a:t>         </a:t>
            </a:r>
            <a:r>
              <a:rPr lang="sl-SI" sz="5400" b="1" dirty="0" smtClean="0"/>
              <a:t> </a:t>
            </a:r>
            <a:r>
              <a:rPr lang="sl-SI" sz="5400" b="1" dirty="0"/>
              <a:t>X   =  </a:t>
            </a:r>
            <a:r>
              <a:rPr lang="sl-SI" sz="5400" b="1" dirty="0" smtClean="0"/>
              <a:t>3 + 2</a:t>
            </a:r>
            <a:endParaRPr lang="sl-SI" sz="5400" b="1" dirty="0"/>
          </a:p>
          <a:p>
            <a:r>
              <a:rPr lang="sl-SI" sz="5400" b="1" dirty="0"/>
              <a:t>          </a:t>
            </a:r>
            <a:r>
              <a:rPr lang="sl-SI" sz="5400" b="1" dirty="0" smtClean="0"/>
              <a:t>X   </a:t>
            </a:r>
            <a:r>
              <a:rPr lang="sl-SI" sz="5400" b="1" dirty="0"/>
              <a:t>=  </a:t>
            </a:r>
            <a:r>
              <a:rPr lang="sl-SI" sz="5400" b="1" dirty="0" smtClean="0"/>
              <a:t>5</a:t>
            </a:r>
            <a:endParaRPr lang="sl-SI" sz="3200" b="1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7"/>
    </mc:Choice>
    <mc:Fallback xmlns="">
      <p:transition spd="slow" advTm="25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15775"/>
              </p:ext>
            </p:extLst>
          </p:nvPr>
        </p:nvGraphicFramePr>
        <p:xfrm>
          <a:off x="707667" y="1244453"/>
          <a:ext cx="9515944" cy="3901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515944">
                  <a:extLst>
                    <a:ext uri="{9D8B030D-6E8A-4147-A177-3AD203B41FA5}">
                      <a16:colId xmlns:a16="http://schemas.microsoft.com/office/drawing/2014/main" val="1838228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 smtClean="0"/>
                        <a:t>Primer</a:t>
                      </a:r>
                    </a:p>
                    <a:p>
                      <a:pPr marL="0" indent="0">
                        <a:buNone/>
                      </a:pPr>
                      <a:endParaRPr lang="sl-SI" dirty="0" smtClean="0"/>
                    </a:p>
                    <a:p>
                      <a:pPr marL="0" indent="0">
                        <a:buNone/>
                      </a:pPr>
                      <a:r>
                        <a:rPr lang="sl-SI" sz="2800" b="0" dirty="0" smtClean="0"/>
                        <a:t>V pekarni so zjutraj spekli kar</a:t>
                      </a:r>
                      <a:r>
                        <a:rPr lang="sl-SI" sz="2800" b="0" baseline="0" dirty="0" smtClean="0"/>
                        <a:t> nekaj</a:t>
                      </a:r>
                      <a:r>
                        <a:rPr lang="sl-SI" sz="2800" b="0" dirty="0" smtClean="0"/>
                        <a:t> hlebcev. Dopoldne so jih prodali 127.</a:t>
                      </a:r>
                      <a:r>
                        <a:rPr lang="sl-SI" sz="2800" b="0" baseline="0" dirty="0" smtClean="0"/>
                        <a:t> Zdaj jih imajo na polici le še 28. Koliko hlebcev so spekli zjutraj?</a:t>
                      </a:r>
                    </a:p>
                    <a:p>
                      <a:pPr marL="0" indent="0">
                        <a:buNone/>
                      </a:pPr>
                      <a:endParaRPr lang="sl-SI" sz="2800" b="0" baseline="0" dirty="0" smtClean="0"/>
                    </a:p>
                    <a:p>
                      <a:pPr marL="0" indent="0">
                        <a:buNone/>
                      </a:pPr>
                      <a:r>
                        <a:rPr lang="sl-SI" sz="2800" b="0" baseline="0" dirty="0" smtClean="0"/>
                        <a:t>X  -  127  =  28                                    Preizkus: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2800" b="0" baseline="0" dirty="0" smtClean="0"/>
                        <a:t>              X = 28 + 127                            155  -  127 = 28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2800" b="0" baseline="0" dirty="0" smtClean="0"/>
                        <a:t>              X = 155                                                    28 = 28</a:t>
                      </a:r>
                      <a:endParaRPr lang="sl-SI" sz="2800" b="0" dirty="0" smtClean="0"/>
                    </a:p>
                    <a:p>
                      <a:pPr marL="342900" indent="-342900">
                        <a:buAutoNum type="arabicPeriod"/>
                      </a:pP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09881"/>
                  </a:ext>
                </a:extLst>
              </a:tr>
            </a:tbl>
          </a:graphicData>
        </a:graphic>
      </p:graphicFrame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33"/>
    </mc:Choice>
    <mc:Fallback>
      <p:transition spd="slow" advTm="3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72208"/>
              </p:ext>
            </p:extLst>
          </p:nvPr>
        </p:nvGraphicFramePr>
        <p:xfrm>
          <a:off x="708366" y="1339635"/>
          <a:ext cx="11059564" cy="39915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05617">
                  <a:extLst>
                    <a:ext uri="{9D8B030D-6E8A-4147-A177-3AD203B41FA5}">
                      <a16:colId xmlns:a16="http://schemas.microsoft.com/office/drawing/2014/main" val="998662203"/>
                    </a:ext>
                  </a:extLst>
                </a:gridCol>
                <a:gridCol w="4253947">
                  <a:extLst>
                    <a:ext uri="{9D8B030D-6E8A-4147-A177-3AD203B41FA5}">
                      <a16:colId xmlns:a16="http://schemas.microsoft.com/office/drawing/2014/main" val="1301608556"/>
                    </a:ext>
                  </a:extLst>
                </a:gridCol>
              </a:tblGrid>
              <a:tr h="1995777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 </a:t>
                      </a:r>
                      <a:r>
                        <a:rPr lang="sl-SI" sz="2000" dirty="0" smtClean="0"/>
                        <a:t>1. </a:t>
                      </a:r>
                      <a:r>
                        <a:rPr lang="sl-SI" sz="1800" b="0" dirty="0" smtClean="0"/>
                        <a:t>Poimenovanje členov pri ODŠTEVANJU</a:t>
                      </a:r>
                      <a:endParaRPr lang="sl-SI" sz="2000" b="0" dirty="0" smtClean="0"/>
                    </a:p>
                    <a:p>
                      <a:r>
                        <a:rPr lang="sl-SI" sz="4400" dirty="0" smtClean="0"/>
                        <a:t>    </a:t>
                      </a:r>
                      <a:r>
                        <a:rPr lang="sl-SI" sz="4400" dirty="0" smtClean="0"/>
                        <a:t>5     -     </a:t>
                      </a:r>
                      <a:r>
                        <a:rPr lang="sl-SI" sz="4400" dirty="0" smtClean="0"/>
                        <a:t>2   =     </a:t>
                      </a:r>
                      <a:r>
                        <a:rPr lang="sl-SI" sz="4400" dirty="0" smtClean="0"/>
                        <a:t>3</a:t>
                      </a:r>
                      <a:endParaRPr lang="sl-SI" sz="4400" dirty="0" smtClean="0"/>
                    </a:p>
                    <a:p>
                      <a:r>
                        <a:rPr lang="sl-SI" sz="1800" baseline="0" dirty="0" smtClean="0"/>
                        <a:t> zmanjševanec              odštevanec          razlika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2. </a:t>
                      </a:r>
                    </a:p>
                    <a:p>
                      <a:endParaRPr lang="sl-SI" dirty="0" smtClean="0"/>
                    </a:p>
                    <a:p>
                      <a:pPr marL="0" indent="0">
                        <a:buNone/>
                      </a:pPr>
                      <a:r>
                        <a:rPr lang="sl-SI" sz="1800" baseline="0" dirty="0" smtClean="0"/>
                        <a:t>645  -   X  = 154                   Preizkus: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800" baseline="0" dirty="0" smtClean="0"/>
                        <a:t>             X =  645  -  154        645  -  491 = 154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800" baseline="0" dirty="0" smtClean="0"/>
                        <a:t>             X =  491                                154 = 154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62828"/>
                  </a:ext>
                </a:extLst>
              </a:tr>
              <a:tr h="1995777">
                <a:tc>
                  <a:txBody>
                    <a:bodyPr/>
                    <a:lstStyle/>
                    <a:p>
                      <a:pPr algn="l"/>
                      <a:r>
                        <a:rPr lang="sl-SI" dirty="0" smtClean="0"/>
                        <a:t>3. </a:t>
                      </a:r>
                    </a:p>
                    <a:p>
                      <a:pPr algn="l"/>
                      <a:r>
                        <a:rPr lang="sl-SI" dirty="0" smtClean="0"/>
                        <a:t>X  -  2348 = 6124                        6124        </a:t>
                      </a:r>
                      <a:r>
                        <a:rPr lang="sl-SI" sz="1400" dirty="0" smtClean="0"/>
                        <a:t>preizkus:                                         </a:t>
                      </a:r>
                      <a:r>
                        <a:rPr lang="sl-SI" dirty="0" smtClean="0"/>
                        <a:t>8472</a:t>
                      </a:r>
                    </a:p>
                    <a:p>
                      <a:pPr algn="l"/>
                      <a:r>
                        <a:rPr lang="sl-SI" dirty="0" smtClean="0"/>
                        <a:t>              X = 6124  +  2348       </a:t>
                      </a:r>
                      <a:r>
                        <a:rPr lang="sl-SI" u="none" dirty="0" smtClean="0"/>
                        <a:t>+</a:t>
                      </a:r>
                      <a:r>
                        <a:rPr lang="sl-SI" u="sng" dirty="0" smtClean="0"/>
                        <a:t>2348</a:t>
                      </a:r>
                      <a:r>
                        <a:rPr lang="sl-SI" u="none" dirty="0" smtClean="0"/>
                        <a:t>        8472  -  2348</a:t>
                      </a:r>
                      <a:r>
                        <a:rPr lang="sl-SI" u="none" baseline="0" dirty="0" smtClean="0"/>
                        <a:t> = 6124      -</a:t>
                      </a:r>
                      <a:r>
                        <a:rPr lang="sl-SI" u="sng" baseline="0" dirty="0" smtClean="0"/>
                        <a:t>2348 </a:t>
                      </a:r>
                      <a:r>
                        <a:rPr lang="sl-SI" u="none" baseline="0" dirty="0" smtClean="0"/>
                        <a:t> </a:t>
                      </a:r>
                      <a:endParaRPr lang="sl-SI" u="none" dirty="0" smtClean="0"/>
                    </a:p>
                    <a:p>
                      <a:pPr algn="l"/>
                      <a:r>
                        <a:rPr lang="sl-SI" dirty="0" smtClean="0"/>
                        <a:t>              x  = 8472                        8472                      6124 = 6124       6124</a:t>
                      </a:r>
                    </a:p>
                    <a:p>
                      <a:pPr algn="l"/>
                      <a:endParaRPr lang="sl-SI" dirty="0" smtClean="0"/>
                    </a:p>
                    <a:p>
                      <a:pPr algn="l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98555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3836691" y="416305"/>
            <a:ext cx="3574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Tabelska slika – prepiši v karo zvezek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C00000"/>
                </a:solidFill>
              </a:rPr>
              <a:t>ENAČBE</a:t>
            </a:r>
            <a:r>
              <a:rPr lang="sl-SI" b="1" baseline="0" dirty="0" smtClean="0">
                <a:solidFill>
                  <a:srgbClr val="C00000"/>
                </a:solidFill>
              </a:rPr>
              <a:t> </a:t>
            </a:r>
            <a:r>
              <a:rPr lang="sl-SI" b="1" dirty="0" smtClean="0">
                <a:solidFill>
                  <a:srgbClr val="C00000"/>
                </a:solidFill>
              </a:rPr>
              <a:t>ODŠTEVANJA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6"/>
    </mc:Choice>
    <mc:Fallback xmlns="">
      <p:transition spd="slow" advTm="21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58281"/>
              </p:ext>
            </p:extLst>
          </p:nvPr>
        </p:nvGraphicFramePr>
        <p:xfrm>
          <a:off x="1244820" y="2047534"/>
          <a:ext cx="8127999" cy="1381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030850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8594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4469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b="0" dirty="0" smtClean="0"/>
                        <a:t>X  -  348  =  179</a:t>
                      </a:r>
                    </a:p>
                    <a:p>
                      <a:endParaRPr lang="sl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b="0" baseline="0" dirty="0" smtClean="0"/>
                        <a:t>5621  -  X  =  2007</a:t>
                      </a:r>
                    </a:p>
                    <a:p>
                      <a:pPr marL="342900" indent="-342900">
                        <a:buAutoNum type="arabicPlain" startAt="374"/>
                      </a:pPr>
                      <a:endParaRPr lang="sl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 smtClean="0"/>
                        <a:t>X  -  824 =</a:t>
                      </a:r>
                      <a:r>
                        <a:rPr lang="sl-SI" b="0" baseline="0" dirty="0" smtClean="0"/>
                        <a:t>  522</a:t>
                      </a:r>
                      <a:r>
                        <a:rPr lang="sl-SI" b="0" dirty="0" smtClean="0"/>
                        <a:t> </a:t>
                      </a:r>
                      <a:endParaRPr lang="sl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59129  -  X  =  9243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X  -  298  =</a:t>
                      </a:r>
                      <a:r>
                        <a:rPr lang="sl-SI" baseline="0" dirty="0" smtClean="0"/>
                        <a:t>  721 </a:t>
                      </a:r>
                      <a:r>
                        <a:rPr lang="sl-SI" dirty="0" smtClean="0"/>
                        <a:t>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7751  -  x  = 129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7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15401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2547068" y="55346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Vaja</a:t>
            </a:r>
          </a:p>
          <a:p>
            <a:r>
              <a:rPr lang="sl-SI" dirty="0" smtClean="0"/>
              <a:t>Enačbe reši</a:t>
            </a:r>
            <a:r>
              <a:rPr lang="sl-SI" baseline="0" dirty="0" smtClean="0"/>
              <a:t> po pravilnem postopku. Naredi tudi preizkus.</a:t>
            </a: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" name="Oblak 1"/>
          <p:cNvSpPr/>
          <p:nvPr/>
        </p:nvSpPr>
        <p:spPr>
          <a:xfrm>
            <a:off x="6241773" y="3896139"/>
            <a:ext cx="3784821" cy="232178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spletni učilnici te čaka še učni list. Izberi ali zelene ali rdeče naloge in jih reši v karo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8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2"/>
    </mc:Choice>
    <mc:Fallback xmlns="">
      <p:transition spd="slow" advTm="10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267</Words>
  <Application>Microsoft Office PowerPoint</Application>
  <PresentationFormat>Širokozaslonsko</PresentationFormat>
  <Paragraphs>54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ENAČBE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ENAČBE</dc:title>
  <dc:creator>IngridŠB</dc:creator>
  <cp:lastModifiedBy>IngridŠB</cp:lastModifiedBy>
  <cp:revision>29</cp:revision>
  <dcterms:created xsi:type="dcterms:W3CDTF">2020-11-20T11:09:00Z</dcterms:created>
  <dcterms:modified xsi:type="dcterms:W3CDTF">2020-11-24T07:54:06Z</dcterms:modified>
</cp:coreProperties>
</file>