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56" r:id="rId2"/>
    <p:sldId id="257" r:id="rId3"/>
    <p:sldId id="260" r:id="rId4"/>
    <p:sldId id="261" r:id="rId5"/>
    <p:sldId id="262" r:id="rId6"/>
    <p:sldId id="263" r:id="rId7"/>
    <p:sldId id="266" r:id="rId8"/>
    <p:sldId id="267" r:id="rId9"/>
    <p:sldId id="268" r:id="rId10"/>
    <p:sldId id="269" r:id="rId11"/>
    <p:sldId id="270" r:id="rId12"/>
    <p:sldId id="271" r:id="rId13"/>
    <p:sldId id="273" r:id="rId14"/>
    <p:sldId id="274" r:id="rId15"/>
    <p:sldId id="275" r:id="rId16"/>
    <p:sldId id="276" r:id="rId17"/>
    <p:sldId id="277" r:id="rId18"/>
    <p:sldId id="278" r:id="rId19"/>
    <p:sldId id="279" r:id="rId20"/>
    <p:sldId id="280" r:id="rId21"/>
    <p:sldId id="281" r:id="rId22"/>
    <p:sldId id="282" r:id="rId23"/>
    <p:sldId id="283" r:id="rId24"/>
    <p:sldId id="284" r:id="rId25"/>
    <p:sldId id="272" r:id="rId26"/>
    <p:sldId id="265" r:id="rId27"/>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D22B"/>
    <a:srgbClr val="008BB4"/>
    <a:srgbClr val="C9423B"/>
    <a:srgbClr val="D145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1" autoAdjust="0"/>
    <p:restoredTop sz="94660"/>
  </p:normalViewPr>
  <p:slideViewPr>
    <p:cSldViewPr snapToGrid="0">
      <p:cViewPr>
        <p:scale>
          <a:sx n="103" d="100"/>
          <a:sy n="103" d="100"/>
        </p:scale>
        <p:origin x="-72" y="-31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E1F740-2A4F-4D22-837E-A93AE51969C0}" type="datetimeFigureOut">
              <a:rPr lang="nl-NL" smtClean="0"/>
              <a:t>9-8-2019</a:t>
            </a:fld>
            <a:endParaRPr lang="nl-NL"/>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C8F047-6B9D-406A-849E-7ED9F2416055}" type="slidenum">
              <a:rPr lang="nl-NL" smtClean="0"/>
              <a:t>‹#›</a:t>
            </a:fld>
            <a:endParaRPr lang="nl-NL"/>
          </a:p>
        </p:txBody>
      </p:sp>
    </p:spTree>
    <p:extLst>
      <p:ext uri="{BB962C8B-B14F-4D97-AF65-F5344CB8AC3E}">
        <p14:creationId xmlns:p14="http://schemas.microsoft.com/office/powerpoint/2010/main" val="35347032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nl-NL" altLang="nl-NL" smtClean="0"/>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fld id="{385ACB29-A1EB-420A-9E5E-0B1ED61E8EE2}" type="slidenum">
              <a:rPr lang="nl-NL" altLang="nl-NL"/>
              <a:pPr/>
              <a:t>3</a:t>
            </a:fld>
            <a:endParaRPr lang="nl-NL" altLang="nl-NL"/>
          </a:p>
        </p:txBody>
      </p:sp>
    </p:spTree>
    <p:extLst>
      <p:ext uri="{BB962C8B-B14F-4D97-AF65-F5344CB8AC3E}">
        <p14:creationId xmlns:p14="http://schemas.microsoft.com/office/powerpoint/2010/main" val="39630210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1 hour</a:t>
            </a:r>
          </a:p>
          <a:p>
            <a:pPr eaLnBrk="1" hangingPunct="1">
              <a:spcBef>
                <a:spcPct val="0"/>
              </a:spcBef>
            </a:pPr>
            <a:endParaRPr lang="en-US" altLang="en-US" smtClean="0"/>
          </a:p>
          <a:p>
            <a:pPr eaLnBrk="1" hangingPunct="1">
              <a:spcBef>
                <a:spcPct val="0"/>
              </a:spcBef>
            </a:pPr>
            <a:r>
              <a:rPr lang="en-US" altLang="en-US" smtClean="0"/>
              <a:t>Explain aspects of the sessions </a:t>
            </a:r>
            <a:r>
              <a:rPr lang="en-US" altLang="en-US" smtClean="0">
                <a:sym typeface="Wingdings" pitchFamily="2" charset="2"/>
              </a:rPr>
              <a:t> ASK THEM (make check list on flip chart) </a:t>
            </a:r>
          </a:p>
          <a:p>
            <a:pPr eaLnBrk="1" hangingPunct="1">
              <a:spcBef>
                <a:spcPct val="0"/>
              </a:spcBef>
            </a:pPr>
            <a:endParaRPr lang="en-US" altLang="en-US" smtClean="0">
              <a:sym typeface="Wingdings" pitchFamily="2" charset="2"/>
            </a:endParaRPr>
          </a:p>
          <a:p>
            <a:pPr eaLnBrk="1" hangingPunct="1">
              <a:spcBef>
                <a:spcPct val="0"/>
              </a:spcBef>
            </a:pPr>
            <a:endParaRPr lang="nl-NL" altLang="en-US" smtClean="0"/>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MS PGothic" pitchFamily="34" charset="-128"/>
              </a:defRPr>
            </a:lvl1pPr>
            <a:lvl2pPr marL="729057" indent="-280406">
              <a:defRPr>
                <a:solidFill>
                  <a:schemeClr val="tx1"/>
                </a:solidFill>
                <a:latin typeface="Calibri" pitchFamily="34" charset="0"/>
                <a:ea typeface="MS PGothic" pitchFamily="34" charset="-128"/>
              </a:defRPr>
            </a:lvl2pPr>
            <a:lvl3pPr marL="1121626" indent="-224325">
              <a:defRPr>
                <a:solidFill>
                  <a:schemeClr val="tx1"/>
                </a:solidFill>
                <a:latin typeface="Calibri" pitchFamily="34" charset="0"/>
                <a:ea typeface="MS PGothic" pitchFamily="34" charset="-128"/>
              </a:defRPr>
            </a:lvl3pPr>
            <a:lvl4pPr marL="1570276" indent="-224325">
              <a:defRPr>
                <a:solidFill>
                  <a:schemeClr val="tx1"/>
                </a:solidFill>
                <a:latin typeface="Calibri" pitchFamily="34" charset="0"/>
                <a:ea typeface="MS PGothic" pitchFamily="34" charset="-128"/>
              </a:defRPr>
            </a:lvl4pPr>
            <a:lvl5pPr marL="2018927" indent="-224325">
              <a:defRPr>
                <a:solidFill>
                  <a:schemeClr val="tx1"/>
                </a:solidFill>
                <a:latin typeface="Calibri" pitchFamily="34" charset="0"/>
                <a:ea typeface="MS PGothic" pitchFamily="34" charset="-128"/>
              </a:defRPr>
            </a:lvl5pPr>
            <a:lvl6pPr marL="2467577" indent="-224325" defTabSz="448650" eaLnBrk="0" fontAlgn="base" hangingPunct="0">
              <a:spcBef>
                <a:spcPct val="0"/>
              </a:spcBef>
              <a:spcAft>
                <a:spcPct val="0"/>
              </a:spcAft>
              <a:defRPr>
                <a:solidFill>
                  <a:schemeClr val="tx1"/>
                </a:solidFill>
                <a:latin typeface="Calibri" pitchFamily="34" charset="0"/>
                <a:ea typeface="MS PGothic" pitchFamily="34" charset="-128"/>
              </a:defRPr>
            </a:lvl6pPr>
            <a:lvl7pPr marL="2916227" indent="-224325" defTabSz="448650" eaLnBrk="0" fontAlgn="base" hangingPunct="0">
              <a:spcBef>
                <a:spcPct val="0"/>
              </a:spcBef>
              <a:spcAft>
                <a:spcPct val="0"/>
              </a:spcAft>
              <a:defRPr>
                <a:solidFill>
                  <a:schemeClr val="tx1"/>
                </a:solidFill>
                <a:latin typeface="Calibri" pitchFamily="34" charset="0"/>
                <a:ea typeface="MS PGothic" pitchFamily="34" charset="-128"/>
              </a:defRPr>
            </a:lvl7pPr>
            <a:lvl8pPr marL="3364878" indent="-224325" defTabSz="448650" eaLnBrk="0" fontAlgn="base" hangingPunct="0">
              <a:spcBef>
                <a:spcPct val="0"/>
              </a:spcBef>
              <a:spcAft>
                <a:spcPct val="0"/>
              </a:spcAft>
              <a:defRPr>
                <a:solidFill>
                  <a:schemeClr val="tx1"/>
                </a:solidFill>
                <a:latin typeface="Calibri" pitchFamily="34" charset="0"/>
                <a:ea typeface="MS PGothic" pitchFamily="34" charset="-128"/>
              </a:defRPr>
            </a:lvl8pPr>
            <a:lvl9pPr marL="3813528" indent="-224325" defTabSz="448650" eaLnBrk="0" fontAlgn="base" hangingPunct="0">
              <a:spcBef>
                <a:spcPct val="0"/>
              </a:spcBef>
              <a:spcAft>
                <a:spcPct val="0"/>
              </a:spcAft>
              <a:defRPr>
                <a:solidFill>
                  <a:schemeClr val="tx1"/>
                </a:solidFill>
                <a:latin typeface="Calibri" pitchFamily="34" charset="0"/>
                <a:ea typeface="MS PGothic" pitchFamily="34" charset="-128"/>
              </a:defRPr>
            </a:lvl9pPr>
          </a:lstStyle>
          <a:p>
            <a:fld id="{01510244-4EA5-4D3B-8C1C-FA3FF3346E77}" type="slidenum">
              <a:rPr lang="nl-NL" altLang="en-US"/>
              <a:pPr/>
              <a:t>19</a:t>
            </a:fld>
            <a:endParaRPr lang="nl-NL"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How to score the QUAT</a:t>
            </a:r>
          </a:p>
          <a:p>
            <a:pPr eaLnBrk="1" hangingPunct="1">
              <a:spcBef>
                <a:spcPct val="0"/>
              </a:spcBef>
            </a:pPr>
            <a:endParaRPr lang="en-US" altLang="en-US" smtClean="0"/>
          </a:p>
          <a:p>
            <a:pPr eaLnBrk="1" hangingPunct="1">
              <a:spcBef>
                <a:spcPct val="0"/>
              </a:spcBef>
            </a:pPr>
            <a:r>
              <a:rPr lang="en-US" altLang="en-US" smtClean="0"/>
              <a:t>Average score (1-9)</a:t>
            </a:r>
            <a:endParaRPr lang="nl-NL" altLang="en-US" smtClean="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MS PGothic" pitchFamily="34" charset="-128"/>
              </a:defRPr>
            </a:lvl1pPr>
            <a:lvl2pPr marL="729057" indent="-280406">
              <a:defRPr>
                <a:solidFill>
                  <a:schemeClr val="tx1"/>
                </a:solidFill>
                <a:latin typeface="Calibri" pitchFamily="34" charset="0"/>
                <a:ea typeface="MS PGothic" pitchFamily="34" charset="-128"/>
              </a:defRPr>
            </a:lvl2pPr>
            <a:lvl3pPr marL="1121626" indent="-224325">
              <a:defRPr>
                <a:solidFill>
                  <a:schemeClr val="tx1"/>
                </a:solidFill>
                <a:latin typeface="Calibri" pitchFamily="34" charset="0"/>
                <a:ea typeface="MS PGothic" pitchFamily="34" charset="-128"/>
              </a:defRPr>
            </a:lvl3pPr>
            <a:lvl4pPr marL="1570276" indent="-224325">
              <a:defRPr>
                <a:solidFill>
                  <a:schemeClr val="tx1"/>
                </a:solidFill>
                <a:latin typeface="Calibri" pitchFamily="34" charset="0"/>
                <a:ea typeface="MS PGothic" pitchFamily="34" charset="-128"/>
              </a:defRPr>
            </a:lvl4pPr>
            <a:lvl5pPr marL="2018927" indent="-224325">
              <a:defRPr>
                <a:solidFill>
                  <a:schemeClr val="tx1"/>
                </a:solidFill>
                <a:latin typeface="Calibri" pitchFamily="34" charset="0"/>
                <a:ea typeface="MS PGothic" pitchFamily="34" charset="-128"/>
              </a:defRPr>
            </a:lvl5pPr>
            <a:lvl6pPr marL="2467577" indent="-224325" defTabSz="448650" eaLnBrk="0" fontAlgn="base" hangingPunct="0">
              <a:spcBef>
                <a:spcPct val="0"/>
              </a:spcBef>
              <a:spcAft>
                <a:spcPct val="0"/>
              </a:spcAft>
              <a:defRPr>
                <a:solidFill>
                  <a:schemeClr val="tx1"/>
                </a:solidFill>
                <a:latin typeface="Calibri" pitchFamily="34" charset="0"/>
                <a:ea typeface="MS PGothic" pitchFamily="34" charset="-128"/>
              </a:defRPr>
            </a:lvl6pPr>
            <a:lvl7pPr marL="2916227" indent="-224325" defTabSz="448650" eaLnBrk="0" fontAlgn="base" hangingPunct="0">
              <a:spcBef>
                <a:spcPct val="0"/>
              </a:spcBef>
              <a:spcAft>
                <a:spcPct val="0"/>
              </a:spcAft>
              <a:defRPr>
                <a:solidFill>
                  <a:schemeClr val="tx1"/>
                </a:solidFill>
                <a:latin typeface="Calibri" pitchFamily="34" charset="0"/>
                <a:ea typeface="MS PGothic" pitchFamily="34" charset="-128"/>
              </a:defRPr>
            </a:lvl7pPr>
            <a:lvl8pPr marL="3364878" indent="-224325" defTabSz="448650" eaLnBrk="0" fontAlgn="base" hangingPunct="0">
              <a:spcBef>
                <a:spcPct val="0"/>
              </a:spcBef>
              <a:spcAft>
                <a:spcPct val="0"/>
              </a:spcAft>
              <a:defRPr>
                <a:solidFill>
                  <a:schemeClr val="tx1"/>
                </a:solidFill>
                <a:latin typeface="Calibri" pitchFamily="34" charset="0"/>
                <a:ea typeface="MS PGothic" pitchFamily="34" charset="-128"/>
              </a:defRPr>
            </a:lvl8pPr>
            <a:lvl9pPr marL="3813528" indent="-224325" defTabSz="448650" eaLnBrk="0" fontAlgn="base" hangingPunct="0">
              <a:spcBef>
                <a:spcPct val="0"/>
              </a:spcBef>
              <a:spcAft>
                <a:spcPct val="0"/>
              </a:spcAft>
              <a:defRPr>
                <a:solidFill>
                  <a:schemeClr val="tx1"/>
                </a:solidFill>
                <a:latin typeface="Calibri" pitchFamily="34" charset="0"/>
                <a:ea typeface="MS PGothic" pitchFamily="34" charset="-128"/>
              </a:defRPr>
            </a:lvl9pPr>
          </a:lstStyle>
          <a:p>
            <a:fld id="{2DC62D94-B0B7-4399-9552-DA6A9A4DFFA6}" type="slidenum">
              <a:rPr lang="nl-NL" altLang="en-US"/>
              <a:pPr/>
              <a:t>20</a:t>
            </a:fld>
            <a:endParaRPr lang="nl-NL"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Hypotetical spiderweb: make action plan</a:t>
            </a:r>
            <a:endParaRPr lang="nl-NL" altLang="en-US" smtClean="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MS PGothic" pitchFamily="34" charset="-128"/>
              </a:defRPr>
            </a:lvl1pPr>
            <a:lvl2pPr marL="729057" indent="-280406">
              <a:defRPr>
                <a:solidFill>
                  <a:schemeClr val="tx1"/>
                </a:solidFill>
                <a:latin typeface="Calibri" pitchFamily="34" charset="0"/>
                <a:ea typeface="MS PGothic" pitchFamily="34" charset="-128"/>
              </a:defRPr>
            </a:lvl2pPr>
            <a:lvl3pPr marL="1121626" indent="-224325">
              <a:defRPr>
                <a:solidFill>
                  <a:schemeClr val="tx1"/>
                </a:solidFill>
                <a:latin typeface="Calibri" pitchFamily="34" charset="0"/>
                <a:ea typeface="MS PGothic" pitchFamily="34" charset="-128"/>
              </a:defRPr>
            </a:lvl3pPr>
            <a:lvl4pPr marL="1570276" indent="-224325">
              <a:defRPr>
                <a:solidFill>
                  <a:schemeClr val="tx1"/>
                </a:solidFill>
                <a:latin typeface="Calibri" pitchFamily="34" charset="0"/>
                <a:ea typeface="MS PGothic" pitchFamily="34" charset="-128"/>
              </a:defRPr>
            </a:lvl4pPr>
            <a:lvl5pPr marL="2018927" indent="-224325">
              <a:defRPr>
                <a:solidFill>
                  <a:schemeClr val="tx1"/>
                </a:solidFill>
                <a:latin typeface="Calibri" pitchFamily="34" charset="0"/>
                <a:ea typeface="MS PGothic" pitchFamily="34" charset="-128"/>
              </a:defRPr>
            </a:lvl5pPr>
            <a:lvl6pPr marL="2467577" indent="-224325" defTabSz="448650" eaLnBrk="0" fontAlgn="base" hangingPunct="0">
              <a:spcBef>
                <a:spcPct val="0"/>
              </a:spcBef>
              <a:spcAft>
                <a:spcPct val="0"/>
              </a:spcAft>
              <a:defRPr>
                <a:solidFill>
                  <a:schemeClr val="tx1"/>
                </a:solidFill>
                <a:latin typeface="Calibri" pitchFamily="34" charset="0"/>
                <a:ea typeface="MS PGothic" pitchFamily="34" charset="-128"/>
              </a:defRPr>
            </a:lvl6pPr>
            <a:lvl7pPr marL="2916227" indent="-224325" defTabSz="448650" eaLnBrk="0" fontAlgn="base" hangingPunct="0">
              <a:spcBef>
                <a:spcPct val="0"/>
              </a:spcBef>
              <a:spcAft>
                <a:spcPct val="0"/>
              </a:spcAft>
              <a:defRPr>
                <a:solidFill>
                  <a:schemeClr val="tx1"/>
                </a:solidFill>
                <a:latin typeface="Calibri" pitchFamily="34" charset="0"/>
                <a:ea typeface="MS PGothic" pitchFamily="34" charset="-128"/>
              </a:defRPr>
            </a:lvl7pPr>
            <a:lvl8pPr marL="3364878" indent="-224325" defTabSz="448650" eaLnBrk="0" fontAlgn="base" hangingPunct="0">
              <a:spcBef>
                <a:spcPct val="0"/>
              </a:spcBef>
              <a:spcAft>
                <a:spcPct val="0"/>
              </a:spcAft>
              <a:defRPr>
                <a:solidFill>
                  <a:schemeClr val="tx1"/>
                </a:solidFill>
                <a:latin typeface="Calibri" pitchFamily="34" charset="0"/>
                <a:ea typeface="MS PGothic" pitchFamily="34" charset="-128"/>
              </a:defRPr>
            </a:lvl8pPr>
            <a:lvl9pPr marL="3813528" indent="-224325" defTabSz="448650" eaLnBrk="0" fontAlgn="base" hangingPunct="0">
              <a:spcBef>
                <a:spcPct val="0"/>
              </a:spcBef>
              <a:spcAft>
                <a:spcPct val="0"/>
              </a:spcAft>
              <a:defRPr>
                <a:solidFill>
                  <a:schemeClr val="tx1"/>
                </a:solidFill>
                <a:latin typeface="Calibri" pitchFamily="34" charset="0"/>
                <a:ea typeface="MS PGothic" pitchFamily="34" charset="-128"/>
              </a:defRPr>
            </a:lvl9pPr>
          </a:lstStyle>
          <a:p>
            <a:fld id="{1D490498-68E5-4D63-B69B-3C18CB85521B}" type="slidenum">
              <a:rPr lang="nl-NL" altLang="en-US"/>
              <a:pPr/>
              <a:t>21</a:t>
            </a:fld>
            <a:endParaRPr lang="nl-NL"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30 min</a:t>
            </a:r>
          </a:p>
          <a:p>
            <a:pPr eaLnBrk="1" hangingPunct="1">
              <a:spcBef>
                <a:spcPct val="0"/>
              </a:spcBef>
            </a:pPr>
            <a:endParaRPr lang="en-US" altLang="en-US" smtClean="0"/>
          </a:p>
          <a:p>
            <a:pPr eaLnBrk="1" hangingPunct="1">
              <a:spcBef>
                <a:spcPct val="0"/>
              </a:spcBef>
            </a:pPr>
            <a:r>
              <a:rPr lang="en-GB" altLang="nl-NL" smtClean="0"/>
              <a:t>Make the action plan: </a:t>
            </a:r>
          </a:p>
          <a:p>
            <a:pPr eaLnBrk="1" hangingPunct="1">
              <a:spcBef>
                <a:spcPct val="0"/>
              </a:spcBef>
              <a:buFontTx/>
              <a:buChar char="•"/>
            </a:pPr>
            <a:endParaRPr lang="en-GB" altLang="nl-NL" sz="200"/>
          </a:p>
          <a:p>
            <a:pPr eaLnBrk="1" hangingPunct="1">
              <a:spcBef>
                <a:spcPct val="0"/>
              </a:spcBef>
              <a:buFontTx/>
              <a:buChar char="•"/>
            </a:pPr>
            <a:r>
              <a:rPr lang="en-GB" altLang="nl-NL" smtClean="0"/>
              <a:t>what needs to be done?</a:t>
            </a:r>
          </a:p>
          <a:p>
            <a:pPr eaLnBrk="1" hangingPunct="1">
              <a:spcBef>
                <a:spcPct val="0"/>
              </a:spcBef>
              <a:buFontTx/>
              <a:buChar char="•"/>
            </a:pPr>
            <a:r>
              <a:rPr lang="en-GB" altLang="nl-NL" smtClean="0"/>
              <a:t>who does what?</a:t>
            </a:r>
          </a:p>
          <a:p>
            <a:pPr eaLnBrk="1" hangingPunct="1">
              <a:spcBef>
                <a:spcPct val="0"/>
              </a:spcBef>
              <a:buFontTx/>
              <a:buChar char="•"/>
            </a:pPr>
            <a:r>
              <a:rPr lang="en-GB" altLang="nl-NL" smtClean="0"/>
              <a:t>When?</a:t>
            </a:r>
          </a:p>
          <a:p>
            <a:pPr eaLnBrk="1" hangingPunct="1">
              <a:spcBef>
                <a:spcPct val="0"/>
              </a:spcBef>
            </a:pPr>
            <a:endParaRPr lang="en-US" altLang="en-US" smtClean="0"/>
          </a:p>
          <a:p>
            <a:pPr eaLnBrk="1" hangingPunct="1">
              <a:spcBef>
                <a:spcPct val="0"/>
              </a:spcBef>
            </a:pPr>
            <a:r>
              <a:rPr lang="en-US" altLang="en-US" smtClean="0"/>
              <a:t>Make someone end responsible – BUT divide responsibilities between stakeholders. </a:t>
            </a:r>
          </a:p>
          <a:p>
            <a:pPr eaLnBrk="1" hangingPunct="1">
              <a:spcBef>
                <a:spcPct val="0"/>
              </a:spcBef>
            </a:pPr>
            <a:endParaRPr lang="en-US" altLang="en-US" smtClean="0"/>
          </a:p>
          <a:p>
            <a:pPr eaLnBrk="1" hangingPunct="1">
              <a:spcBef>
                <a:spcPct val="0"/>
              </a:spcBef>
            </a:pPr>
            <a:r>
              <a:rPr lang="en-US" altLang="en-US" smtClean="0"/>
              <a:t>Don’t want to do too much at once. You can always repeat the QUAT and have a new action plan </a:t>
            </a:r>
            <a:r>
              <a:rPr lang="en-US" altLang="en-US" smtClean="0">
                <a:sym typeface="Wingdings" pitchFamily="2" charset="2"/>
              </a:rPr>
              <a:t> </a:t>
            </a:r>
          </a:p>
          <a:p>
            <a:pPr eaLnBrk="1" hangingPunct="1">
              <a:spcBef>
                <a:spcPct val="0"/>
              </a:spcBef>
            </a:pPr>
            <a:endParaRPr lang="en-US" altLang="en-US" smtClean="0">
              <a:sym typeface="Wingdings" pitchFamily="2" charset="2"/>
            </a:endParaRPr>
          </a:p>
          <a:p>
            <a:pPr eaLnBrk="1" hangingPunct="1">
              <a:spcBef>
                <a:spcPct val="0"/>
              </a:spcBef>
            </a:pPr>
            <a:endParaRPr lang="nl-NL" altLang="en-US" smtClean="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MS PGothic" pitchFamily="34" charset="-128"/>
              </a:defRPr>
            </a:lvl1pPr>
            <a:lvl2pPr marL="729057" indent="-280406">
              <a:defRPr>
                <a:solidFill>
                  <a:schemeClr val="tx1"/>
                </a:solidFill>
                <a:latin typeface="Calibri" pitchFamily="34" charset="0"/>
                <a:ea typeface="MS PGothic" pitchFamily="34" charset="-128"/>
              </a:defRPr>
            </a:lvl2pPr>
            <a:lvl3pPr marL="1121626" indent="-224325">
              <a:defRPr>
                <a:solidFill>
                  <a:schemeClr val="tx1"/>
                </a:solidFill>
                <a:latin typeface="Calibri" pitchFamily="34" charset="0"/>
                <a:ea typeface="MS PGothic" pitchFamily="34" charset="-128"/>
              </a:defRPr>
            </a:lvl3pPr>
            <a:lvl4pPr marL="1570276" indent="-224325">
              <a:defRPr>
                <a:solidFill>
                  <a:schemeClr val="tx1"/>
                </a:solidFill>
                <a:latin typeface="Calibri" pitchFamily="34" charset="0"/>
                <a:ea typeface="MS PGothic" pitchFamily="34" charset="-128"/>
              </a:defRPr>
            </a:lvl4pPr>
            <a:lvl5pPr marL="2018927" indent="-224325">
              <a:defRPr>
                <a:solidFill>
                  <a:schemeClr val="tx1"/>
                </a:solidFill>
                <a:latin typeface="Calibri" pitchFamily="34" charset="0"/>
                <a:ea typeface="MS PGothic" pitchFamily="34" charset="-128"/>
              </a:defRPr>
            </a:lvl5pPr>
            <a:lvl6pPr marL="2467577" indent="-224325" defTabSz="448650" eaLnBrk="0" fontAlgn="base" hangingPunct="0">
              <a:spcBef>
                <a:spcPct val="0"/>
              </a:spcBef>
              <a:spcAft>
                <a:spcPct val="0"/>
              </a:spcAft>
              <a:defRPr>
                <a:solidFill>
                  <a:schemeClr val="tx1"/>
                </a:solidFill>
                <a:latin typeface="Calibri" pitchFamily="34" charset="0"/>
                <a:ea typeface="MS PGothic" pitchFamily="34" charset="-128"/>
              </a:defRPr>
            </a:lvl6pPr>
            <a:lvl7pPr marL="2916227" indent="-224325" defTabSz="448650" eaLnBrk="0" fontAlgn="base" hangingPunct="0">
              <a:spcBef>
                <a:spcPct val="0"/>
              </a:spcBef>
              <a:spcAft>
                <a:spcPct val="0"/>
              </a:spcAft>
              <a:defRPr>
                <a:solidFill>
                  <a:schemeClr val="tx1"/>
                </a:solidFill>
                <a:latin typeface="Calibri" pitchFamily="34" charset="0"/>
                <a:ea typeface="MS PGothic" pitchFamily="34" charset="-128"/>
              </a:defRPr>
            </a:lvl7pPr>
            <a:lvl8pPr marL="3364878" indent="-224325" defTabSz="448650" eaLnBrk="0" fontAlgn="base" hangingPunct="0">
              <a:spcBef>
                <a:spcPct val="0"/>
              </a:spcBef>
              <a:spcAft>
                <a:spcPct val="0"/>
              </a:spcAft>
              <a:defRPr>
                <a:solidFill>
                  <a:schemeClr val="tx1"/>
                </a:solidFill>
                <a:latin typeface="Calibri" pitchFamily="34" charset="0"/>
                <a:ea typeface="MS PGothic" pitchFamily="34" charset="-128"/>
              </a:defRPr>
            </a:lvl8pPr>
            <a:lvl9pPr marL="3813528" indent="-224325" defTabSz="448650" eaLnBrk="0" fontAlgn="base" hangingPunct="0">
              <a:spcBef>
                <a:spcPct val="0"/>
              </a:spcBef>
              <a:spcAft>
                <a:spcPct val="0"/>
              </a:spcAft>
              <a:defRPr>
                <a:solidFill>
                  <a:schemeClr val="tx1"/>
                </a:solidFill>
                <a:latin typeface="Calibri" pitchFamily="34" charset="0"/>
                <a:ea typeface="MS PGothic" pitchFamily="34" charset="-128"/>
              </a:defRPr>
            </a:lvl9pPr>
          </a:lstStyle>
          <a:p>
            <a:fld id="{C7BD406E-C568-444C-8A18-E579FB757E9D}" type="slidenum">
              <a:rPr lang="nl-NL" altLang="en-US"/>
              <a:pPr/>
              <a:t>22</a:t>
            </a:fld>
            <a:endParaRPr lang="nl-NL"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30 min </a:t>
            </a:r>
          </a:p>
          <a:p>
            <a:pPr eaLnBrk="1" hangingPunct="1">
              <a:spcBef>
                <a:spcPct val="0"/>
              </a:spcBef>
            </a:pPr>
            <a:endParaRPr lang="en-US" altLang="en-US" smtClean="0"/>
          </a:p>
          <a:p>
            <a:pPr eaLnBrk="1" hangingPunct="1">
              <a:spcBef>
                <a:spcPct val="0"/>
              </a:spcBef>
            </a:pPr>
            <a:r>
              <a:rPr lang="en-GB" altLang="nl-NL" smtClean="0"/>
              <a:t>Pick a date to get back together (in ACTION PLAN) and evaluate the action plan. Does it needs more time and work?</a:t>
            </a:r>
          </a:p>
          <a:p>
            <a:pPr eaLnBrk="1" hangingPunct="1">
              <a:spcBef>
                <a:spcPct val="0"/>
              </a:spcBef>
            </a:pPr>
            <a:endParaRPr lang="en-US" altLang="en-US" smtClean="0"/>
          </a:p>
          <a:p>
            <a:pPr eaLnBrk="1" hangingPunct="1">
              <a:spcBef>
                <a:spcPct val="0"/>
              </a:spcBef>
            </a:pPr>
            <a:r>
              <a:rPr lang="en-US" altLang="en-US" smtClean="0"/>
              <a:t>The follow up is consists of two aspects:</a:t>
            </a:r>
          </a:p>
          <a:p>
            <a:pPr eaLnBrk="1" hangingPunct="1">
              <a:spcBef>
                <a:spcPct val="0"/>
              </a:spcBef>
            </a:pPr>
            <a:endParaRPr lang="en-US" altLang="en-US" smtClean="0"/>
          </a:p>
          <a:p>
            <a:pPr eaLnBrk="1" hangingPunct="1">
              <a:spcBef>
                <a:spcPct val="0"/>
              </a:spcBef>
              <a:buFontTx/>
              <a:buAutoNum type="arabicParenR"/>
            </a:pPr>
            <a:r>
              <a:rPr lang="en-US" altLang="en-US" smtClean="0"/>
              <a:t> Implementation of the action plan</a:t>
            </a:r>
          </a:p>
          <a:p>
            <a:pPr eaLnBrk="1" hangingPunct="1">
              <a:spcBef>
                <a:spcPct val="0"/>
              </a:spcBef>
              <a:buFontTx/>
              <a:buAutoNum type="arabicParenR"/>
            </a:pPr>
            <a:r>
              <a:rPr lang="en-US" altLang="en-US" smtClean="0"/>
              <a:t> Second QUAT: does the service now score better? Or the same because there is more to do on the action plan </a:t>
            </a:r>
            <a:r>
              <a:rPr lang="en-US" altLang="en-US" smtClean="0">
                <a:sym typeface="Wingdings" pitchFamily="2" charset="2"/>
              </a:rPr>
              <a:t> MOST LIKELY AND OK </a:t>
            </a:r>
          </a:p>
          <a:p>
            <a:pPr eaLnBrk="1" hangingPunct="1">
              <a:spcBef>
                <a:spcPct val="0"/>
              </a:spcBef>
              <a:buFontTx/>
              <a:buAutoNum type="arabicParenR"/>
            </a:pPr>
            <a:endParaRPr lang="en-US" altLang="en-US" smtClean="0">
              <a:sym typeface="Wingdings" pitchFamily="2" charset="2"/>
            </a:endParaRPr>
          </a:p>
          <a:p>
            <a:pPr eaLnBrk="1" hangingPunct="1">
              <a:spcBef>
                <a:spcPct val="0"/>
              </a:spcBef>
            </a:pPr>
            <a:r>
              <a:rPr lang="en-GB" altLang="nl-NL" smtClean="0"/>
              <a:t>Cchoose the next subject and work out a new action plan. </a:t>
            </a:r>
          </a:p>
          <a:p>
            <a:pPr eaLnBrk="1" hangingPunct="1">
              <a:spcBef>
                <a:spcPct val="0"/>
              </a:spcBef>
            </a:pPr>
            <a:r>
              <a:rPr lang="en-GB" altLang="nl-NL" smtClean="0"/>
              <a:t>Choose new representatives if needed to keep everybody as much involved as possible. </a:t>
            </a:r>
            <a:endParaRPr lang="nl-NL" altLang="nl-NL" smtClean="0"/>
          </a:p>
          <a:p>
            <a:pPr eaLnBrk="1" hangingPunct="1">
              <a:spcBef>
                <a:spcPct val="0"/>
              </a:spcBef>
              <a:buFontTx/>
              <a:buAutoNum type="arabicParenR"/>
            </a:pPr>
            <a:endParaRPr lang="en-US" altLang="en-US" smtClean="0"/>
          </a:p>
          <a:p>
            <a:pPr eaLnBrk="1" hangingPunct="1">
              <a:spcBef>
                <a:spcPct val="0"/>
              </a:spcBef>
            </a:pPr>
            <a:endParaRPr lang="nl-NL" altLang="en-US" smtClean="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MS PGothic" pitchFamily="34" charset="-128"/>
              </a:defRPr>
            </a:lvl1pPr>
            <a:lvl2pPr marL="729057" indent="-280406">
              <a:defRPr>
                <a:solidFill>
                  <a:schemeClr val="tx1"/>
                </a:solidFill>
                <a:latin typeface="Calibri" pitchFamily="34" charset="0"/>
                <a:ea typeface="MS PGothic" pitchFamily="34" charset="-128"/>
              </a:defRPr>
            </a:lvl2pPr>
            <a:lvl3pPr marL="1121626" indent="-224325">
              <a:defRPr>
                <a:solidFill>
                  <a:schemeClr val="tx1"/>
                </a:solidFill>
                <a:latin typeface="Calibri" pitchFamily="34" charset="0"/>
                <a:ea typeface="MS PGothic" pitchFamily="34" charset="-128"/>
              </a:defRPr>
            </a:lvl3pPr>
            <a:lvl4pPr marL="1570276" indent="-224325">
              <a:defRPr>
                <a:solidFill>
                  <a:schemeClr val="tx1"/>
                </a:solidFill>
                <a:latin typeface="Calibri" pitchFamily="34" charset="0"/>
                <a:ea typeface="MS PGothic" pitchFamily="34" charset="-128"/>
              </a:defRPr>
            </a:lvl4pPr>
            <a:lvl5pPr marL="2018927" indent="-224325">
              <a:defRPr>
                <a:solidFill>
                  <a:schemeClr val="tx1"/>
                </a:solidFill>
                <a:latin typeface="Calibri" pitchFamily="34" charset="0"/>
                <a:ea typeface="MS PGothic" pitchFamily="34" charset="-128"/>
              </a:defRPr>
            </a:lvl5pPr>
            <a:lvl6pPr marL="2467577" indent="-224325" defTabSz="448650" eaLnBrk="0" fontAlgn="base" hangingPunct="0">
              <a:spcBef>
                <a:spcPct val="0"/>
              </a:spcBef>
              <a:spcAft>
                <a:spcPct val="0"/>
              </a:spcAft>
              <a:defRPr>
                <a:solidFill>
                  <a:schemeClr val="tx1"/>
                </a:solidFill>
                <a:latin typeface="Calibri" pitchFamily="34" charset="0"/>
                <a:ea typeface="MS PGothic" pitchFamily="34" charset="-128"/>
              </a:defRPr>
            </a:lvl6pPr>
            <a:lvl7pPr marL="2916227" indent="-224325" defTabSz="448650" eaLnBrk="0" fontAlgn="base" hangingPunct="0">
              <a:spcBef>
                <a:spcPct val="0"/>
              </a:spcBef>
              <a:spcAft>
                <a:spcPct val="0"/>
              </a:spcAft>
              <a:defRPr>
                <a:solidFill>
                  <a:schemeClr val="tx1"/>
                </a:solidFill>
                <a:latin typeface="Calibri" pitchFamily="34" charset="0"/>
                <a:ea typeface="MS PGothic" pitchFamily="34" charset="-128"/>
              </a:defRPr>
            </a:lvl7pPr>
            <a:lvl8pPr marL="3364878" indent="-224325" defTabSz="448650" eaLnBrk="0" fontAlgn="base" hangingPunct="0">
              <a:spcBef>
                <a:spcPct val="0"/>
              </a:spcBef>
              <a:spcAft>
                <a:spcPct val="0"/>
              </a:spcAft>
              <a:defRPr>
                <a:solidFill>
                  <a:schemeClr val="tx1"/>
                </a:solidFill>
                <a:latin typeface="Calibri" pitchFamily="34" charset="0"/>
                <a:ea typeface="MS PGothic" pitchFamily="34" charset="-128"/>
              </a:defRPr>
            </a:lvl8pPr>
            <a:lvl9pPr marL="3813528" indent="-224325" defTabSz="448650" eaLnBrk="0" fontAlgn="base" hangingPunct="0">
              <a:spcBef>
                <a:spcPct val="0"/>
              </a:spcBef>
              <a:spcAft>
                <a:spcPct val="0"/>
              </a:spcAft>
              <a:defRPr>
                <a:solidFill>
                  <a:schemeClr val="tx1"/>
                </a:solidFill>
                <a:latin typeface="Calibri" pitchFamily="34" charset="0"/>
                <a:ea typeface="MS PGothic" pitchFamily="34" charset="-128"/>
              </a:defRPr>
            </a:lvl9pPr>
          </a:lstStyle>
          <a:p>
            <a:fld id="{46A82076-26A8-4AC1-A165-E829CC97DA58}" type="slidenum">
              <a:rPr lang="nl-NL" altLang="en-US"/>
              <a:pPr/>
              <a:t>23</a:t>
            </a:fld>
            <a:endParaRPr lang="nl-NL"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30 min </a:t>
            </a:r>
          </a:p>
          <a:p>
            <a:pPr eaLnBrk="1" hangingPunct="1">
              <a:spcBef>
                <a:spcPct val="0"/>
              </a:spcBef>
            </a:pPr>
            <a:endParaRPr lang="en-US" altLang="en-US" smtClean="0"/>
          </a:p>
          <a:p>
            <a:pPr eaLnBrk="1" hangingPunct="1">
              <a:spcBef>
                <a:spcPct val="0"/>
              </a:spcBef>
            </a:pPr>
            <a:r>
              <a:rPr lang="en-GB" altLang="nl-NL" smtClean="0"/>
              <a:t>Pick a date to get back together (in ACTION PLAN) and evaluate the action plan. Does it needs more time and work?</a:t>
            </a:r>
          </a:p>
          <a:p>
            <a:pPr eaLnBrk="1" hangingPunct="1">
              <a:spcBef>
                <a:spcPct val="0"/>
              </a:spcBef>
            </a:pPr>
            <a:endParaRPr lang="en-US" altLang="en-US" smtClean="0"/>
          </a:p>
          <a:p>
            <a:pPr eaLnBrk="1" hangingPunct="1">
              <a:spcBef>
                <a:spcPct val="0"/>
              </a:spcBef>
            </a:pPr>
            <a:r>
              <a:rPr lang="en-US" altLang="en-US" smtClean="0"/>
              <a:t>The follow up is consists of two aspects:</a:t>
            </a:r>
          </a:p>
          <a:p>
            <a:pPr eaLnBrk="1" hangingPunct="1">
              <a:spcBef>
                <a:spcPct val="0"/>
              </a:spcBef>
            </a:pPr>
            <a:endParaRPr lang="en-US" altLang="en-US" smtClean="0"/>
          </a:p>
          <a:p>
            <a:pPr eaLnBrk="1" hangingPunct="1">
              <a:spcBef>
                <a:spcPct val="0"/>
              </a:spcBef>
              <a:buFontTx/>
              <a:buAutoNum type="arabicParenR"/>
            </a:pPr>
            <a:r>
              <a:rPr lang="en-US" altLang="en-US" smtClean="0"/>
              <a:t> Implementation of the action plan</a:t>
            </a:r>
          </a:p>
          <a:p>
            <a:pPr eaLnBrk="1" hangingPunct="1">
              <a:spcBef>
                <a:spcPct val="0"/>
              </a:spcBef>
              <a:buFontTx/>
              <a:buAutoNum type="arabicParenR"/>
            </a:pPr>
            <a:r>
              <a:rPr lang="en-US" altLang="en-US" smtClean="0"/>
              <a:t> Second QUAT: does the service now score better? Or the same because there is more to do on the action plan </a:t>
            </a:r>
            <a:r>
              <a:rPr lang="en-US" altLang="en-US" smtClean="0">
                <a:sym typeface="Wingdings" pitchFamily="2" charset="2"/>
              </a:rPr>
              <a:t> MOST LIKELY AND OK </a:t>
            </a:r>
          </a:p>
          <a:p>
            <a:pPr eaLnBrk="1" hangingPunct="1">
              <a:spcBef>
                <a:spcPct val="0"/>
              </a:spcBef>
              <a:buFontTx/>
              <a:buAutoNum type="arabicParenR"/>
            </a:pPr>
            <a:endParaRPr lang="en-US" altLang="en-US" smtClean="0">
              <a:sym typeface="Wingdings" pitchFamily="2" charset="2"/>
            </a:endParaRPr>
          </a:p>
          <a:p>
            <a:pPr eaLnBrk="1" hangingPunct="1">
              <a:spcBef>
                <a:spcPct val="0"/>
              </a:spcBef>
            </a:pPr>
            <a:r>
              <a:rPr lang="en-GB" altLang="nl-NL" smtClean="0"/>
              <a:t>Cchoose the next subject and work out a new action plan. </a:t>
            </a:r>
          </a:p>
          <a:p>
            <a:pPr eaLnBrk="1" hangingPunct="1">
              <a:spcBef>
                <a:spcPct val="0"/>
              </a:spcBef>
            </a:pPr>
            <a:r>
              <a:rPr lang="en-GB" altLang="nl-NL" smtClean="0"/>
              <a:t>Choose new representatives if needed to keep everybody as much involved as possible. </a:t>
            </a:r>
            <a:endParaRPr lang="nl-NL" altLang="nl-NL" smtClean="0"/>
          </a:p>
          <a:p>
            <a:pPr eaLnBrk="1" hangingPunct="1">
              <a:spcBef>
                <a:spcPct val="0"/>
              </a:spcBef>
              <a:buFontTx/>
              <a:buAutoNum type="arabicParenR"/>
            </a:pPr>
            <a:endParaRPr lang="en-US" altLang="en-US" smtClean="0"/>
          </a:p>
          <a:p>
            <a:pPr eaLnBrk="1" hangingPunct="1">
              <a:spcBef>
                <a:spcPct val="0"/>
              </a:spcBef>
            </a:pPr>
            <a:endParaRPr lang="nl-NL" altLang="en-US" smtClean="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MS PGothic" pitchFamily="34" charset="-128"/>
              </a:defRPr>
            </a:lvl1pPr>
            <a:lvl2pPr marL="729057" indent="-280406">
              <a:defRPr>
                <a:solidFill>
                  <a:schemeClr val="tx1"/>
                </a:solidFill>
                <a:latin typeface="Calibri" pitchFamily="34" charset="0"/>
                <a:ea typeface="MS PGothic" pitchFamily="34" charset="-128"/>
              </a:defRPr>
            </a:lvl2pPr>
            <a:lvl3pPr marL="1121626" indent="-224325">
              <a:defRPr>
                <a:solidFill>
                  <a:schemeClr val="tx1"/>
                </a:solidFill>
                <a:latin typeface="Calibri" pitchFamily="34" charset="0"/>
                <a:ea typeface="MS PGothic" pitchFamily="34" charset="-128"/>
              </a:defRPr>
            </a:lvl3pPr>
            <a:lvl4pPr marL="1570276" indent="-224325">
              <a:defRPr>
                <a:solidFill>
                  <a:schemeClr val="tx1"/>
                </a:solidFill>
                <a:latin typeface="Calibri" pitchFamily="34" charset="0"/>
                <a:ea typeface="MS PGothic" pitchFamily="34" charset="-128"/>
              </a:defRPr>
            </a:lvl4pPr>
            <a:lvl5pPr marL="2018927" indent="-224325">
              <a:defRPr>
                <a:solidFill>
                  <a:schemeClr val="tx1"/>
                </a:solidFill>
                <a:latin typeface="Calibri" pitchFamily="34" charset="0"/>
                <a:ea typeface="MS PGothic" pitchFamily="34" charset="-128"/>
              </a:defRPr>
            </a:lvl5pPr>
            <a:lvl6pPr marL="2467577" indent="-224325" defTabSz="448650" eaLnBrk="0" fontAlgn="base" hangingPunct="0">
              <a:spcBef>
                <a:spcPct val="0"/>
              </a:spcBef>
              <a:spcAft>
                <a:spcPct val="0"/>
              </a:spcAft>
              <a:defRPr>
                <a:solidFill>
                  <a:schemeClr val="tx1"/>
                </a:solidFill>
                <a:latin typeface="Calibri" pitchFamily="34" charset="0"/>
                <a:ea typeface="MS PGothic" pitchFamily="34" charset="-128"/>
              </a:defRPr>
            </a:lvl6pPr>
            <a:lvl7pPr marL="2916227" indent="-224325" defTabSz="448650" eaLnBrk="0" fontAlgn="base" hangingPunct="0">
              <a:spcBef>
                <a:spcPct val="0"/>
              </a:spcBef>
              <a:spcAft>
                <a:spcPct val="0"/>
              </a:spcAft>
              <a:defRPr>
                <a:solidFill>
                  <a:schemeClr val="tx1"/>
                </a:solidFill>
                <a:latin typeface="Calibri" pitchFamily="34" charset="0"/>
                <a:ea typeface="MS PGothic" pitchFamily="34" charset="-128"/>
              </a:defRPr>
            </a:lvl7pPr>
            <a:lvl8pPr marL="3364878" indent="-224325" defTabSz="448650" eaLnBrk="0" fontAlgn="base" hangingPunct="0">
              <a:spcBef>
                <a:spcPct val="0"/>
              </a:spcBef>
              <a:spcAft>
                <a:spcPct val="0"/>
              </a:spcAft>
              <a:defRPr>
                <a:solidFill>
                  <a:schemeClr val="tx1"/>
                </a:solidFill>
                <a:latin typeface="Calibri" pitchFamily="34" charset="0"/>
                <a:ea typeface="MS PGothic" pitchFamily="34" charset="-128"/>
              </a:defRPr>
            </a:lvl8pPr>
            <a:lvl9pPr marL="3813528" indent="-224325" defTabSz="448650" eaLnBrk="0" fontAlgn="base" hangingPunct="0">
              <a:spcBef>
                <a:spcPct val="0"/>
              </a:spcBef>
              <a:spcAft>
                <a:spcPct val="0"/>
              </a:spcAft>
              <a:defRPr>
                <a:solidFill>
                  <a:schemeClr val="tx1"/>
                </a:solidFill>
                <a:latin typeface="Calibri" pitchFamily="34" charset="0"/>
                <a:ea typeface="MS PGothic" pitchFamily="34" charset="-128"/>
              </a:defRPr>
            </a:lvl9pPr>
          </a:lstStyle>
          <a:p>
            <a:fld id="{2703BD19-6A6F-4944-9880-37FEDA62F431}" type="slidenum">
              <a:rPr lang="nl-NL" altLang="en-US"/>
              <a:pPr/>
              <a:t>24</a:t>
            </a:fld>
            <a:endParaRPr lang="nl-NL"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Rest of the afternoon </a:t>
            </a:r>
            <a:endParaRPr lang="nl-NL" altLang="en-US" smtClean="0"/>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B45F589E-59CE-4016-A92C-5DAD1C2166AF}" type="slidenum">
              <a:rPr lang="nl-NL" altLang="en-US"/>
              <a:pPr/>
              <a:t>25</a:t>
            </a:fld>
            <a:endParaRPr lang="nl-NL" altLang="en-US"/>
          </a:p>
        </p:txBody>
      </p:sp>
    </p:spTree>
    <p:extLst>
      <p:ext uri="{BB962C8B-B14F-4D97-AF65-F5344CB8AC3E}">
        <p14:creationId xmlns:p14="http://schemas.microsoft.com/office/powerpoint/2010/main" val="27663343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30 min</a:t>
            </a:r>
          </a:p>
          <a:p>
            <a:pPr eaLnBrk="1" hangingPunct="1">
              <a:spcBef>
                <a:spcPct val="0"/>
              </a:spcBef>
            </a:pPr>
            <a:endParaRPr lang="en-US" altLang="en-US" smtClean="0"/>
          </a:p>
          <a:p>
            <a:pPr eaLnBrk="1" hangingPunct="1">
              <a:spcBef>
                <a:spcPct val="0"/>
              </a:spcBef>
            </a:pPr>
            <a:r>
              <a:rPr lang="en-US" altLang="en-US" smtClean="0"/>
              <a:t>5 min: Explain plenary</a:t>
            </a:r>
          </a:p>
          <a:p>
            <a:pPr eaLnBrk="1" hangingPunct="1">
              <a:spcBef>
                <a:spcPct val="0"/>
              </a:spcBef>
            </a:pPr>
            <a:r>
              <a:rPr lang="en-US" altLang="en-US" smtClean="0"/>
              <a:t>15 min: Discuss in groups (per service) the question</a:t>
            </a:r>
            <a:r>
              <a:rPr lang="nl-NL" altLang="en-US" smtClean="0"/>
              <a:t>s (how are they understood, are they all clear and relevant. Do they need to be adapted to the particular context/situation </a:t>
            </a:r>
            <a:r>
              <a:rPr lang="nl-NL" altLang="en-US" smtClean="0">
                <a:sym typeface="Wingdings" panose="05000000000000000000" pitchFamily="2" charset="2"/>
              </a:rPr>
              <a:t> DO IT)</a:t>
            </a:r>
          </a:p>
          <a:p>
            <a:pPr eaLnBrk="1" hangingPunct="1">
              <a:spcBef>
                <a:spcPct val="0"/>
              </a:spcBef>
            </a:pPr>
            <a:endParaRPr lang="en-US" altLang="en-US" smtClean="0">
              <a:sym typeface="Wingdings" panose="05000000000000000000" pitchFamily="2" charset="2"/>
            </a:endParaRPr>
          </a:p>
          <a:p>
            <a:pPr eaLnBrk="1" hangingPunct="1">
              <a:spcBef>
                <a:spcPct val="0"/>
              </a:spcBef>
            </a:pPr>
            <a:r>
              <a:rPr lang="en-US" altLang="en-US" smtClean="0">
                <a:sym typeface="Wingdings" panose="05000000000000000000" pitchFamily="2" charset="2"/>
              </a:rPr>
              <a:t>10 min: Discuss plenary. Questions? Differences between groups. </a:t>
            </a:r>
            <a:r>
              <a:rPr lang="en-US" altLang="en-US" b="1" smtClean="0">
                <a:sym typeface="Wingdings" panose="05000000000000000000" pitchFamily="2" charset="2"/>
              </a:rPr>
              <a:t>Adaptions to the questions? </a:t>
            </a:r>
            <a:endParaRPr lang="nl-NL" altLang="en-US" b="1" smtClean="0"/>
          </a:p>
          <a:p>
            <a:pPr eaLnBrk="1" hangingPunct="1">
              <a:spcBef>
                <a:spcPct val="0"/>
              </a:spcBef>
            </a:pPr>
            <a:endParaRPr lang="en-US" altLang="en-US" smtClean="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38FEA0C7-3697-4857-9BC2-323440B312CB}" type="slidenum">
              <a:rPr lang="nl-NL" altLang="en-US"/>
              <a:pPr/>
              <a:t>7</a:t>
            </a:fld>
            <a:endParaRPr lang="nl-NL" altLang="en-US"/>
          </a:p>
        </p:txBody>
      </p:sp>
    </p:spTree>
    <p:extLst>
      <p:ext uri="{BB962C8B-B14F-4D97-AF65-F5344CB8AC3E}">
        <p14:creationId xmlns:p14="http://schemas.microsoft.com/office/powerpoint/2010/main" val="2897861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30 min</a:t>
            </a:r>
          </a:p>
          <a:p>
            <a:pPr eaLnBrk="1" hangingPunct="1">
              <a:spcBef>
                <a:spcPct val="0"/>
              </a:spcBef>
            </a:pPr>
            <a:endParaRPr lang="en-US" altLang="en-US" smtClean="0"/>
          </a:p>
          <a:p>
            <a:pPr eaLnBrk="1" hangingPunct="1">
              <a:spcBef>
                <a:spcPct val="0"/>
              </a:spcBef>
            </a:pPr>
            <a:r>
              <a:rPr lang="en-US" altLang="en-US" smtClean="0"/>
              <a:t>5 min: Explain plenary</a:t>
            </a:r>
          </a:p>
          <a:p>
            <a:pPr eaLnBrk="1" hangingPunct="1">
              <a:spcBef>
                <a:spcPct val="0"/>
              </a:spcBef>
            </a:pPr>
            <a:r>
              <a:rPr lang="en-US" altLang="en-US" smtClean="0"/>
              <a:t>15 min: Discuss in groups (per service) the question</a:t>
            </a:r>
            <a:r>
              <a:rPr lang="nl-NL" altLang="en-US" smtClean="0"/>
              <a:t>s (how are they understood, are they all clear and relevant. Do they need to be adapted to the particular context/situation </a:t>
            </a:r>
            <a:r>
              <a:rPr lang="nl-NL" altLang="en-US" smtClean="0">
                <a:sym typeface="Wingdings" panose="05000000000000000000" pitchFamily="2" charset="2"/>
              </a:rPr>
              <a:t> DO IT)</a:t>
            </a:r>
          </a:p>
          <a:p>
            <a:pPr eaLnBrk="1" hangingPunct="1">
              <a:spcBef>
                <a:spcPct val="0"/>
              </a:spcBef>
            </a:pPr>
            <a:endParaRPr lang="en-US" altLang="en-US" smtClean="0">
              <a:sym typeface="Wingdings" panose="05000000000000000000" pitchFamily="2" charset="2"/>
            </a:endParaRPr>
          </a:p>
          <a:p>
            <a:pPr eaLnBrk="1" hangingPunct="1">
              <a:spcBef>
                <a:spcPct val="0"/>
              </a:spcBef>
            </a:pPr>
            <a:r>
              <a:rPr lang="en-US" altLang="en-US" smtClean="0">
                <a:sym typeface="Wingdings" panose="05000000000000000000" pitchFamily="2" charset="2"/>
              </a:rPr>
              <a:t>10 min: Discuss plenary. Questions? Differences between groups. </a:t>
            </a:r>
            <a:r>
              <a:rPr lang="en-US" altLang="en-US" b="1" smtClean="0">
                <a:sym typeface="Wingdings" panose="05000000000000000000" pitchFamily="2" charset="2"/>
              </a:rPr>
              <a:t>Adaptions to the questions? </a:t>
            </a:r>
            <a:endParaRPr lang="nl-NL" altLang="en-US" b="1" smtClean="0"/>
          </a:p>
          <a:p>
            <a:pPr eaLnBrk="1" hangingPunct="1">
              <a:spcBef>
                <a:spcPct val="0"/>
              </a:spcBef>
            </a:pPr>
            <a:endParaRPr lang="nl-NL" altLang="en-US" smtClean="0"/>
          </a:p>
          <a:p>
            <a:pPr eaLnBrk="1" hangingPunct="1">
              <a:spcBef>
                <a:spcPct val="0"/>
              </a:spcBef>
            </a:pPr>
            <a:endParaRPr lang="nl-NL" altLang="en-US" smtClean="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FE0B4FAD-4054-4084-90C9-4E8AB330D144}" type="slidenum">
              <a:rPr lang="nl-NL" altLang="en-US"/>
              <a:pPr/>
              <a:t>8</a:t>
            </a:fld>
            <a:endParaRPr lang="nl-NL" altLang="en-US"/>
          </a:p>
        </p:txBody>
      </p:sp>
    </p:spTree>
    <p:extLst>
      <p:ext uri="{BB962C8B-B14F-4D97-AF65-F5344CB8AC3E}">
        <p14:creationId xmlns:p14="http://schemas.microsoft.com/office/powerpoint/2010/main" val="29461648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30 min</a:t>
            </a:r>
          </a:p>
          <a:p>
            <a:pPr eaLnBrk="1" hangingPunct="1">
              <a:spcBef>
                <a:spcPct val="0"/>
              </a:spcBef>
            </a:pPr>
            <a:endParaRPr lang="en-US" altLang="en-US" smtClean="0"/>
          </a:p>
          <a:p>
            <a:pPr eaLnBrk="1" hangingPunct="1">
              <a:spcBef>
                <a:spcPct val="0"/>
              </a:spcBef>
            </a:pPr>
            <a:r>
              <a:rPr lang="en-US" altLang="en-US" smtClean="0"/>
              <a:t>5 min: Explain plenary</a:t>
            </a:r>
          </a:p>
          <a:p>
            <a:pPr eaLnBrk="1" hangingPunct="1">
              <a:spcBef>
                <a:spcPct val="0"/>
              </a:spcBef>
            </a:pPr>
            <a:r>
              <a:rPr lang="en-US" altLang="en-US" smtClean="0"/>
              <a:t>15 min: Discuss in groups (per service) the question</a:t>
            </a:r>
            <a:r>
              <a:rPr lang="nl-NL" altLang="en-US" smtClean="0"/>
              <a:t>s (how are they understood, are they all clear and relevant. Do they need to be adapted to the particular context/situation </a:t>
            </a:r>
            <a:r>
              <a:rPr lang="nl-NL" altLang="en-US" smtClean="0">
                <a:sym typeface="Wingdings" panose="05000000000000000000" pitchFamily="2" charset="2"/>
              </a:rPr>
              <a:t> DO IT)</a:t>
            </a:r>
          </a:p>
          <a:p>
            <a:pPr eaLnBrk="1" hangingPunct="1">
              <a:spcBef>
                <a:spcPct val="0"/>
              </a:spcBef>
            </a:pPr>
            <a:endParaRPr lang="en-US" altLang="en-US" smtClean="0">
              <a:sym typeface="Wingdings" panose="05000000000000000000" pitchFamily="2" charset="2"/>
            </a:endParaRPr>
          </a:p>
          <a:p>
            <a:pPr eaLnBrk="1" hangingPunct="1">
              <a:spcBef>
                <a:spcPct val="0"/>
              </a:spcBef>
            </a:pPr>
            <a:r>
              <a:rPr lang="en-US" altLang="en-US" smtClean="0">
                <a:sym typeface="Wingdings" panose="05000000000000000000" pitchFamily="2" charset="2"/>
              </a:rPr>
              <a:t>10 min: Discuss plenary. Questions? Differences between groups. </a:t>
            </a:r>
            <a:r>
              <a:rPr lang="en-US" altLang="en-US" b="1" smtClean="0">
                <a:sym typeface="Wingdings" panose="05000000000000000000" pitchFamily="2" charset="2"/>
              </a:rPr>
              <a:t>Adaptions to the questions? </a:t>
            </a:r>
            <a:endParaRPr lang="nl-NL" altLang="en-US" b="1" smtClean="0"/>
          </a:p>
          <a:p>
            <a:pPr eaLnBrk="1" hangingPunct="1">
              <a:spcBef>
                <a:spcPct val="0"/>
              </a:spcBef>
            </a:pPr>
            <a:endParaRPr lang="nl-NL" altLang="en-US" smtClean="0"/>
          </a:p>
          <a:p>
            <a:pPr eaLnBrk="1" hangingPunct="1">
              <a:spcBef>
                <a:spcPct val="0"/>
              </a:spcBef>
            </a:pPr>
            <a:endParaRPr lang="nl-NL" altLang="en-US" smtClean="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BFC0BAEC-F2E5-4818-BF7F-4AA944F65255}" type="slidenum">
              <a:rPr lang="nl-NL" altLang="en-US"/>
              <a:pPr/>
              <a:t>9</a:t>
            </a:fld>
            <a:endParaRPr lang="nl-NL" altLang="en-US"/>
          </a:p>
        </p:txBody>
      </p:sp>
    </p:spTree>
    <p:extLst>
      <p:ext uri="{BB962C8B-B14F-4D97-AF65-F5344CB8AC3E}">
        <p14:creationId xmlns:p14="http://schemas.microsoft.com/office/powerpoint/2010/main" val="5897192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30 min</a:t>
            </a:r>
          </a:p>
          <a:p>
            <a:pPr eaLnBrk="1" hangingPunct="1">
              <a:spcBef>
                <a:spcPct val="0"/>
              </a:spcBef>
            </a:pPr>
            <a:endParaRPr lang="en-US" altLang="en-US" smtClean="0"/>
          </a:p>
          <a:p>
            <a:pPr eaLnBrk="1" hangingPunct="1">
              <a:spcBef>
                <a:spcPct val="0"/>
              </a:spcBef>
            </a:pPr>
            <a:r>
              <a:rPr lang="en-US" altLang="en-US" smtClean="0"/>
              <a:t>5 min: Explain plenary</a:t>
            </a:r>
          </a:p>
          <a:p>
            <a:pPr eaLnBrk="1" hangingPunct="1">
              <a:spcBef>
                <a:spcPct val="0"/>
              </a:spcBef>
            </a:pPr>
            <a:r>
              <a:rPr lang="en-US" altLang="en-US" smtClean="0"/>
              <a:t>15 min: Discuss in groups (per service) the question</a:t>
            </a:r>
            <a:r>
              <a:rPr lang="nl-NL" altLang="en-US" smtClean="0"/>
              <a:t>s (how are they understood, are they all clear and relevant. Do they need to be adapted to the particular context/situation </a:t>
            </a:r>
            <a:r>
              <a:rPr lang="nl-NL" altLang="en-US" smtClean="0">
                <a:sym typeface="Wingdings" panose="05000000000000000000" pitchFamily="2" charset="2"/>
              </a:rPr>
              <a:t> DO IT)</a:t>
            </a:r>
          </a:p>
          <a:p>
            <a:pPr eaLnBrk="1" hangingPunct="1">
              <a:spcBef>
                <a:spcPct val="0"/>
              </a:spcBef>
            </a:pPr>
            <a:endParaRPr lang="en-US" altLang="en-US" smtClean="0">
              <a:sym typeface="Wingdings" panose="05000000000000000000" pitchFamily="2" charset="2"/>
            </a:endParaRPr>
          </a:p>
          <a:p>
            <a:pPr eaLnBrk="1" hangingPunct="1">
              <a:spcBef>
                <a:spcPct val="0"/>
              </a:spcBef>
            </a:pPr>
            <a:r>
              <a:rPr lang="en-US" altLang="en-US" smtClean="0">
                <a:sym typeface="Wingdings" panose="05000000000000000000" pitchFamily="2" charset="2"/>
              </a:rPr>
              <a:t>10 min: Discuss plenary. Questions? Differences between groups. </a:t>
            </a:r>
            <a:r>
              <a:rPr lang="en-US" altLang="en-US" b="1" smtClean="0">
                <a:sym typeface="Wingdings" panose="05000000000000000000" pitchFamily="2" charset="2"/>
              </a:rPr>
              <a:t>Adaptions to the questions? </a:t>
            </a:r>
            <a:endParaRPr lang="nl-NL" altLang="en-US" b="1" smtClean="0"/>
          </a:p>
          <a:p>
            <a:pPr eaLnBrk="1" hangingPunct="1">
              <a:spcBef>
                <a:spcPct val="0"/>
              </a:spcBef>
            </a:pPr>
            <a:endParaRPr lang="nl-NL" altLang="en-US" smtClean="0"/>
          </a:p>
          <a:p>
            <a:pPr eaLnBrk="1" hangingPunct="1">
              <a:spcBef>
                <a:spcPct val="0"/>
              </a:spcBef>
            </a:pPr>
            <a:endParaRPr lang="nl-NL" altLang="en-US" smtClean="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FE80A67C-07CF-4AF9-B85E-9A0FA7F423B5}" type="slidenum">
              <a:rPr lang="nl-NL" altLang="en-US"/>
              <a:pPr/>
              <a:t>10</a:t>
            </a:fld>
            <a:endParaRPr lang="nl-NL" altLang="en-US"/>
          </a:p>
        </p:txBody>
      </p:sp>
    </p:spTree>
    <p:extLst>
      <p:ext uri="{BB962C8B-B14F-4D97-AF65-F5344CB8AC3E}">
        <p14:creationId xmlns:p14="http://schemas.microsoft.com/office/powerpoint/2010/main" val="24093489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30 min</a:t>
            </a:r>
          </a:p>
          <a:p>
            <a:pPr eaLnBrk="1" hangingPunct="1">
              <a:spcBef>
                <a:spcPct val="0"/>
              </a:spcBef>
            </a:pPr>
            <a:endParaRPr lang="en-US" altLang="en-US" smtClean="0"/>
          </a:p>
          <a:p>
            <a:pPr eaLnBrk="1" hangingPunct="1">
              <a:spcBef>
                <a:spcPct val="0"/>
              </a:spcBef>
            </a:pPr>
            <a:r>
              <a:rPr lang="en-US" altLang="en-US" smtClean="0"/>
              <a:t>5 min: Explain plenary</a:t>
            </a:r>
          </a:p>
          <a:p>
            <a:pPr eaLnBrk="1" hangingPunct="1">
              <a:spcBef>
                <a:spcPct val="0"/>
              </a:spcBef>
            </a:pPr>
            <a:r>
              <a:rPr lang="en-US" altLang="en-US" smtClean="0"/>
              <a:t>15 min: Discuss in groups (per service) the question</a:t>
            </a:r>
            <a:r>
              <a:rPr lang="nl-NL" altLang="en-US" smtClean="0"/>
              <a:t>s (how are they understood, are they all clear and relevant. Do they need to be adapted to the particular context/situation </a:t>
            </a:r>
            <a:r>
              <a:rPr lang="nl-NL" altLang="en-US" smtClean="0">
                <a:sym typeface="Wingdings" panose="05000000000000000000" pitchFamily="2" charset="2"/>
              </a:rPr>
              <a:t> DO IT)</a:t>
            </a:r>
          </a:p>
          <a:p>
            <a:pPr eaLnBrk="1" hangingPunct="1">
              <a:spcBef>
                <a:spcPct val="0"/>
              </a:spcBef>
            </a:pPr>
            <a:endParaRPr lang="en-US" altLang="en-US" smtClean="0">
              <a:sym typeface="Wingdings" panose="05000000000000000000" pitchFamily="2" charset="2"/>
            </a:endParaRPr>
          </a:p>
          <a:p>
            <a:pPr eaLnBrk="1" hangingPunct="1">
              <a:spcBef>
                <a:spcPct val="0"/>
              </a:spcBef>
            </a:pPr>
            <a:r>
              <a:rPr lang="en-US" altLang="en-US" smtClean="0">
                <a:sym typeface="Wingdings" panose="05000000000000000000" pitchFamily="2" charset="2"/>
              </a:rPr>
              <a:t>10 min: Discuss plenary. Questions? Differences between groups. </a:t>
            </a:r>
            <a:r>
              <a:rPr lang="en-US" altLang="en-US" b="1" smtClean="0">
                <a:sym typeface="Wingdings" panose="05000000000000000000" pitchFamily="2" charset="2"/>
              </a:rPr>
              <a:t>Adaptions to the questions? </a:t>
            </a:r>
            <a:endParaRPr lang="nl-NL" altLang="en-US" b="1" smtClean="0"/>
          </a:p>
          <a:p>
            <a:pPr eaLnBrk="1" hangingPunct="1">
              <a:spcBef>
                <a:spcPct val="0"/>
              </a:spcBef>
            </a:pPr>
            <a:endParaRPr lang="nl-NL" altLang="en-US" smtClean="0"/>
          </a:p>
          <a:p>
            <a:pPr eaLnBrk="1" hangingPunct="1">
              <a:spcBef>
                <a:spcPct val="0"/>
              </a:spcBef>
            </a:pPr>
            <a:endParaRPr lang="nl-NL" altLang="en-US" smtClean="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03359566-0F64-409D-A890-AD8CA5224084}" type="slidenum">
              <a:rPr lang="nl-NL" altLang="en-US"/>
              <a:pPr/>
              <a:t>11</a:t>
            </a:fld>
            <a:endParaRPr lang="nl-NL" altLang="en-US"/>
          </a:p>
        </p:txBody>
      </p:sp>
    </p:spTree>
    <p:extLst>
      <p:ext uri="{BB962C8B-B14F-4D97-AF65-F5344CB8AC3E}">
        <p14:creationId xmlns:p14="http://schemas.microsoft.com/office/powerpoint/2010/main" val="37623321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30 min</a:t>
            </a:r>
          </a:p>
          <a:p>
            <a:pPr eaLnBrk="1" hangingPunct="1">
              <a:spcBef>
                <a:spcPct val="0"/>
              </a:spcBef>
            </a:pPr>
            <a:endParaRPr lang="en-US" altLang="en-US" smtClean="0"/>
          </a:p>
          <a:p>
            <a:pPr eaLnBrk="1" hangingPunct="1">
              <a:spcBef>
                <a:spcPct val="0"/>
              </a:spcBef>
            </a:pPr>
            <a:r>
              <a:rPr lang="en-US" altLang="en-US" smtClean="0"/>
              <a:t>5 min: Explain plenary</a:t>
            </a:r>
          </a:p>
          <a:p>
            <a:pPr eaLnBrk="1" hangingPunct="1">
              <a:spcBef>
                <a:spcPct val="0"/>
              </a:spcBef>
            </a:pPr>
            <a:r>
              <a:rPr lang="en-US" altLang="en-US" smtClean="0"/>
              <a:t>15 min: Discuss in groups (per service) the question</a:t>
            </a:r>
            <a:r>
              <a:rPr lang="nl-NL" altLang="en-US" smtClean="0"/>
              <a:t>s (how are they understood, are they all clear and relevant. Do they need to be adapted to the particular context/situation </a:t>
            </a:r>
            <a:r>
              <a:rPr lang="nl-NL" altLang="en-US" smtClean="0">
                <a:sym typeface="Wingdings" panose="05000000000000000000" pitchFamily="2" charset="2"/>
              </a:rPr>
              <a:t> DO IT)</a:t>
            </a:r>
          </a:p>
          <a:p>
            <a:pPr eaLnBrk="1" hangingPunct="1">
              <a:spcBef>
                <a:spcPct val="0"/>
              </a:spcBef>
            </a:pPr>
            <a:endParaRPr lang="en-US" altLang="en-US" smtClean="0">
              <a:sym typeface="Wingdings" panose="05000000000000000000" pitchFamily="2" charset="2"/>
            </a:endParaRPr>
          </a:p>
          <a:p>
            <a:pPr eaLnBrk="1" hangingPunct="1">
              <a:spcBef>
                <a:spcPct val="0"/>
              </a:spcBef>
            </a:pPr>
            <a:r>
              <a:rPr lang="en-US" altLang="en-US" smtClean="0">
                <a:sym typeface="Wingdings" panose="05000000000000000000" pitchFamily="2" charset="2"/>
              </a:rPr>
              <a:t>10 min: Discuss plenary. Questions? Differences between groups. </a:t>
            </a:r>
            <a:r>
              <a:rPr lang="en-US" altLang="en-US" b="1" smtClean="0">
                <a:sym typeface="Wingdings" panose="05000000000000000000" pitchFamily="2" charset="2"/>
              </a:rPr>
              <a:t>Adaptions to the questions? </a:t>
            </a:r>
            <a:endParaRPr lang="nl-NL" altLang="en-US" b="1" smtClean="0"/>
          </a:p>
          <a:p>
            <a:pPr eaLnBrk="1" hangingPunct="1">
              <a:spcBef>
                <a:spcPct val="0"/>
              </a:spcBef>
            </a:pPr>
            <a:endParaRPr lang="nl-NL" altLang="en-US" smtClean="0"/>
          </a:p>
          <a:p>
            <a:pPr eaLnBrk="1" hangingPunct="1">
              <a:spcBef>
                <a:spcPct val="0"/>
              </a:spcBef>
            </a:pPr>
            <a:endParaRPr lang="nl-NL" altLang="en-US" smtClean="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ABF96211-2774-4D28-95C2-DAA5DCACE29A}" type="slidenum">
              <a:rPr lang="nl-NL" altLang="en-US"/>
              <a:pPr/>
              <a:t>12</a:t>
            </a:fld>
            <a:endParaRPr lang="nl-NL" altLang="en-US"/>
          </a:p>
        </p:txBody>
      </p:sp>
    </p:spTree>
    <p:extLst>
      <p:ext uri="{BB962C8B-B14F-4D97-AF65-F5344CB8AC3E}">
        <p14:creationId xmlns:p14="http://schemas.microsoft.com/office/powerpoint/2010/main" val="9693332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AFTERNOON SESSION (3,5 hours)</a:t>
            </a:r>
          </a:p>
          <a:p>
            <a:pPr eaLnBrk="1" hangingPunct="1">
              <a:spcBef>
                <a:spcPct val="0"/>
              </a:spcBef>
            </a:pPr>
            <a:endParaRPr lang="en-US" altLang="en-US" smtClean="0"/>
          </a:p>
          <a:p>
            <a:pPr eaLnBrk="1" hangingPunct="1">
              <a:spcBef>
                <a:spcPct val="0"/>
              </a:spcBef>
            </a:pPr>
            <a:r>
              <a:rPr lang="en-US" altLang="en-US" smtClean="0"/>
              <a:t>3 hours (30 min per dimension)</a:t>
            </a:r>
            <a:endParaRPr lang="nl-NL" altLang="en-US" smtClean="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MS PGothic" pitchFamily="34" charset="-128"/>
              </a:defRPr>
            </a:lvl1pPr>
            <a:lvl2pPr marL="729057" indent="-280406">
              <a:defRPr>
                <a:solidFill>
                  <a:schemeClr val="tx1"/>
                </a:solidFill>
                <a:latin typeface="Calibri" pitchFamily="34" charset="0"/>
                <a:ea typeface="MS PGothic" pitchFamily="34" charset="-128"/>
              </a:defRPr>
            </a:lvl2pPr>
            <a:lvl3pPr marL="1121626" indent="-224325">
              <a:defRPr>
                <a:solidFill>
                  <a:schemeClr val="tx1"/>
                </a:solidFill>
                <a:latin typeface="Calibri" pitchFamily="34" charset="0"/>
                <a:ea typeface="MS PGothic" pitchFamily="34" charset="-128"/>
              </a:defRPr>
            </a:lvl3pPr>
            <a:lvl4pPr marL="1570276" indent="-224325">
              <a:defRPr>
                <a:solidFill>
                  <a:schemeClr val="tx1"/>
                </a:solidFill>
                <a:latin typeface="Calibri" pitchFamily="34" charset="0"/>
                <a:ea typeface="MS PGothic" pitchFamily="34" charset="-128"/>
              </a:defRPr>
            </a:lvl4pPr>
            <a:lvl5pPr marL="2018927" indent="-224325">
              <a:defRPr>
                <a:solidFill>
                  <a:schemeClr val="tx1"/>
                </a:solidFill>
                <a:latin typeface="Calibri" pitchFamily="34" charset="0"/>
                <a:ea typeface="MS PGothic" pitchFamily="34" charset="-128"/>
              </a:defRPr>
            </a:lvl5pPr>
            <a:lvl6pPr marL="2467577" indent="-224325" defTabSz="448650" eaLnBrk="0" fontAlgn="base" hangingPunct="0">
              <a:spcBef>
                <a:spcPct val="0"/>
              </a:spcBef>
              <a:spcAft>
                <a:spcPct val="0"/>
              </a:spcAft>
              <a:defRPr>
                <a:solidFill>
                  <a:schemeClr val="tx1"/>
                </a:solidFill>
                <a:latin typeface="Calibri" pitchFamily="34" charset="0"/>
                <a:ea typeface="MS PGothic" pitchFamily="34" charset="-128"/>
              </a:defRPr>
            </a:lvl6pPr>
            <a:lvl7pPr marL="2916227" indent="-224325" defTabSz="448650" eaLnBrk="0" fontAlgn="base" hangingPunct="0">
              <a:spcBef>
                <a:spcPct val="0"/>
              </a:spcBef>
              <a:spcAft>
                <a:spcPct val="0"/>
              </a:spcAft>
              <a:defRPr>
                <a:solidFill>
                  <a:schemeClr val="tx1"/>
                </a:solidFill>
                <a:latin typeface="Calibri" pitchFamily="34" charset="0"/>
                <a:ea typeface="MS PGothic" pitchFamily="34" charset="-128"/>
              </a:defRPr>
            </a:lvl7pPr>
            <a:lvl8pPr marL="3364878" indent="-224325" defTabSz="448650" eaLnBrk="0" fontAlgn="base" hangingPunct="0">
              <a:spcBef>
                <a:spcPct val="0"/>
              </a:spcBef>
              <a:spcAft>
                <a:spcPct val="0"/>
              </a:spcAft>
              <a:defRPr>
                <a:solidFill>
                  <a:schemeClr val="tx1"/>
                </a:solidFill>
                <a:latin typeface="Calibri" pitchFamily="34" charset="0"/>
                <a:ea typeface="MS PGothic" pitchFamily="34" charset="-128"/>
              </a:defRPr>
            </a:lvl8pPr>
            <a:lvl9pPr marL="3813528" indent="-224325" defTabSz="448650" eaLnBrk="0" fontAlgn="base" hangingPunct="0">
              <a:spcBef>
                <a:spcPct val="0"/>
              </a:spcBef>
              <a:spcAft>
                <a:spcPct val="0"/>
              </a:spcAft>
              <a:defRPr>
                <a:solidFill>
                  <a:schemeClr val="tx1"/>
                </a:solidFill>
                <a:latin typeface="Calibri" pitchFamily="34" charset="0"/>
                <a:ea typeface="MS PGothic" pitchFamily="34" charset="-128"/>
              </a:defRPr>
            </a:lvl9pPr>
          </a:lstStyle>
          <a:p>
            <a:fld id="{BCF6DCB0-0C5D-403F-AA78-8B11F191B79F}" type="slidenum">
              <a:rPr lang="nl-NL" altLang="en-US"/>
              <a:pPr/>
              <a:t>17</a:t>
            </a:fld>
            <a:endParaRPr lang="nl-NL"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30 min</a:t>
            </a:r>
            <a:r>
              <a:rPr lang="nl-NL" altLang="en-US" smtClean="0"/>
              <a:t>, need: printed and translated check list </a:t>
            </a:r>
          </a:p>
          <a:p>
            <a:pPr eaLnBrk="1" hangingPunct="1">
              <a:spcBef>
                <a:spcPct val="0"/>
              </a:spcBef>
            </a:pPr>
            <a:r>
              <a:rPr lang="nl-NL" altLang="en-US" smtClean="0"/>
              <a:t>Pros and cons of two approaches? ASK THEM</a:t>
            </a:r>
          </a:p>
          <a:p>
            <a:pPr eaLnBrk="1" hangingPunct="1">
              <a:spcBef>
                <a:spcPct val="0"/>
              </a:spcBef>
            </a:pPr>
            <a:endParaRPr lang="en-US" altLang="en-US" smtClean="0"/>
          </a:p>
          <a:p>
            <a:pPr eaLnBrk="1" hangingPunct="1">
              <a:spcBef>
                <a:spcPct val="0"/>
              </a:spcBef>
            </a:pPr>
            <a:endParaRPr lang="en-US" altLang="en-US" smtClean="0"/>
          </a:p>
          <a:p>
            <a:pPr eaLnBrk="1" hangingPunct="1">
              <a:spcBef>
                <a:spcPct val="0"/>
              </a:spcBef>
            </a:pPr>
            <a:r>
              <a:rPr lang="en-US" altLang="en-US" smtClean="0"/>
              <a:t>EXPLAIN DIFFERENT OPTIONS.</a:t>
            </a:r>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MS PGothic" pitchFamily="34" charset="-128"/>
              </a:defRPr>
            </a:lvl1pPr>
            <a:lvl2pPr marL="729057" indent="-280406">
              <a:defRPr>
                <a:solidFill>
                  <a:schemeClr val="tx1"/>
                </a:solidFill>
                <a:latin typeface="Calibri" pitchFamily="34" charset="0"/>
                <a:ea typeface="MS PGothic" pitchFamily="34" charset="-128"/>
              </a:defRPr>
            </a:lvl2pPr>
            <a:lvl3pPr marL="1121626" indent="-224325">
              <a:defRPr>
                <a:solidFill>
                  <a:schemeClr val="tx1"/>
                </a:solidFill>
                <a:latin typeface="Calibri" pitchFamily="34" charset="0"/>
                <a:ea typeface="MS PGothic" pitchFamily="34" charset="-128"/>
              </a:defRPr>
            </a:lvl3pPr>
            <a:lvl4pPr marL="1570276" indent="-224325">
              <a:defRPr>
                <a:solidFill>
                  <a:schemeClr val="tx1"/>
                </a:solidFill>
                <a:latin typeface="Calibri" pitchFamily="34" charset="0"/>
                <a:ea typeface="MS PGothic" pitchFamily="34" charset="-128"/>
              </a:defRPr>
            </a:lvl4pPr>
            <a:lvl5pPr marL="2018927" indent="-224325">
              <a:defRPr>
                <a:solidFill>
                  <a:schemeClr val="tx1"/>
                </a:solidFill>
                <a:latin typeface="Calibri" pitchFamily="34" charset="0"/>
                <a:ea typeface="MS PGothic" pitchFamily="34" charset="-128"/>
              </a:defRPr>
            </a:lvl5pPr>
            <a:lvl6pPr marL="2467577" indent="-224325" defTabSz="448650" eaLnBrk="0" fontAlgn="base" hangingPunct="0">
              <a:spcBef>
                <a:spcPct val="0"/>
              </a:spcBef>
              <a:spcAft>
                <a:spcPct val="0"/>
              </a:spcAft>
              <a:defRPr>
                <a:solidFill>
                  <a:schemeClr val="tx1"/>
                </a:solidFill>
                <a:latin typeface="Calibri" pitchFamily="34" charset="0"/>
                <a:ea typeface="MS PGothic" pitchFamily="34" charset="-128"/>
              </a:defRPr>
            </a:lvl6pPr>
            <a:lvl7pPr marL="2916227" indent="-224325" defTabSz="448650" eaLnBrk="0" fontAlgn="base" hangingPunct="0">
              <a:spcBef>
                <a:spcPct val="0"/>
              </a:spcBef>
              <a:spcAft>
                <a:spcPct val="0"/>
              </a:spcAft>
              <a:defRPr>
                <a:solidFill>
                  <a:schemeClr val="tx1"/>
                </a:solidFill>
                <a:latin typeface="Calibri" pitchFamily="34" charset="0"/>
                <a:ea typeface="MS PGothic" pitchFamily="34" charset="-128"/>
              </a:defRPr>
            </a:lvl7pPr>
            <a:lvl8pPr marL="3364878" indent="-224325" defTabSz="448650" eaLnBrk="0" fontAlgn="base" hangingPunct="0">
              <a:spcBef>
                <a:spcPct val="0"/>
              </a:spcBef>
              <a:spcAft>
                <a:spcPct val="0"/>
              </a:spcAft>
              <a:defRPr>
                <a:solidFill>
                  <a:schemeClr val="tx1"/>
                </a:solidFill>
                <a:latin typeface="Calibri" pitchFamily="34" charset="0"/>
                <a:ea typeface="MS PGothic" pitchFamily="34" charset="-128"/>
              </a:defRPr>
            </a:lvl8pPr>
            <a:lvl9pPr marL="3813528" indent="-224325" defTabSz="448650" eaLnBrk="0" fontAlgn="base" hangingPunct="0">
              <a:spcBef>
                <a:spcPct val="0"/>
              </a:spcBef>
              <a:spcAft>
                <a:spcPct val="0"/>
              </a:spcAft>
              <a:defRPr>
                <a:solidFill>
                  <a:schemeClr val="tx1"/>
                </a:solidFill>
                <a:latin typeface="Calibri" pitchFamily="34" charset="0"/>
                <a:ea typeface="MS PGothic" pitchFamily="34" charset="-128"/>
              </a:defRPr>
            </a:lvl9pPr>
          </a:lstStyle>
          <a:p>
            <a:fld id="{F0CE5EB4-FFCF-47AE-A752-D6BE43C3559A}" type="slidenum">
              <a:rPr lang="nl-NL" altLang="en-US"/>
              <a:pPr/>
              <a:t>18</a:t>
            </a:fld>
            <a:endParaRPr lang="nl-NL"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3"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537325" y="73025"/>
            <a:ext cx="2606675"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3"/>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762250" y="2165350"/>
            <a:ext cx="3543300" cy="179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419225" y="5138738"/>
            <a:ext cx="6229350" cy="132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7552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lvl1pPr>
              <a:defRPr sz="3600">
                <a:latin typeface="Open Sans" panose="020B0606030504020204" pitchFamily="34" charset="0"/>
                <a:ea typeface="Open Sans" panose="020B0606030504020204" pitchFamily="34" charset="0"/>
                <a:cs typeface="Open Sans" panose="020B060603050402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628650" y="1825625"/>
            <a:ext cx="7886700" cy="4351338"/>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vl2pPr>
              <a:defRPr>
                <a:latin typeface="Open Sans" panose="020B0606030504020204" pitchFamily="34" charset="0"/>
                <a:ea typeface="Open Sans" panose="020B0606030504020204" pitchFamily="34" charset="0"/>
                <a:cs typeface="Open Sans" panose="020B0606030504020204" pitchFamily="34" charset="0"/>
              </a:defRPr>
            </a:lvl2pPr>
            <a:lvl3pPr>
              <a:defRPr>
                <a:latin typeface="Open Sans" panose="020B0606030504020204" pitchFamily="34" charset="0"/>
                <a:ea typeface="Open Sans" panose="020B0606030504020204" pitchFamily="34" charset="0"/>
                <a:cs typeface="Open Sans" panose="020B0606030504020204" pitchFamily="34" charset="0"/>
              </a:defRPr>
            </a:lvl3pPr>
            <a:lvl4pPr>
              <a:defRPr>
                <a:latin typeface="Open Sans" panose="020B0606030504020204" pitchFamily="34" charset="0"/>
                <a:ea typeface="Open Sans" panose="020B0606030504020204" pitchFamily="34" charset="0"/>
                <a:cs typeface="Open Sans" panose="020B0606030504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1"/>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777163" y="265113"/>
            <a:ext cx="11811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1520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7" name="TextBox 6"/>
          <p:cNvSpPr txBox="1"/>
          <p:nvPr userDrawn="1"/>
        </p:nvSpPr>
        <p:spPr>
          <a:xfrm>
            <a:off x="1760538" y="2703513"/>
            <a:ext cx="7214129" cy="1077218"/>
          </a:xfrm>
          <a:prstGeom prst="rect">
            <a:avLst/>
          </a:prstGeom>
          <a:noFill/>
        </p:spPr>
        <p:txBody>
          <a:bodyPr wrap="square">
            <a:spAutoFit/>
          </a:bodyPr>
          <a:lstStyle/>
          <a:p>
            <a:pPr eaLnBrk="1" fontAlgn="auto" hangingPunct="1">
              <a:spcBef>
                <a:spcPts val="0"/>
              </a:spcBef>
              <a:spcAft>
                <a:spcPts val="0"/>
              </a:spcAft>
              <a:defRPr/>
            </a:pPr>
            <a:r>
              <a:rPr lang="en-US" sz="160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This project has been funded with support from the European Commission. This publication reflects the views only of the author, and the Commission cannot be held responsible for any use which may be made of the information contained therein.</a:t>
            </a:r>
          </a:p>
        </p:txBody>
      </p:sp>
      <p:pic>
        <p:nvPicPr>
          <p:cNvPr id="8" name="Picture 1"/>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78738" y="220663"/>
            <a:ext cx="1225550"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EU_Flag.jp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82575" y="2703513"/>
            <a:ext cx="1300163"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26996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 Content">
    <p:spTree>
      <p:nvGrpSpPr>
        <p:cNvPr id="1" name=""/>
        <p:cNvGrpSpPr/>
        <p:nvPr/>
      </p:nvGrpSpPr>
      <p:grpSpPr>
        <a:xfrm>
          <a:off x="0" y="0"/>
          <a:ext cx="0" cy="0"/>
          <a:chOff x="0" y="0"/>
          <a:chExt cx="0" cy="0"/>
        </a:xfrm>
      </p:grpSpPr>
      <p:sp>
        <p:nvSpPr>
          <p:cNvPr id="4" name="Oval 3"/>
          <p:cNvSpPr>
            <a:spLocks noChangeAspect="1"/>
          </p:cNvSpPr>
          <p:nvPr userDrawn="1"/>
        </p:nvSpPr>
        <p:spPr>
          <a:xfrm>
            <a:off x="7573963" y="5386388"/>
            <a:ext cx="1943100" cy="1944687"/>
          </a:xfrm>
          <a:prstGeom prst="ellipse">
            <a:avLst/>
          </a:prstGeom>
          <a:solidFill>
            <a:srgbClr val="B4363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Oval 4"/>
          <p:cNvSpPr>
            <a:spLocks noChangeAspect="1"/>
          </p:cNvSpPr>
          <p:nvPr userDrawn="1"/>
        </p:nvSpPr>
        <p:spPr>
          <a:xfrm>
            <a:off x="6883400" y="6513513"/>
            <a:ext cx="690563" cy="688975"/>
          </a:xfrm>
          <a:prstGeom prst="ellipse">
            <a:avLst/>
          </a:prstGeom>
          <a:solidFill>
            <a:srgbClr val="3CA68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Oval 5"/>
          <p:cNvSpPr>
            <a:spLocks noChangeAspect="1"/>
          </p:cNvSpPr>
          <p:nvPr userDrawn="1"/>
        </p:nvSpPr>
        <p:spPr>
          <a:xfrm>
            <a:off x="8674100" y="4494213"/>
            <a:ext cx="939800" cy="939800"/>
          </a:xfrm>
          <a:prstGeom prst="ellipse">
            <a:avLst/>
          </a:prstGeom>
          <a:solidFill>
            <a:srgbClr val="D7582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Oval 6"/>
          <p:cNvSpPr>
            <a:spLocks noChangeAspect="1"/>
          </p:cNvSpPr>
          <p:nvPr userDrawn="1"/>
        </p:nvSpPr>
        <p:spPr>
          <a:xfrm>
            <a:off x="8202613" y="4894263"/>
            <a:ext cx="400050" cy="400050"/>
          </a:xfrm>
          <a:prstGeom prst="ellipse">
            <a:avLst/>
          </a:prstGeom>
          <a:solidFill>
            <a:srgbClr val="ECB63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8" name="Picture 5" descr="icdi-logo-cmyk.pd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7475" y="136525"/>
            <a:ext cx="2886075"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Content Placeholder 13"/>
          <p:cNvSpPr>
            <a:spLocks noGrp="1"/>
          </p:cNvSpPr>
          <p:nvPr>
            <p:ph sz="quarter" idx="10"/>
          </p:nvPr>
        </p:nvSpPr>
        <p:spPr>
          <a:xfrm>
            <a:off x="862923" y="1046190"/>
            <a:ext cx="4570863" cy="662849"/>
          </a:xfrm>
          <a:prstGeom prst="rect">
            <a:avLst/>
          </a:prstGeom>
        </p:spPr>
        <p:txBody>
          <a:bodyPr vert="horz"/>
          <a:lstStyle>
            <a:lvl1pPr marL="0" indent="0">
              <a:buNone/>
              <a:defRPr sz="3000" baseline="0">
                <a:solidFill>
                  <a:srgbClr val="494A47"/>
                </a:solidFill>
                <a:latin typeface="Karla"/>
                <a:cs typeface="Karla"/>
              </a:defRPr>
            </a:lvl1pPr>
          </a:lstStyle>
          <a:p>
            <a:pPr lvl="0"/>
            <a:r>
              <a:rPr lang="nl-NL" smtClean="0"/>
              <a:t>Click to edit Master text styles</a:t>
            </a:r>
          </a:p>
        </p:txBody>
      </p:sp>
      <p:sp>
        <p:nvSpPr>
          <p:cNvPr id="17" name="Content Placeholder 16"/>
          <p:cNvSpPr>
            <a:spLocks noGrp="1"/>
          </p:cNvSpPr>
          <p:nvPr>
            <p:ph sz="quarter" idx="11"/>
          </p:nvPr>
        </p:nvSpPr>
        <p:spPr>
          <a:xfrm>
            <a:off x="861553" y="1882553"/>
            <a:ext cx="7341059" cy="4077376"/>
          </a:xfrm>
          <a:prstGeom prst="rect">
            <a:avLst/>
          </a:prstGeom>
        </p:spPr>
        <p:txBody>
          <a:bodyPr vert="horz"/>
          <a:lstStyle>
            <a:lvl1pPr>
              <a:lnSpc>
                <a:spcPct val="150000"/>
              </a:lnSpc>
              <a:defRPr sz="1800" baseline="0">
                <a:solidFill>
                  <a:srgbClr val="494A47"/>
                </a:solidFill>
                <a:latin typeface="Karla"/>
                <a:cs typeface="Karla"/>
              </a:defRPr>
            </a:lvl1pPr>
          </a:lstStyle>
          <a:p>
            <a:pPr lvl="0"/>
            <a:r>
              <a:rPr lang="nl-NL" smtClean="0"/>
              <a:t>Click to edit Master text styles</a:t>
            </a:r>
          </a:p>
          <a:p>
            <a:pPr lvl="1"/>
            <a:r>
              <a:rPr lang="nl-NL" smtClean="0"/>
              <a:t>Second level</a:t>
            </a:r>
          </a:p>
          <a:p>
            <a:pPr lvl="2"/>
            <a:r>
              <a:rPr lang="nl-NL" smtClean="0"/>
              <a:t>Third level</a:t>
            </a:r>
          </a:p>
        </p:txBody>
      </p:sp>
    </p:spTree>
    <p:extLst>
      <p:ext uri="{BB962C8B-B14F-4D97-AF65-F5344CB8AC3E}">
        <p14:creationId xmlns:p14="http://schemas.microsoft.com/office/powerpoint/2010/main" val="110958050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19759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1" r:id="rId3"/>
    <p:sldLayoutId id="2147483672"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85800" y="1122363"/>
            <a:ext cx="7772400" cy="2387600"/>
          </a:xfrm>
          <a:prstGeom prst="rect">
            <a:avLst/>
          </a:prstGeom>
        </p:spPr>
        <p:txBody>
          <a:bodyPr/>
          <a:lstStyle/>
          <a:p>
            <a:endParaRPr lang="nl-NL" dirty="0"/>
          </a:p>
        </p:txBody>
      </p:sp>
      <p:sp>
        <p:nvSpPr>
          <p:cNvPr id="3" name="Subtitle 2"/>
          <p:cNvSpPr>
            <a:spLocks noGrp="1"/>
          </p:cNvSpPr>
          <p:nvPr>
            <p:ph type="subTitle" idx="4294967295"/>
          </p:nvPr>
        </p:nvSpPr>
        <p:spPr>
          <a:xfrm>
            <a:off x="1143000" y="3602038"/>
            <a:ext cx="6858000" cy="1655762"/>
          </a:xfrm>
          <a:prstGeom prst="rect">
            <a:avLst/>
          </a:prstGeom>
        </p:spPr>
        <p:txBody>
          <a:bodyPr/>
          <a:lstStyle/>
          <a:p>
            <a:endParaRPr lang="nl-NL"/>
          </a:p>
        </p:txBody>
      </p:sp>
    </p:spTree>
    <p:extLst>
      <p:ext uri="{BB962C8B-B14F-4D97-AF65-F5344CB8AC3E}">
        <p14:creationId xmlns:p14="http://schemas.microsoft.com/office/powerpoint/2010/main" val="4762218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1"/>
          <p:cNvSpPr>
            <a:spLocks noGrp="1"/>
          </p:cNvSpPr>
          <p:nvPr>
            <p:ph idx="1"/>
          </p:nvPr>
        </p:nvSpPr>
        <p:spPr bwMode="auto">
          <a:xfrm>
            <a:off x="568830" y="1047958"/>
            <a:ext cx="7886700" cy="4351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marL="0" indent="0" algn="ctr">
              <a:buNone/>
            </a:pPr>
            <a:r>
              <a:rPr lang="en-US" altLang="en-US" dirty="0" smtClean="0">
                <a:solidFill>
                  <a:srgbClr val="C9423B"/>
                </a:solidFill>
              </a:rPr>
              <a:t>4</a:t>
            </a:r>
            <a:r>
              <a:rPr lang="sl-SI" altLang="en-US" dirty="0" smtClean="0">
                <a:solidFill>
                  <a:srgbClr val="C9423B"/>
                </a:solidFill>
              </a:rPr>
              <a:t>. dimenzija</a:t>
            </a:r>
            <a:r>
              <a:rPr lang="en-US" altLang="en-US" dirty="0" smtClean="0">
                <a:solidFill>
                  <a:srgbClr val="C9423B"/>
                </a:solidFill>
              </a:rPr>
              <a:t>:</a:t>
            </a:r>
            <a:r>
              <a:rPr lang="en-US" altLang="en-US" dirty="0" smtClean="0">
                <a:solidFill>
                  <a:srgbClr val="D75821"/>
                </a:solidFill>
              </a:rPr>
              <a:t> </a:t>
            </a:r>
          </a:p>
          <a:p>
            <a:pPr marL="0" indent="0" algn="ctr">
              <a:buNone/>
            </a:pPr>
            <a:r>
              <a:rPr lang="sl-SI" altLang="en-US" dirty="0" smtClean="0"/>
              <a:t>Osebje</a:t>
            </a:r>
            <a:endParaRPr lang="nl-NL" altLang="en-US" dirty="0" smtClean="0"/>
          </a:p>
        </p:txBody>
      </p:sp>
      <p:graphicFrame>
        <p:nvGraphicFramePr>
          <p:cNvPr id="4" name="Content Placeholder 3"/>
          <p:cNvGraphicFramePr>
            <a:graphicFrameLocks noGrp="1"/>
          </p:cNvGraphicFramePr>
          <p:nvPr>
            <p:ph sz="quarter" idx="4294967295"/>
            <p:extLst>
              <p:ext uri="{D42A27DB-BD31-4B8C-83A1-F6EECF244321}">
                <p14:modId xmlns:p14="http://schemas.microsoft.com/office/powerpoint/2010/main" val="681549821"/>
              </p:ext>
            </p:extLst>
          </p:nvPr>
        </p:nvGraphicFramePr>
        <p:xfrm>
          <a:off x="969673" y="2360004"/>
          <a:ext cx="7085013" cy="3543300"/>
        </p:xfrm>
        <a:graphic>
          <a:graphicData uri="http://schemas.openxmlformats.org/drawingml/2006/table">
            <a:tbl>
              <a:tblPr firstRow="1" firstCol="1" lastRow="1" lastCol="1" bandRow="1" bandCol="1">
                <a:tableStyleId>{5C22544A-7EE6-4342-B048-85BDC9FD1C3A}</a:tableStyleId>
              </a:tblPr>
              <a:tblGrid>
                <a:gridCol w="7085013"/>
              </a:tblGrid>
              <a:tr h="3543300">
                <a:tc>
                  <a:txBody>
                    <a:bodyPr/>
                    <a:lstStyle/>
                    <a:p>
                      <a:pPr algn="ctr">
                        <a:lnSpc>
                          <a:spcPct val="150000"/>
                        </a:lnSpc>
                      </a:pPr>
                      <a:r>
                        <a:rPr lang="en-US" sz="1800" b="0" kern="1200" dirty="0" smtClean="0">
                          <a:solidFill>
                            <a:schemeClr val="lt1"/>
                          </a:solidFill>
                          <a:effectLst/>
                          <a:latin typeface="Open Sans" panose="020B0606030504020204" pitchFamily="34" charset="0"/>
                          <a:ea typeface="Open Sans" panose="020B0606030504020204" pitchFamily="34" charset="0"/>
                          <a:cs typeface="Open Sans" panose="020B0606030504020204" pitchFamily="34" charset="0"/>
                        </a:rPr>
                        <a:t>T</a:t>
                      </a:r>
                      <a:r>
                        <a:rPr lang="sl-SI" sz="1800" b="0" kern="1200" dirty="0" smtClean="0">
                          <a:solidFill>
                            <a:schemeClr val="lt1"/>
                          </a:solidFill>
                          <a:effectLst/>
                          <a:latin typeface="Open Sans" panose="020B0606030504020204" pitchFamily="34" charset="0"/>
                          <a:ea typeface="Open Sans" panose="020B0606030504020204" pitchFamily="34" charset="0"/>
                          <a:cs typeface="Open Sans" panose="020B0606030504020204" pitchFamily="34" charset="0"/>
                        </a:rPr>
                        <a:t>a dimenzija se nanaša na sestavo, kakovost in odnos</a:t>
                      </a:r>
                      <a:r>
                        <a:rPr lang="sl-SI" sz="1800" b="0" kern="1200" baseline="0" dirty="0" smtClean="0">
                          <a:solidFill>
                            <a:schemeClr val="lt1"/>
                          </a:solidFill>
                          <a:effectLst/>
                          <a:latin typeface="Open Sans" panose="020B0606030504020204" pitchFamily="34" charset="0"/>
                          <a:ea typeface="Open Sans" panose="020B0606030504020204" pitchFamily="34" charset="0"/>
                          <a:cs typeface="Open Sans" panose="020B0606030504020204" pitchFamily="34" charset="0"/>
                        </a:rPr>
                        <a:t> vodstva ter osebja v knjižnici igrač. Kakovostna knjižnica od svojega osebja namreč zahteva veliko: znanje in razumevanje otrok , vlogo v igri in komunikacijo pri učenju ter razvoju; podporo družinam in sodelovanje z drugimi organizacijami, poznavanje ključnih pravil delovanja in administrativnih postopkov vodenja knjižnice igrač. </a:t>
                      </a:r>
                      <a:endParaRPr lang="sl-SI" sz="1800" b="0" kern="1200" dirty="0" smtClean="0">
                        <a:solidFill>
                          <a:schemeClr val="lt1"/>
                        </a:solidFill>
                        <a:effectLst/>
                        <a:latin typeface="Open Sans" panose="020B0606030504020204" pitchFamily="34" charset="0"/>
                        <a:ea typeface="Open Sans" panose="020B0606030504020204" pitchFamily="34" charset="0"/>
                        <a:cs typeface="Open Sans" panose="020B0606030504020204" pitchFamily="34" charset="0"/>
                      </a:endParaRPr>
                    </a:p>
                  </a:txBody>
                  <a:tcPr marL="68573" marR="68573" marT="0" marB="0">
                    <a:solidFill>
                      <a:srgbClr val="3CA68A"/>
                    </a:solidFill>
                  </a:tcPr>
                </a:tc>
              </a:tr>
            </a:tbl>
          </a:graphicData>
        </a:graphic>
      </p:graphicFrame>
    </p:spTree>
    <p:extLst>
      <p:ext uri="{BB962C8B-B14F-4D97-AF65-F5344CB8AC3E}">
        <p14:creationId xmlns:p14="http://schemas.microsoft.com/office/powerpoint/2010/main" val="31271263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1"/>
          <p:cNvSpPr>
            <a:spLocks noGrp="1"/>
          </p:cNvSpPr>
          <p:nvPr>
            <p:ph idx="1"/>
          </p:nvPr>
        </p:nvSpPr>
        <p:spPr bwMode="auto">
          <a:xfrm>
            <a:off x="568829" y="1005229"/>
            <a:ext cx="7886700" cy="4351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marL="0" indent="0" algn="ctr">
              <a:buNone/>
            </a:pPr>
            <a:r>
              <a:rPr lang="en-US" altLang="en-US" dirty="0" smtClean="0">
                <a:solidFill>
                  <a:srgbClr val="D1453D"/>
                </a:solidFill>
              </a:rPr>
              <a:t>5</a:t>
            </a:r>
            <a:r>
              <a:rPr lang="sl-SI" altLang="en-US" dirty="0" smtClean="0">
                <a:solidFill>
                  <a:srgbClr val="D1453D"/>
                </a:solidFill>
              </a:rPr>
              <a:t>. dimenzija</a:t>
            </a:r>
            <a:r>
              <a:rPr lang="en-US" altLang="en-US" dirty="0" smtClean="0">
                <a:solidFill>
                  <a:srgbClr val="C9423B"/>
                </a:solidFill>
              </a:rPr>
              <a:t>:</a:t>
            </a:r>
          </a:p>
          <a:p>
            <a:pPr marL="0" indent="0" algn="ctr">
              <a:buNone/>
            </a:pPr>
            <a:r>
              <a:rPr lang="sl-SI" altLang="en-US" dirty="0" smtClean="0"/>
              <a:t>Povezanost</a:t>
            </a:r>
            <a:endParaRPr lang="nl-NL" altLang="en-US" dirty="0" smtClean="0"/>
          </a:p>
        </p:txBody>
      </p:sp>
      <p:graphicFrame>
        <p:nvGraphicFramePr>
          <p:cNvPr id="4" name="Content Placeholder 3"/>
          <p:cNvGraphicFramePr>
            <a:graphicFrameLocks noGrp="1"/>
          </p:cNvGraphicFramePr>
          <p:nvPr>
            <p:ph sz="quarter" idx="4294967295"/>
            <p:extLst>
              <p:ext uri="{D42A27DB-BD31-4B8C-83A1-F6EECF244321}">
                <p14:modId xmlns:p14="http://schemas.microsoft.com/office/powerpoint/2010/main" val="633246786"/>
              </p:ext>
            </p:extLst>
          </p:nvPr>
        </p:nvGraphicFramePr>
        <p:xfrm>
          <a:off x="901410" y="2202234"/>
          <a:ext cx="7221538" cy="4037012"/>
        </p:xfrm>
        <a:graphic>
          <a:graphicData uri="http://schemas.openxmlformats.org/drawingml/2006/table">
            <a:tbl>
              <a:tblPr firstRow="1" firstCol="1" lastRow="1" lastCol="1" bandRow="1" bandCol="1">
                <a:tableStyleId>{5C22544A-7EE6-4342-B048-85BDC9FD1C3A}</a:tableStyleId>
              </a:tblPr>
              <a:tblGrid>
                <a:gridCol w="7221538"/>
              </a:tblGrid>
              <a:tr h="4037012">
                <a:tc>
                  <a:txBody>
                    <a:bodyPr/>
                    <a:lstStyle/>
                    <a:p>
                      <a:pPr algn="ctr">
                        <a:lnSpc>
                          <a:spcPct val="150000"/>
                        </a:lnSpc>
                      </a:pPr>
                      <a:r>
                        <a:rPr lang="sl-SI" sz="1800" b="0" kern="1200" dirty="0" smtClean="0">
                          <a:solidFill>
                            <a:schemeClr val="lt1"/>
                          </a:solidFill>
                          <a:effectLst/>
                          <a:latin typeface="Open Sans" panose="020B0606030504020204" pitchFamily="34" charset="0"/>
                          <a:ea typeface="Open Sans" panose="020B0606030504020204" pitchFamily="34" charset="0"/>
                          <a:cs typeface="Open Sans" panose="020B0606030504020204" pitchFamily="34" charset="0"/>
                        </a:rPr>
                        <a:t>Dimenzija se nanaša na način, kako se knjižnica umešča v lokalno</a:t>
                      </a:r>
                      <a:r>
                        <a:rPr lang="sl-SI" sz="1800" b="0" kern="1200" baseline="0" dirty="0" smtClean="0">
                          <a:solidFill>
                            <a:schemeClr val="lt1"/>
                          </a:solidFill>
                          <a:effectLst/>
                          <a:latin typeface="Open Sans" panose="020B0606030504020204" pitchFamily="34" charset="0"/>
                          <a:ea typeface="Open Sans" panose="020B0606030504020204" pitchFamily="34" charset="0"/>
                          <a:cs typeface="Open Sans" panose="020B0606030504020204" pitchFamily="34" charset="0"/>
                        </a:rPr>
                        <a:t> okolje. Osebje in starši, ki prihajajo v knjižnico, morajo deliti dobre izkušnje s knjižnico z ljudmi in organizacijami iz okolja, kot so šole, vrtci, zdravstvene ustanove in različnim podjetjem. Na ta način pokažejo svojo podporo in dajejo delu v knjižnici dodatno vrednost. Pomembno je, da imajo dostop do virov, s katerimi lahko obveščajo druge, hkrati pa na podlagi njihovega odziva identificirajo in raziskujejo priložnosti za nova sodelovanja in možnost ohranjanja. </a:t>
                      </a:r>
                      <a:endParaRPr lang="sl-SI" sz="1800" b="0" kern="1200" dirty="0" smtClean="0">
                        <a:solidFill>
                          <a:schemeClr val="lt1"/>
                        </a:solidFill>
                        <a:effectLst/>
                        <a:latin typeface="Open Sans" panose="020B0606030504020204" pitchFamily="34" charset="0"/>
                        <a:ea typeface="Open Sans" panose="020B0606030504020204" pitchFamily="34" charset="0"/>
                        <a:cs typeface="Open Sans" panose="020B0606030504020204" pitchFamily="34" charset="0"/>
                      </a:endParaRPr>
                    </a:p>
                  </a:txBody>
                  <a:tcPr marL="66477" marR="66477" marT="0" marB="0">
                    <a:solidFill>
                      <a:srgbClr val="3CA68A"/>
                    </a:solidFill>
                  </a:tcPr>
                </a:tc>
              </a:tr>
            </a:tbl>
          </a:graphicData>
        </a:graphic>
      </p:graphicFrame>
    </p:spTree>
    <p:extLst>
      <p:ext uri="{BB962C8B-B14F-4D97-AF65-F5344CB8AC3E}">
        <p14:creationId xmlns:p14="http://schemas.microsoft.com/office/powerpoint/2010/main" val="31016824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1"/>
          <p:cNvSpPr>
            <a:spLocks noGrp="1"/>
          </p:cNvSpPr>
          <p:nvPr>
            <p:ph idx="1"/>
          </p:nvPr>
        </p:nvSpPr>
        <p:spPr bwMode="auto">
          <a:xfrm>
            <a:off x="594467" y="426303"/>
            <a:ext cx="7886700" cy="4351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marL="0" indent="0" algn="ctr">
              <a:buNone/>
            </a:pPr>
            <a:r>
              <a:rPr lang="en-US" altLang="en-US" dirty="0" smtClean="0">
                <a:solidFill>
                  <a:srgbClr val="C9423B"/>
                </a:solidFill>
              </a:rPr>
              <a:t>6</a:t>
            </a:r>
            <a:r>
              <a:rPr lang="sl-SI" altLang="en-US" dirty="0" smtClean="0">
                <a:solidFill>
                  <a:srgbClr val="C9423B"/>
                </a:solidFill>
              </a:rPr>
              <a:t>. dimenzija</a:t>
            </a:r>
            <a:r>
              <a:rPr lang="en-US" altLang="en-US" dirty="0" smtClean="0">
                <a:solidFill>
                  <a:srgbClr val="C9423B"/>
                </a:solidFill>
              </a:rPr>
              <a:t>:</a:t>
            </a:r>
          </a:p>
          <a:p>
            <a:pPr marL="0" indent="0" algn="ctr">
              <a:buNone/>
            </a:pPr>
            <a:r>
              <a:rPr lang="sl-SI" altLang="en-US" dirty="0" smtClean="0"/>
              <a:t>Dolgoročnost </a:t>
            </a:r>
            <a:endParaRPr lang="nl-NL" altLang="en-US" dirty="0" smtClean="0"/>
          </a:p>
        </p:txBody>
      </p:sp>
      <p:graphicFrame>
        <p:nvGraphicFramePr>
          <p:cNvPr id="4" name="Content Placeholder 3"/>
          <p:cNvGraphicFramePr>
            <a:graphicFrameLocks noGrp="1"/>
          </p:cNvGraphicFramePr>
          <p:nvPr>
            <p:ph sz="quarter" idx="4294967295"/>
            <p:extLst>
              <p:ext uri="{D42A27DB-BD31-4B8C-83A1-F6EECF244321}">
                <p14:modId xmlns:p14="http://schemas.microsoft.com/office/powerpoint/2010/main" val="2099658724"/>
              </p:ext>
            </p:extLst>
          </p:nvPr>
        </p:nvGraphicFramePr>
        <p:xfrm>
          <a:off x="583715" y="1627751"/>
          <a:ext cx="7908204" cy="4525963"/>
        </p:xfrm>
        <a:graphic>
          <a:graphicData uri="http://schemas.openxmlformats.org/drawingml/2006/table">
            <a:tbl>
              <a:tblPr firstRow="1" firstCol="1" lastRow="1" lastCol="1" bandRow="1" bandCol="1">
                <a:tableStyleId>{5C22544A-7EE6-4342-B048-85BDC9FD1C3A}</a:tableStyleId>
              </a:tblPr>
              <a:tblGrid>
                <a:gridCol w="7908204"/>
              </a:tblGrid>
              <a:tr h="4525963">
                <a:tc>
                  <a:txBody>
                    <a:bodyPr/>
                    <a:lstStyle/>
                    <a:p>
                      <a:pPr algn="ctr">
                        <a:lnSpc>
                          <a:spcPct val="150000"/>
                        </a:lnSpc>
                      </a:pPr>
                      <a:r>
                        <a:rPr lang="sl-SI" sz="1800" b="0" kern="1200" dirty="0" smtClean="0">
                          <a:solidFill>
                            <a:schemeClr val="lt1"/>
                          </a:solidFill>
                          <a:effectLst/>
                          <a:latin typeface="Open Sans" panose="020B0606030504020204" pitchFamily="34" charset="0"/>
                          <a:ea typeface="Open Sans" panose="020B0606030504020204" pitchFamily="34" charset="0"/>
                          <a:cs typeface="Open Sans" panose="020B0606030504020204" pitchFamily="34" charset="0"/>
                        </a:rPr>
                        <a:t>Ta </a:t>
                      </a:r>
                      <a:r>
                        <a:rPr lang="en-US" sz="1800" b="0" kern="1200" dirty="0" err="1" smtClean="0">
                          <a:solidFill>
                            <a:schemeClr val="lt1"/>
                          </a:solidFill>
                          <a:effectLst/>
                          <a:latin typeface="Open Sans" panose="020B0606030504020204" pitchFamily="34" charset="0"/>
                          <a:ea typeface="Open Sans" panose="020B0606030504020204" pitchFamily="34" charset="0"/>
                          <a:cs typeface="Open Sans" panose="020B0606030504020204" pitchFamily="34" charset="0"/>
                        </a:rPr>
                        <a:t>dimen</a:t>
                      </a:r>
                      <a:r>
                        <a:rPr lang="sl-SI" sz="1800" b="0" kern="1200" dirty="0" smtClean="0">
                          <a:solidFill>
                            <a:schemeClr val="lt1"/>
                          </a:solidFill>
                          <a:effectLst/>
                          <a:latin typeface="Open Sans" panose="020B0606030504020204" pitchFamily="34" charset="0"/>
                          <a:ea typeface="Open Sans" panose="020B0606030504020204" pitchFamily="34" charset="0"/>
                          <a:cs typeface="Open Sans" panose="020B0606030504020204" pitchFamily="34" charset="0"/>
                        </a:rPr>
                        <a:t>zija se nanaša na obstojnost knjižnice igrač in možnosti</a:t>
                      </a:r>
                      <a:r>
                        <a:rPr lang="sl-SI" sz="1800" b="0" kern="1200" baseline="0" dirty="0" smtClean="0">
                          <a:solidFill>
                            <a:schemeClr val="lt1"/>
                          </a:solidFill>
                          <a:effectLst/>
                          <a:latin typeface="Open Sans" panose="020B0606030504020204" pitchFamily="34" charset="0"/>
                          <a:ea typeface="Open Sans" panose="020B0606030504020204" pitchFamily="34" charset="0"/>
                          <a:cs typeface="Open Sans" panose="020B0606030504020204" pitchFamily="34" charset="0"/>
                        </a:rPr>
                        <a:t> ohranjanja tudi v prihodnosti. Na dolgoročnost se večinoma glede s finančnega stališča: ali je dovolj sredstev za plačilo osebja, najem prostorov, nakup in zamenjavo igrač, knjig in ostalih materialov. Vendar je potrebno za ohranjanje knjižnice potrebno še več. Vprašati se je potrebno, ali si starši in otroci knjižnice želijo, ali skupnost podpira delovanje, se osebju (in timu, ki soodloča pri vodenju) zaupa, ali so vpleteni motivirani in imajo znanje, da se povezujejo s ključnimi deležniki, ki lahko pripomorejo k dolgoročnosti. In najpomembnejše, ali se knjižnica igrač zdi otrokom pomembna oz. jim je vseeno, če je ni. </a:t>
                      </a:r>
                      <a:endParaRPr lang="sl-SI" sz="1800" b="0" kern="1200" dirty="0" smtClean="0">
                        <a:solidFill>
                          <a:schemeClr val="lt1"/>
                        </a:solidFill>
                        <a:effectLst/>
                        <a:latin typeface="Open Sans" panose="020B0606030504020204" pitchFamily="34" charset="0"/>
                        <a:ea typeface="Open Sans" panose="020B0606030504020204" pitchFamily="34" charset="0"/>
                        <a:cs typeface="Open Sans" panose="020B0606030504020204" pitchFamily="34" charset="0"/>
                      </a:endParaRPr>
                    </a:p>
                    <a:p>
                      <a:r>
                        <a:rPr lang="en-US" sz="1800" b="1" kern="1200" dirty="0" smtClean="0">
                          <a:solidFill>
                            <a:schemeClr val="lt1"/>
                          </a:solidFill>
                          <a:effectLst/>
                          <a:latin typeface="+mn-lt"/>
                          <a:ea typeface="+mn-ea"/>
                          <a:cs typeface="+mn-cs"/>
                        </a:rPr>
                        <a:t> </a:t>
                      </a:r>
                      <a:endParaRPr lang="nl-NL" sz="1800" b="1" kern="1200" dirty="0">
                        <a:solidFill>
                          <a:schemeClr val="lt1"/>
                        </a:solidFill>
                        <a:effectLst/>
                        <a:latin typeface="+mn-lt"/>
                        <a:ea typeface="+mn-ea"/>
                        <a:cs typeface="+mn-cs"/>
                      </a:endParaRPr>
                    </a:p>
                  </a:txBody>
                  <a:tcPr marL="68576" marR="68576" marT="0" marB="0">
                    <a:solidFill>
                      <a:srgbClr val="3CA68A"/>
                    </a:solidFill>
                  </a:tcPr>
                </a:tc>
              </a:tr>
            </a:tbl>
          </a:graphicData>
        </a:graphic>
      </p:graphicFrame>
    </p:spTree>
    <p:extLst>
      <p:ext uri="{BB962C8B-B14F-4D97-AF65-F5344CB8AC3E}">
        <p14:creationId xmlns:p14="http://schemas.microsoft.com/office/powerpoint/2010/main" val="28382873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3725" y="1236663"/>
            <a:ext cx="7886700" cy="4351337"/>
          </a:xfrm>
        </p:spPr>
        <p:txBody>
          <a:bodyPr vert="horz" wrap="square" lIns="91440" tIns="45720" rIns="91440" bIns="45720" numCol="1" anchor="t" anchorCtr="0" compatLnSpc="1">
            <a:prstTxWarp prst="textNoShape">
              <a:avLst/>
            </a:prstTxWarp>
          </a:bodyPr>
          <a:lstStyle/>
          <a:p>
            <a:pPr marL="0" indent="0" eaLnBrk="1" hangingPunct="1">
              <a:buFont typeface="Arial" charset="0"/>
              <a:buNone/>
            </a:pPr>
            <a:r>
              <a:rPr lang="sl-SI" altLang="sl-SI" sz="3600" dirty="0" smtClean="0">
                <a:solidFill>
                  <a:srgbClr val="008BB4"/>
                </a:solidFill>
              </a:rPr>
              <a:t>Dimenzije kakovosti za knjižnico igrač</a:t>
            </a:r>
            <a:endParaRPr lang="en-US" altLang="sl-SI" sz="3600" dirty="0" smtClean="0">
              <a:solidFill>
                <a:srgbClr val="008BB4"/>
              </a:solidFill>
            </a:endParaRPr>
          </a:p>
          <a:p>
            <a:pPr marL="0" indent="0" eaLnBrk="1" hangingPunct="1">
              <a:buFont typeface="Arial" charset="0"/>
              <a:buNone/>
            </a:pPr>
            <a:endParaRPr lang="sl-SI" altLang="sl-SI" sz="3600" dirty="0" smtClean="0">
              <a:solidFill>
                <a:srgbClr val="C9423B"/>
              </a:solidFill>
            </a:endParaRPr>
          </a:p>
          <a:p>
            <a:pPr marL="0" indent="0" eaLnBrk="1" hangingPunct="1">
              <a:buFont typeface="Arial" charset="0"/>
              <a:buNone/>
            </a:pPr>
            <a:r>
              <a:rPr lang="sl-SI" altLang="sl-SI" sz="3600" dirty="0" smtClean="0">
                <a:solidFill>
                  <a:srgbClr val="C9423B"/>
                </a:solidFill>
              </a:rPr>
              <a:t>Kako deluje</a:t>
            </a:r>
            <a:r>
              <a:rPr lang="en-US" altLang="sl-SI" sz="3600" dirty="0" smtClean="0">
                <a:solidFill>
                  <a:srgbClr val="C9423B"/>
                </a:solidFill>
              </a:rPr>
              <a:t>?</a:t>
            </a:r>
          </a:p>
          <a:p>
            <a:pPr marL="0" indent="0" eaLnBrk="1" hangingPunct="1">
              <a:buFont typeface="Arial" charset="0"/>
              <a:buNone/>
            </a:pPr>
            <a:endParaRPr lang="en-US" altLang="sl-SI" sz="3600" dirty="0" smtClean="0">
              <a:solidFill>
                <a:srgbClr val="C9423B"/>
              </a:solidFill>
            </a:endParaRPr>
          </a:p>
        </p:txBody>
      </p:sp>
      <p:pic>
        <p:nvPicPr>
          <p:cNvPr id="6147"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29350" y="2487613"/>
            <a:ext cx="2914650" cy="437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84289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p:spPr>
        <p:txBody>
          <a:bodyPr vert="horz" wrap="square" lIns="91440" tIns="45720" rIns="91440" bIns="45720" numCol="1" anchor="t" anchorCtr="0" compatLnSpc="1">
            <a:prstTxWarp prst="textNoShape">
              <a:avLst/>
            </a:prstTxWarp>
          </a:bodyPr>
          <a:lstStyle/>
          <a:p>
            <a:pPr eaLnBrk="1" hangingPunct="1"/>
            <a:r>
              <a:rPr lang="sl-SI" altLang="en-US" smtClean="0">
                <a:solidFill>
                  <a:srgbClr val="7F7F7F"/>
                </a:solidFill>
              </a:rPr>
              <a:t>Razvoj dimenzij kakovosti (</a:t>
            </a:r>
            <a:r>
              <a:rPr lang="nl-NL" altLang="en-US" smtClean="0">
                <a:solidFill>
                  <a:srgbClr val="7F7F7F"/>
                </a:solidFill>
              </a:rPr>
              <a:t>ECD-</a:t>
            </a:r>
            <a:r>
              <a:rPr lang="en-US" altLang="en-US" b="1" smtClean="0">
                <a:solidFill>
                  <a:srgbClr val="7F7F7F"/>
                </a:solidFill>
              </a:rPr>
              <a:t>QUAT</a:t>
            </a:r>
            <a:r>
              <a:rPr lang="sl-SI" altLang="en-US" b="1" smtClean="0">
                <a:solidFill>
                  <a:srgbClr val="7F7F7F"/>
                </a:solidFill>
              </a:rPr>
              <a:t>)</a:t>
            </a:r>
            <a:r>
              <a:rPr lang="sl-SI" altLang="en-US" smtClean="0">
                <a:solidFill>
                  <a:srgbClr val="7F7F7F"/>
                </a:solidFill>
              </a:rPr>
              <a:t> za knjižnice igrač</a:t>
            </a:r>
            <a:endParaRPr lang="nl-NL" altLang="sl-SI" smtClean="0"/>
          </a:p>
        </p:txBody>
      </p:sp>
      <p:sp>
        <p:nvSpPr>
          <p:cNvPr id="3" name="Content Placeholder 2"/>
          <p:cNvSpPr>
            <a:spLocks noGrp="1"/>
          </p:cNvSpPr>
          <p:nvPr>
            <p:ph sz="quarter" idx="4294967295"/>
          </p:nvPr>
        </p:nvSpPr>
        <p:spPr>
          <a:xfrm>
            <a:off x="628650" y="1914525"/>
            <a:ext cx="7340600" cy="4076700"/>
          </a:xfrm>
          <a:prstGeom prst="rect">
            <a:avLst/>
          </a:prstGeom>
        </p:spPr>
        <p:txBody>
          <a:bodyPr/>
          <a:lstStyle/>
          <a:p>
            <a:pPr marL="0" indent="0" eaLnBrk="1" hangingPunct="1">
              <a:buFont typeface="Arial" charset="0"/>
              <a:buNone/>
            </a:pPr>
            <a:r>
              <a:rPr lang="sl-SI" altLang="en-US" sz="2000" smtClean="0">
                <a:solidFill>
                  <a:srgbClr val="7F7F7F"/>
                </a:solidFill>
                <a:latin typeface="Open Sans" pitchFamily="34" charset="0"/>
                <a:ea typeface="Open Sans" pitchFamily="34" charset="0"/>
                <a:cs typeface="Open Sans" pitchFamily="34" charset="0"/>
              </a:rPr>
              <a:t>Podlaga so bile izkušnje iz različnih držav …</a:t>
            </a:r>
          </a:p>
          <a:p>
            <a:pPr marL="0" indent="0" eaLnBrk="1" hangingPunct="1">
              <a:buFont typeface="Arial" charset="0"/>
              <a:buNone/>
            </a:pPr>
            <a:endParaRPr lang="nl-NL" altLang="en-US" sz="2000" smtClean="0">
              <a:solidFill>
                <a:srgbClr val="7F7F7F"/>
              </a:solidFill>
              <a:latin typeface="Open Sans" pitchFamily="34" charset="0"/>
              <a:ea typeface="Open Sans" pitchFamily="34" charset="0"/>
              <a:cs typeface="Open Sans" pitchFamily="34" charset="0"/>
            </a:endParaRPr>
          </a:p>
          <a:p>
            <a:pPr marL="0" indent="0" eaLnBrk="1" hangingPunct="1">
              <a:buFont typeface="Arial" charset="0"/>
              <a:buNone/>
            </a:pPr>
            <a:r>
              <a:rPr lang="sl-SI" altLang="en-US" sz="2000" smtClean="0">
                <a:solidFill>
                  <a:srgbClr val="7F7F7F"/>
                </a:solidFill>
                <a:latin typeface="Open Sans" pitchFamily="34" charset="0"/>
                <a:ea typeface="Open Sans" pitchFamily="34" charset="0"/>
                <a:cs typeface="Open Sans" pitchFamily="34" charset="0"/>
              </a:rPr>
              <a:t>Upoštevanje izkušenj in potreb strokovnih delavcev iz različnih področij v skupnosti, voditeljev, učiteljev, staršev, organizacij in mlajših otrok.</a:t>
            </a:r>
          </a:p>
          <a:p>
            <a:pPr marL="0" indent="0" eaLnBrk="1" hangingPunct="1">
              <a:buFont typeface="Arial" charset="0"/>
              <a:buNone/>
            </a:pPr>
            <a:endParaRPr lang="en-US" altLang="en-US" sz="2000" smtClean="0">
              <a:solidFill>
                <a:srgbClr val="7F7F7F"/>
              </a:solidFill>
              <a:latin typeface="Open Sans" pitchFamily="34" charset="0"/>
              <a:ea typeface="Open Sans" pitchFamily="34" charset="0"/>
              <a:cs typeface="Open Sans" pitchFamily="34" charset="0"/>
            </a:endParaRPr>
          </a:p>
          <a:p>
            <a:pPr marL="0" indent="0" eaLnBrk="1" hangingPunct="1">
              <a:buFont typeface="Arial" charset="0"/>
              <a:buNone/>
            </a:pPr>
            <a:r>
              <a:rPr lang="en-US" altLang="en-US" sz="2000" smtClean="0">
                <a:solidFill>
                  <a:srgbClr val="7F7F7F"/>
                </a:solidFill>
                <a:latin typeface="Open Sans" pitchFamily="34" charset="0"/>
                <a:ea typeface="Open Sans" pitchFamily="34" charset="0"/>
                <a:cs typeface="Open Sans" pitchFamily="34" charset="0"/>
              </a:rPr>
              <a:t>6 </a:t>
            </a:r>
            <a:r>
              <a:rPr lang="sl-SI" altLang="en-US" sz="2000" smtClean="0">
                <a:solidFill>
                  <a:srgbClr val="7F7F7F"/>
                </a:solidFill>
                <a:latin typeface="Open Sans" pitchFamily="34" charset="0"/>
                <a:ea typeface="Open Sans" pitchFamily="34" charset="0"/>
                <a:cs typeface="Open Sans" pitchFamily="34" charset="0"/>
              </a:rPr>
              <a:t>dimenzij kakovosti in vprašanja za refleksijo</a:t>
            </a:r>
            <a:endParaRPr lang="nl-NL" altLang="en-US" sz="2000" smtClean="0"/>
          </a:p>
          <a:p>
            <a:pPr marL="0" indent="0" eaLnBrk="1" hangingPunct="1">
              <a:buFont typeface="Arial" charset="0"/>
              <a:buNone/>
            </a:pPr>
            <a:endParaRPr lang="nl-NL" altLang="sl-SI" smtClean="0"/>
          </a:p>
        </p:txBody>
      </p:sp>
    </p:spTree>
    <p:extLst>
      <p:ext uri="{BB962C8B-B14F-4D97-AF65-F5344CB8AC3E}">
        <p14:creationId xmlns:p14="http://schemas.microsoft.com/office/powerpoint/2010/main" val="15566281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8650" y="781050"/>
            <a:ext cx="7886700" cy="1325563"/>
          </a:xfrm>
        </p:spPr>
        <p:txBody>
          <a:bodyPr/>
          <a:lstStyle/>
          <a:p>
            <a:pPr eaLnBrk="1" fontAlgn="auto" hangingPunct="1">
              <a:spcAft>
                <a:spcPts val="0"/>
              </a:spcAft>
              <a:defRPr/>
            </a:pPr>
            <a:r>
              <a:rPr lang="sl-SI" altLang="nl-NL" dirty="0" smtClean="0">
                <a:solidFill>
                  <a:schemeClr val="tx1">
                    <a:lumMod val="50000"/>
                    <a:lumOff val="50000"/>
                  </a:schemeClr>
                </a:solidFill>
              </a:rPr>
              <a:t>Kaj</a:t>
            </a:r>
            <a:r>
              <a:rPr lang="nl-NL" altLang="nl-NL" dirty="0" smtClean="0">
                <a:solidFill>
                  <a:schemeClr val="tx1">
                    <a:lumMod val="50000"/>
                    <a:lumOff val="50000"/>
                  </a:schemeClr>
                </a:solidFill>
              </a:rPr>
              <a:t>? </a:t>
            </a:r>
            <a:r>
              <a:rPr lang="sl-SI" altLang="nl-NL" b="1" dirty="0" smtClean="0">
                <a:solidFill>
                  <a:schemeClr val="tx1">
                    <a:lumMod val="50000"/>
                    <a:lumOff val="50000"/>
                  </a:schemeClr>
                </a:solidFill>
              </a:rPr>
              <a:t>KAKOVOST</a:t>
            </a:r>
            <a:r>
              <a:rPr lang="nl-NL" altLang="nl-NL" dirty="0" smtClean="0">
                <a:solidFill>
                  <a:schemeClr val="tx1">
                    <a:lumMod val="50000"/>
                    <a:lumOff val="50000"/>
                  </a:schemeClr>
                </a:solidFill>
              </a:rPr>
              <a:t>?</a:t>
            </a:r>
            <a:r>
              <a:rPr lang="sl-SI" altLang="nl-NL" dirty="0" smtClean="0">
                <a:solidFill>
                  <a:schemeClr val="tx1">
                    <a:lumMod val="50000"/>
                    <a:lumOff val="50000"/>
                  </a:schemeClr>
                </a:solidFill>
              </a:rPr>
              <a:t/>
            </a:r>
            <a:br>
              <a:rPr lang="sl-SI" altLang="nl-NL" dirty="0" smtClean="0">
                <a:solidFill>
                  <a:schemeClr val="tx1">
                    <a:lumMod val="50000"/>
                    <a:lumOff val="50000"/>
                  </a:schemeClr>
                </a:solidFill>
              </a:rPr>
            </a:br>
            <a:r>
              <a:rPr lang="sl-SI" altLang="nl-NL" dirty="0" smtClean="0">
                <a:solidFill>
                  <a:schemeClr val="tx1">
                    <a:lumMod val="50000"/>
                    <a:lumOff val="50000"/>
                  </a:schemeClr>
                </a:solidFill>
              </a:rPr>
              <a:t>(QUAT = </a:t>
            </a:r>
            <a:r>
              <a:rPr lang="nl-NL" altLang="en-US" b="1" dirty="0">
                <a:solidFill>
                  <a:srgbClr val="C9423B"/>
                </a:solidFill>
              </a:rPr>
              <a:t>QU</a:t>
            </a:r>
            <a:r>
              <a:rPr lang="nl-NL" altLang="en-US" dirty="0">
                <a:solidFill>
                  <a:schemeClr val="tx1">
                    <a:lumMod val="50000"/>
                    <a:lumOff val="50000"/>
                  </a:schemeClr>
                </a:solidFill>
              </a:rPr>
              <a:t>ality </a:t>
            </a:r>
            <a:r>
              <a:rPr lang="nl-NL" altLang="en-US" b="1" dirty="0">
                <a:solidFill>
                  <a:srgbClr val="0095C2"/>
                </a:solidFill>
              </a:rPr>
              <a:t>A</a:t>
            </a:r>
            <a:r>
              <a:rPr lang="nl-NL" altLang="en-US" dirty="0">
                <a:solidFill>
                  <a:schemeClr val="tx1">
                    <a:lumMod val="50000"/>
                    <a:lumOff val="50000"/>
                  </a:schemeClr>
                </a:solidFill>
              </a:rPr>
              <a:t>ssessment </a:t>
            </a:r>
            <a:r>
              <a:rPr lang="nl-NL" altLang="en-US" b="1" dirty="0">
                <a:solidFill>
                  <a:srgbClr val="F8D52C"/>
                </a:solidFill>
              </a:rPr>
              <a:t>T</a:t>
            </a:r>
            <a:r>
              <a:rPr lang="nl-NL" altLang="en-US" dirty="0">
                <a:solidFill>
                  <a:schemeClr val="tx1">
                    <a:lumMod val="50000"/>
                    <a:lumOff val="50000"/>
                  </a:schemeClr>
                </a:solidFill>
              </a:rPr>
              <a:t>ool</a:t>
            </a:r>
            <a:br>
              <a:rPr lang="nl-NL" altLang="en-US" dirty="0">
                <a:solidFill>
                  <a:schemeClr val="tx1">
                    <a:lumMod val="50000"/>
                    <a:lumOff val="50000"/>
                  </a:schemeClr>
                </a:solidFill>
              </a:rPr>
            </a:br>
            <a:r>
              <a:rPr lang="nl-NL" altLang="en-US" dirty="0">
                <a:latin typeface="Karla" pitchFamily="2" charset="0"/>
              </a:rPr>
              <a:t/>
            </a:r>
            <a:br>
              <a:rPr lang="nl-NL" altLang="en-US" dirty="0">
                <a:latin typeface="Karla" pitchFamily="2" charset="0"/>
              </a:rPr>
            </a:br>
            <a:endParaRPr lang="nl-NL" dirty="0"/>
          </a:p>
        </p:txBody>
      </p:sp>
      <p:sp>
        <p:nvSpPr>
          <p:cNvPr id="30723" name="Content Placeholder 2"/>
          <p:cNvSpPr>
            <a:spLocks noGrp="1"/>
          </p:cNvSpPr>
          <p:nvPr>
            <p:ph sz="quarter" idx="4294967295"/>
          </p:nvPr>
        </p:nvSpPr>
        <p:spPr bwMode="auto">
          <a:xfrm>
            <a:off x="901700" y="1936750"/>
            <a:ext cx="7340600" cy="4365625"/>
          </a:xfrm>
          <a:prstGeom prst="rect">
            <a:avLst/>
          </a:prstGeom>
          <a:extLst/>
        </p:spPr>
        <p:txBody>
          <a:bodyPr/>
          <a:lstStyle/>
          <a:p>
            <a:pPr eaLnBrk="1" hangingPunct="1"/>
            <a:r>
              <a:rPr lang="sl-SI" altLang="en-US" sz="2400" smtClean="0">
                <a:solidFill>
                  <a:srgbClr val="7F7F7F"/>
                </a:solidFill>
                <a:latin typeface="Open Sans" pitchFamily="34" charset="0"/>
                <a:ea typeface="Open Sans" pitchFamily="34" charset="0"/>
                <a:cs typeface="Open Sans" pitchFamily="34" charset="0"/>
              </a:rPr>
              <a:t>Način, kako doseči:</a:t>
            </a:r>
            <a:endParaRPr lang="nl-NL" altLang="en-US" sz="2400" smtClean="0">
              <a:solidFill>
                <a:srgbClr val="7F7F7F"/>
              </a:solidFill>
              <a:latin typeface="Open Sans" pitchFamily="34" charset="0"/>
              <a:ea typeface="Open Sans" pitchFamily="34" charset="0"/>
              <a:cs typeface="Open Sans" pitchFamily="34" charset="0"/>
            </a:endParaRPr>
          </a:p>
          <a:p>
            <a:pPr lvl="3" eaLnBrk="1" hangingPunct="1">
              <a:lnSpc>
                <a:spcPct val="150000"/>
              </a:lnSpc>
              <a:buFont typeface="Wingdings" pitchFamily="2" charset="2"/>
              <a:buChar char="ü"/>
            </a:pPr>
            <a:r>
              <a:rPr lang="sl-SI" altLang="en-US" smtClean="0">
                <a:solidFill>
                  <a:srgbClr val="7F7F7F"/>
                </a:solidFill>
                <a:latin typeface="Open Sans" pitchFamily="34" charset="0"/>
                <a:ea typeface="Open Sans" pitchFamily="34" charset="0"/>
                <a:cs typeface="Open Sans" pitchFamily="34" charset="0"/>
              </a:rPr>
              <a:t>visok standard</a:t>
            </a:r>
            <a:endParaRPr lang="nl-NL" altLang="en-US" smtClean="0">
              <a:solidFill>
                <a:srgbClr val="7F7F7F"/>
              </a:solidFill>
              <a:latin typeface="Open Sans" pitchFamily="34" charset="0"/>
              <a:ea typeface="Open Sans" pitchFamily="34" charset="0"/>
              <a:cs typeface="Open Sans" pitchFamily="34" charset="0"/>
            </a:endParaRPr>
          </a:p>
          <a:p>
            <a:pPr lvl="3" eaLnBrk="1" hangingPunct="1">
              <a:lnSpc>
                <a:spcPct val="150000"/>
              </a:lnSpc>
              <a:buFont typeface="Wingdings" pitchFamily="2" charset="2"/>
              <a:buChar char="ü"/>
            </a:pPr>
            <a:r>
              <a:rPr lang="sl-SI" altLang="en-US" smtClean="0">
                <a:solidFill>
                  <a:srgbClr val="7F7F7F"/>
                </a:solidFill>
                <a:latin typeface="Open Sans" pitchFamily="34" charset="0"/>
                <a:ea typeface="Open Sans" pitchFamily="34" charset="0"/>
                <a:cs typeface="Open Sans" pitchFamily="34" charset="0"/>
              </a:rPr>
              <a:t>širok razpon ljudi</a:t>
            </a:r>
            <a:endParaRPr lang="nl-NL" altLang="en-US" smtClean="0">
              <a:solidFill>
                <a:srgbClr val="7F7F7F"/>
              </a:solidFill>
              <a:latin typeface="Open Sans" pitchFamily="34" charset="0"/>
              <a:ea typeface="Open Sans" pitchFamily="34" charset="0"/>
              <a:cs typeface="Open Sans" pitchFamily="34" charset="0"/>
            </a:endParaRPr>
          </a:p>
          <a:p>
            <a:pPr lvl="3" eaLnBrk="1" hangingPunct="1">
              <a:lnSpc>
                <a:spcPct val="150000"/>
              </a:lnSpc>
              <a:buFont typeface="Wingdings" pitchFamily="2" charset="2"/>
              <a:buChar char="ü"/>
            </a:pPr>
            <a:r>
              <a:rPr lang="sl-SI" altLang="en-US" smtClean="0">
                <a:solidFill>
                  <a:srgbClr val="7F7F7F"/>
                </a:solidFill>
                <a:latin typeface="Open Sans" pitchFamily="34" charset="0"/>
                <a:ea typeface="Open Sans" pitchFamily="34" charset="0"/>
                <a:cs typeface="Open Sans" pitchFamily="34" charset="0"/>
              </a:rPr>
              <a:t>pomoč</a:t>
            </a:r>
            <a:r>
              <a:rPr lang="nl-NL" altLang="en-US" smtClean="0">
                <a:solidFill>
                  <a:srgbClr val="7F7F7F"/>
                </a:solidFill>
                <a:latin typeface="Open Sans" pitchFamily="34" charset="0"/>
                <a:ea typeface="Open Sans" pitchFamily="34" charset="0"/>
                <a:cs typeface="Open Sans" pitchFamily="34" charset="0"/>
              </a:rPr>
              <a:t> </a:t>
            </a:r>
          </a:p>
          <a:p>
            <a:pPr lvl="3" eaLnBrk="1" hangingPunct="1">
              <a:lnSpc>
                <a:spcPct val="150000"/>
              </a:lnSpc>
              <a:buFont typeface="Wingdings" pitchFamily="2" charset="2"/>
              <a:buChar char="ü"/>
            </a:pPr>
            <a:r>
              <a:rPr lang="sl-SI" altLang="en-US" smtClean="0">
                <a:solidFill>
                  <a:srgbClr val="7F7F7F"/>
                </a:solidFill>
                <a:latin typeface="Open Sans" pitchFamily="34" charset="0"/>
                <a:ea typeface="Open Sans" pitchFamily="34" charset="0"/>
                <a:cs typeface="Open Sans" pitchFamily="34" charset="0"/>
              </a:rPr>
              <a:t>enostavno uporabo</a:t>
            </a:r>
            <a:endParaRPr lang="nl-NL" altLang="en-US" smtClean="0">
              <a:solidFill>
                <a:srgbClr val="7F7F7F"/>
              </a:solidFill>
              <a:latin typeface="Open Sans" pitchFamily="34" charset="0"/>
              <a:ea typeface="Open Sans" pitchFamily="34" charset="0"/>
              <a:cs typeface="Open Sans" pitchFamily="34" charset="0"/>
            </a:endParaRPr>
          </a:p>
          <a:p>
            <a:pPr lvl="3" eaLnBrk="1" hangingPunct="1">
              <a:lnSpc>
                <a:spcPct val="150000"/>
              </a:lnSpc>
              <a:buFont typeface="Wingdings" pitchFamily="2" charset="2"/>
              <a:buChar char="ü"/>
            </a:pPr>
            <a:r>
              <a:rPr lang="sl-SI" altLang="en-US" smtClean="0">
                <a:solidFill>
                  <a:srgbClr val="7F7F7F"/>
                </a:solidFill>
                <a:latin typeface="Open Sans" pitchFamily="34" charset="0"/>
                <a:ea typeface="Open Sans" pitchFamily="34" charset="0"/>
                <a:cs typeface="Open Sans" pitchFamily="34" charset="0"/>
              </a:rPr>
              <a:t>ugodno ponudbo</a:t>
            </a:r>
            <a:endParaRPr lang="nl-NL" altLang="en-US" smtClean="0">
              <a:solidFill>
                <a:srgbClr val="7F7F7F"/>
              </a:solidFill>
              <a:latin typeface="Open Sans" pitchFamily="34" charset="0"/>
              <a:ea typeface="Open Sans" pitchFamily="34" charset="0"/>
              <a:cs typeface="Open Sans" pitchFamily="34" charset="0"/>
            </a:endParaRPr>
          </a:p>
          <a:p>
            <a:pPr marL="457200" lvl="1" indent="0" eaLnBrk="1" hangingPunct="1">
              <a:buFont typeface="Arial" charset="0"/>
              <a:buNone/>
            </a:pPr>
            <a:r>
              <a:rPr lang="nl-NL" altLang="en-US" smtClean="0">
                <a:solidFill>
                  <a:srgbClr val="7F7F7F"/>
                </a:solidFill>
                <a:latin typeface="Open Sans" pitchFamily="34" charset="0"/>
                <a:ea typeface="Open Sans" pitchFamily="34" charset="0"/>
                <a:cs typeface="Open Sans" pitchFamily="34" charset="0"/>
              </a:rPr>
              <a:t>			… </a:t>
            </a:r>
            <a:r>
              <a:rPr lang="sl-SI" altLang="en-US" smtClean="0">
                <a:solidFill>
                  <a:srgbClr val="7F7F7F"/>
                </a:solidFill>
                <a:latin typeface="Open Sans" pitchFamily="34" charset="0"/>
                <a:ea typeface="Open Sans" pitchFamily="34" charset="0"/>
                <a:cs typeface="Open Sans" pitchFamily="34" charset="0"/>
              </a:rPr>
              <a:t>pri načrtovanju in evalvaciji!</a:t>
            </a:r>
            <a:endParaRPr lang="nl-NL" altLang="en-US" smtClean="0">
              <a:solidFill>
                <a:srgbClr val="7F7F7F"/>
              </a:solidFill>
              <a:latin typeface="Open Sans" pitchFamily="34" charset="0"/>
              <a:ea typeface="Open Sans" pitchFamily="34" charset="0"/>
              <a:cs typeface="Open Sans" pitchFamily="34" charset="0"/>
            </a:endParaRPr>
          </a:p>
          <a:p>
            <a:pPr eaLnBrk="1" hangingPunct="1"/>
            <a:endParaRPr lang="nl-NL" altLang="en-US" smtClean="0">
              <a:latin typeface="Karla" pitchFamily="2" charset="0"/>
              <a:ea typeface="Karla" pitchFamily="2" charset="0"/>
              <a:cs typeface="Karla" pitchFamily="2" charset="0"/>
            </a:endParaRPr>
          </a:p>
        </p:txBody>
      </p:sp>
      <p:sp>
        <p:nvSpPr>
          <p:cNvPr id="2" name="Flowchart: Connector 1"/>
          <p:cNvSpPr/>
          <p:nvPr/>
        </p:nvSpPr>
        <p:spPr>
          <a:xfrm>
            <a:off x="5988050" y="579438"/>
            <a:ext cx="2214563" cy="2260600"/>
          </a:xfrm>
          <a:prstGeom prst="flowChartConnector">
            <a:avLst/>
          </a:prstGeom>
          <a:blipFill dpi="0" rotWithShape="1">
            <a:blip r:embed="rId2">
              <a:extLst/>
            </a:blip>
            <a:srcRect/>
            <a:stretch>
              <a:fillRect/>
            </a:stretch>
          </a:blipFill>
          <a:ln>
            <a:solidFill>
              <a:srgbClr val="494A47"/>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l-NL"/>
          </a:p>
        </p:txBody>
      </p:sp>
    </p:spTree>
    <p:extLst>
      <p:ext uri="{BB962C8B-B14F-4D97-AF65-F5344CB8AC3E}">
        <p14:creationId xmlns:p14="http://schemas.microsoft.com/office/powerpoint/2010/main" val="5870800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p:spPr>
        <p:txBody>
          <a:bodyPr/>
          <a:lstStyle/>
          <a:p>
            <a:pPr eaLnBrk="1" fontAlgn="auto" hangingPunct="1">
              <a:spcAft>
                <a:spcPts val="0"/>
              </a:spcAft>
              <a:defRPr/>
            </a:pPr>
            <a:r>
              <a:rPr lang="sl-SI" altLang="en-US" dirty="0" smtClean="0">
                <a:solidFill>
                  <a:schemeClr val="tx1">
                    <a:lumMod val="50000"/>
                    <a:lumOff val="50000"/>
                  </a:schemeClr>
                </a:solidFill>
              </a:rPr>
              <a:t>Zakaj dimenzije kakovosti</a:t>
            </a:r>
            <a:r>
              <a:rPr lang="en-US" altLang="en-US" dirty="0" smtClean="0">
                <a:solidFill>
                  <a:schemeClr val="tx1">
                    <a:lumMod val="50000"/>
                    <a:lumOff val="50000"/>
                  </a:schemeClr>
                </a:solidFill>
              </a:rPr>
              <a:t>?</a:t>
            </a:r>
            <a:r>
              <a:rPr lang="nl-NL" altLang="en-US" dirty="0">
                <a:latin typeface="Karla" pitchFamily="2" charset="0"/>
              </a:rPr>
              <a:t/>
            </a:r>
            <a:br>
              <a:rPr lang="nl-NL" altLang="en-US" dirty="0">
                <a:latin typeface="Karla" pitchFamily="2" charset="0"/>
              </a:rPr>
            </a:br>
            <a:endParaRPr lang="nl-NL" dirty="0"/>
          </a:p>
        </p:txBody>
      </p:sp>
      <p:sp>
        <p:nvSpPr>
          <p:cNvPr id="3" name="Content Placeholder 2"/>
          <p:cNvSpPr>
            <a:spLocks noGrp="1"/>
          </p:cNvSpPr>
          <p:nvPr>
            <p:ph sz="quarter" idx="4294967295"/>
          </p:nvPr>
        </p:nvSpPr>
        <p:spPr>
          <a:xfrm>
            <a:off x="669925" y="1690688"/>
            <a:ext cx="7845425" cy="4162425"/>
          </a:xfrm>
          <a:prstGeom prst="rect">
            <a:avLst/>
          </a:prstGeom>
        </p:spPr>
        <p:txBody>
          <a:bodyPr/>
          <a:lstStyle/>
          <a:p>
            <a:pPr marL="0" indent="0" eaLnBrk="1" hangingPunct="1">
              <a:lnSpc>
                <a:spcPct val="150000"/>
              </a:lnSpc>
              <a:buFont typeface="Arial" charset="0"/>
              <a:buNone/>
            </a:pPr>
            <a:r>
              <a:rPr lang="sl-SI" altLang="sl-SI" sz="2000" b="1" smtClean="0">
                <a:solidFill>
                  <a:srgbClr val="7F7F7F"/>
                </a:solidFill>
                <a:latin typeface="Open Sans" pitchFamily="34" charset="0"/>
                <a:ea typeface="Open Sans" pitchFamily="34" charset="0"/>
                <a:cs typeface="Open Sans" pitchFamily="34" charset="0"/>
              </a:rPr>
              <a:t>Dimenzije kakovosti</a:t>
            </a:r>
            <a:r>
              <a:rPr lang="en-GB" altLang="sl-SI" sz="2000" b="1" smtClean="0">
                <a:solidFill>
                  <a:srgbClr val="7F7F7F"/>
                </a:solidFill>
                <a:latin typeface="Open Sans" pitchFamily="34" charset="0"/>
                <a:ea typeface="Open Sans" pitchFamily="34" charset="0"/>
                <a:cs typeface="Open Sans" pitchFamily="34" charset="0"/>
              </a:rPr>
              <a:t> </a:t>
            </a:r>
            <a:r>
              <a:rPr lang="sl-SI" altLang="sl-SI" sz="2000" b="1" smtClean="0">
                <a:solidFill>
                  <a:srgbClr val="7F7F7F"/>
                </a:solidFill>
                <a:latin typeface="Open Sans" pitchFamily="34" charset="0"/>
                <a:ea typeface="Open Sans" pitchFamily="34" charset="0"/>
                <a:cs typeface="Open Sans" pitchFamily="34" charset="0"/>
              </a:rPr>
              <a:t>(</a:t>
            </a:r>
            <a:r>
              <a:rPr lang="en-GB" altLang="sl-SI" sz="2000" b="1" smtClean="0">
                <a:solidFill>
                  <a:srgbClr val="7F7F7F"/>
                </a:solidFill>
                <a:latin typeface="Open Sans" pitchFamily="34" charset="0"/>
                <a:ea typeface="Open Sans" pitchFamily="34" charset="0"/>
                <a:cs typeface="Open Sans" pitchFamily="34" charset="0"/>
              </a:rPr>
              <a:t>ECD-QUAT</a:t>
            </a:r>
            <a:r>
              <a:rPr lang="sl-SI" altLang="sl-SI" sz="2000" b="1" smtClean="0">
                <a:solidFill>
                  <a:srgbClr val="7F7F7F"/>
                </a:solidFill>
                <a:latin typeface="Open Sans" pitchFamily="34" charset="0"/>
                <a:ea typeface="Open Sans" pitchFamily="34" charset="0"/>
                <a:cs typeface="Open Sans" pitchFamily="34" charset="0"/>
              </a:rPr>
              <a:t>) ponujajo priložnost</a:t>
            </a:r>
            <a:r>
              <a:rPr lang="en-GB" altLang="sl-SI" sz="2000" b="1" smtClean="0">
                <a:solidFill>
                  <a:srgbClr val="7F7F7F"/>
                </a:solidFill>
                <a:latin typeface="Open Sans" pitchFamily="34" charset="0"/>
                <a:ea typeface="Open Sans" pitchFamily="34" charset="0"/>
                <a:cs typeface="Open Sans" pitchFamily="34" charset="0"/>
              </a:rPr>
              <a:t> </a:t>
            </a:r>
            <a:r>
              <a:rPr lang="en-GB" altLang="sl-SI" sz="2000" b="1" u="sng" smtClean="0">
                <a:solidFill>
                  <a:srgbClr val="7F7F7F"/>
                </a:solidFill>
                <a:latin typeface="Open Sans" pitchFamily="34" charset="0"/>
                <a:ea typeface="Open Sans" pitchFamily="34" charset="0"/>
                <a:cs typeface="Open Sans" pitchFamily="34" charset="0"/>
              </a:rPr>
              <a:t>o</a:t>
            </a:r>
            <a:r>
              <a:rPr lang="sl-SI" altLang="sl-SI" sz="2000" b="1" u="sng" smtClean="0">
                <a:solidFill>
                  <a:srgbClr val="7F7F7F"/>
                </a:solidFill>
                <a:latin typeface="Open Sans" pitchFamily="34" charset="0"/>
                <a:ea typeface="Open Sans" pitchFamily="34" charset="0"/>
                <a:cs typeface="Open Sans" pitchFamily="34" charset="0"/>
              </a:rPr>
              <a:t>d</a:t>
            </a:r>
            <a:r>
              <a:rPr lang="en-GB" altLang="sl-SI" sz="2000" b="1" u="sng" smtClean="0">
                <a:solidFill>
                  <a:srgbClr val="7F7F7F"/>
                </a:solidFill>
                <a:latin typeface="Open Sans" pitchFamily="34" charset="0"/>
                <a:ea typeface="Open Sans" pitchFamily="34" charset="0"/>
                <a:cs typeface="Open Sans" pitchFamily="34" charset="0"/>
              </a:rPr>
              <a:t>p</a:t>
            </a:r>
            <a:r>
              <a:rPr lang="sl-SI" altLang="sl-SI" sz="2000" b="1" u="sng" smtClean="0">
                <a:solidFill>
                  <a:srgbClr val="7F7F7F"/>
                </a:solidFill>
                <a:latin typeface="Open Sans" pitchFamily="34" charset="0"/>
                <a:ea typeface="Open Sans" pitchFamily="34" charset="0"/>
                <a:cs typeface="Open Sans" pitchFamily="34" charset="0"/>
              </a:rPr>
              <a:t>rte</a:t>
            </a:r>
            <a:r>
              <a:rPr lang="en-GB" altLang="sl-SI" sz="2000" b="1" u="sng" smtClean="0">
                <a:solidFill>
                  <a:srgbClr val="7F7F7F"/>
                </a:solidFill>
                <a:latin typeface="Open Sans" pitchFamily="34" charset="0"/>
                <a:ea typeface="Open Sans" pitchFamily="34" charset="0"/>
                <a:cs typeface="Open Sans" pitchFamily="34" charset="0"/>
              </a:rPr>
              <a:t> dis</a:t>
            </a:r>
            <a:r>
              <a:rPr lang="sl-SI" altLang="sl-SI" sz="2000" b="1" u="sng" smtClean="0">
                <a:solidFill>
                  <a:srgbClr val="7F7F7F"/>
                </a:solidFill>
                <a:latin typeface="Open Sans" pitchFamily="34" charset="0"/>
                <a:ea typeface="Open Sans" pitchFamily="34" charset="0"/>
                <a:cs typeface="Open Sans" pitchFamily="34" charset="0"/>
              </a:rPr>
              <a:t>kusije</a:t>
            </a:r>
            <a:r>
              <a:rPr lang="en-GB" altLang="sl-SI" sz="2000" b="1" u="sng" smtClean="0">
                <a:solidFill>
                  <a:srgbClr val="7F7F7F"/>
                </a:solidFill>
                <a:latin typeface="Open Sans" pitchFamily="34" charset="0"/>
                <a:ea typeface="Open Sans" pitchFamily="34" charset="0"/>
                <a:cs typeface="Open Sans" pitchFamily="34" charset="0"/>
              </a:rPr>
              <a:t> </a:t>
            </a:r>
            <a:r>
              <a:rPr lang="sl-SI" altLang="sl-SI" sz="2000" b="1" u="sng" smtClean="0">
                <a:solidFill>
                  <a:srgbClr val="7F7F7F"/>
                </a:solidFill>
                <a:latin typeface="Open Sans" pitchFamily="34" charset="0"/>
                <a:ea typeface="Open Sans" pitchFamily="34" charset="0"/>
                <a:cs typeface="Open Sans" pitchFamily="34" charset="0"/>
              </a:rPr>
              <a:t>z</a:t>
            </a:r>
            <a:r>
              <a:rPr lang="sl-SI" altLang="sl-SI" sz="2000" b="1" smtClean="0">
                <a:solidFill>
                  <a:srgbClr val="7F7F7F"/>
                </a:solidFill>
                <a:latin typeface="Open Sans" pitchFamily="34" charset="0"/>
                <a:ea typeface="Open Sans" pitchFamily="34" charset="0"/>
                <a:cs typeface="Open Sans" pitchFamily="34" charset="0"/>
              </a:rPr>
              <a:t> </a:t>
            </a:r>
            <a:r>
              <a:rPr lang="sl-SI" altLang="sl-SI" sz="2000" b="1" u="sng" smtClean="0">
                <a:solidFill>
                  <a:srgbClr val="7F7F7F"/>
                </a:solidFill>
                <a:latin typeface="Open Sans" pitchFamily="34" charset="0"/>
                <a:ea typeface="Open Sans" pitchFamily="34" charset="0"/>
                <a:cs typeface="Open Sans" pitchFamily="34" charset="0"/>
              </a:rPr>
              <a:t>vsemi, ki so vključeni</a:t>
            </a:r>
            <a:r>
              <a:rPr lang="sl-SI" altLang="sl-SI" sz="2000" b="1" smtClean="0">
                <a:solidFill>
                  <a:srgbClr val="7F7F7F"/>
                </a:solidFill>
                <a:latin typeface="Open Sans" pitchFamily="34" charset="0"/>
                <a:ea typeface="Open Sans" pitchFamily="34" charset="0"/>
                <a:cs typeface="Open Sans" pitchFamily="34" charset="0"/>
              </a:rPr>
              <a:t> v knjižnico igrač, ki je predmet ocenjevanja.</a:t>
            </a:r>
            <a:endParaRPr lang="en-GB" altLang="nl-NL" sz="2000" b="1" smtClean="0">
              <a:solidFill>
                <a:srgbClr val="7F7F7F"/>
              </a:solidFill>
              <a:latin typeface="Open Sans" pitchFamily="34" charset="0"/>
              <a:ea typeface="Open Sans" pitchFamily="34" charset="0"/>
              <a:cs typeface="Open Sans" pitchFamily="34" charset="0"/>
            </a:endParaRPr>
          </a:p>
          <a:p>
            <a:pPr marL="0" indent="0" eaLnBrk="1" hangingPunct="1">
              <a:lnSpc>
                <a:spcPct val="150000"/>
              </a:lnSpc>
            </a:pPr>
            <a:endParaRPr lang="en-US" altLang="nl-NL" sz="1000" b="1" i="1" smtClean="0">
              <a:solidFill>
                <a:srgbClr val="7F7F7F"/>
              </a:solidFill>
              <a:latin typeface="Open Sans" pitchFamily="34" charset="0"/>
              <a:ea typeface="Open Sans" pitchFamily="34" charset="0"/>
              <a:cs typeface="Open Sans" pitchFamily="34" charset="0"/>
            </a:endParaRPr>
          </a:p>
          <a:p>
            <a:pPr marL="0" indent="0" eaLnBrk="1" hangingPunct="1">
              <a:lnSpc>
                <a:spcPct val="150000"/>
              </a:lnSpc>
              <a:buFontTx/>
              <a:buChar char="•"/>
            </a:pPr>
            <a:r>
              <a:rPr lang="sl-SI" altLang="nl-NL" sz="2000" smtClean="0">
                <a:solidFill>
                  <a:srgbClr val="7F7F7F"/>
                </a:solidFill>
                <a:latin typeface="Open Sans" pitchFamily="34" charset="0"/>
                <a:ea typeface="Open Sans" pitchFamily="34" charset="0"/>
                <a:cs typeface="Open Sans" pitchFamily="34" charset="0"/>
              </a:rPr>
              <a:t>Motiviranje osebja in deležnikov, da razmislijo o svojem delu.</a:t>
            </a:r>
            <a:endParaRPr lang="nl-NL" altLang="nl-NL" sz="2000" smtClean="0">
              <a:solidFill>
                <a:srgbClr val="7F7F7F"/>
              </a:solidFill>
              <a:latin typeface="Open Sans" pitchFamily="34" charset="0"/>
              <a:ea typeface="Open Sans" pitchFamily="34" charset="0"/>
              <a:cs typeface="Open Sans" pitchFamily="34" charset="0"/>
            </a:endParaRPr>
          </a:p>
          <a:p>
            <a:pPr marL="0" indent="0" eaLnBrk="1" hangingPunct="1">
              <a:lnSpc>
                <a:spcPct val="150000"/>
              </a:lnSpc>
              <a:buFontTx/>
              <a:buChar char="•"/>
            </a:pPr>
            <a:r>
              <a:rPr lang="en-GB" altLang="nl-NL" sz="2000" smtClean="0">
                <a:solidFill>
                  <a:srgbClr val="7F7F7F"/>
                </a:solidFill>
                <a:latin typeface="Open Sans" pitchFamily="34" charset="0"/>
                <a:ea typeface="Open Sans" pitchFamily="34" charset="0"/>
                <a:cs typeface="Open Sans" pitchFamily="34" charset="0"/>
              </a:rPr>
              <a:t>I</a:t>
            </a:r>
            <a:r>
              <a:rPr lang="sl-SI" altLang="nl-NL" sz="2000" smtClean="0">
                <a:solidFill>
                  <a:srgbClr val="7F7F7F"/>
                </a:solidFill>
                <a:latin typeface="Open Sans" pitchFamily="34" charset="0"/>
                <a:ea typeface="Open Sans" pitchFamily="34" charset="0"/>
                <a:cs typeface="Open Sans" pitchFamily="34" charset="0"/>
              </a:rPr>
              <a:t>zboljšanje okolja in njegove uporabnosti</a:t>
            </a:r>
          </a:p>
          <a:p>
            <a:pPr marL="0" indent="0" eaLnBrk="1" hangingPunct="1">
              <a:lnSpc>
                <a:spcPct val="150000"/>
              </a:lnSpc>
              <a:buFontTx/>
              <a:buChar char="•"/>
            </a:pPr>
            <a:r>
              <a:rPr lang="sl-SI" altLang="nl-NL" sz="2000" smtClean="0">
                <a:solidFill>
                  <a:srgbClr val="7F7F7F"/>
                </a:solidFill>
                <a:latin typeface="Open Sans" pitchFamily="34" charset="0"/>
                <a:ea typeface="Open Sans" pitchFamily="34" charset="0"/>
                <a:cs typeface="Open Sans" pitchFamily="34" charset="0"/>
              </a:rPr>
              <a:t>Preseganje razlik, s tem ko se o njih razpravlja</a:t>
            </a:r>
          </a:p>
          <a:p>
            <a:pPr marL="0" indent="0" eaLnBrk="1" hangingPunct="1">
              <a:lnSpc>
                <a:spcPct val="150000"/>
              </a:lnSpc>
              <a:buFontTx/>
              <a:buChar char="•"/>
            </a:pPr>
            <a:r>
              <a:rPr lang="sl-SI" altLang="nl-NL" sz="2000" smtClean="0">
                <a:solidFill>
                  <a:srgbClr val="7F7F7F"/>
                </a:solidFill>
                <a:latin typeface="Open Sans" pitchFamily="34" charset="0"/>
                <a:ea typeface="Open Sans" pitchFamily="34" charset="0"/>
                <a:cs typeface="Open Sans" pitchFamily="34" charset="0"/>
              </a:rPr>
              <a:t>Vsi deležniki dobijo pravico oblikovanja storitev v knjižnici igrač</a:t>
            </a:r>
            <a:endParaRPr lang="en-GB" altLang="nl-NL" sz="2000" smtClean="0">
              <a:solidFill>
                <a:srgbClr val="7F7F7F"/>
              </a:solidFill>
              <a:latin typeface="Open Sans" pitchFamily="34" charset="0"/>
              <a:ea typeface="Open Sans" pitchFamily="34" charset="0"/>
              <a:cs typeface="Open Sans" pitchFamily="34" charset="0"/>
            </a:endParaRPr>
          </a:p>
          <a:p>
            <a:pPr marL="0" indent="0" eaLnBrk="1" hangingPunct="1">
              <a:buFont typeface="Arial" charset="0"/>
              <a:buNone/>
            </a:pPr>
            <a:endParaRPr lang="nl-NL" altLang="nl-NL" sz="1200" smtClean="0"/>
          </a:p>
        </p:txBody>
      </p:sp>
    </p:spTree>
    <p:extLst>
      <p:ext uri="{BB962C8B-B14F-4D97-AF65-F5344CB8AC3E}">
        <p14:creationId xmlns:p14="http://schemas.microsoft.com/office/powerpoint/2010/main" val="10151842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p:spPr>
        <p:txBody>
          <a:bodyPr/>
          <a:lstStyle/>
          <a:p>
            <a:pPr eaLnBrk="1" fontAlgn="auto" hangingPunct="1">
              <a:spcAft>
                <a:spcPts val="0"/>
              </a:spcAft>
              <a:defRPr/>
            </a:pPr>
            <a:r>
              <a:rPr lang="sl-SI" altLang="en-US" b="1" dirty="0" smtClean="0">
                <a:solidFill>
                  <a:schemeClr val="tx1">
                    <a:lumMod val="50000"/>
                    <a:lumOff val="50000"/>
                  </a:schemeClr>
                </a:solidFill>
              </a:rPr>
              <a:t>Dimenzije in vprašanja</a:t>
            </a:r>
            <a:endParaRPr lang="nl-NL" dirty="0"/>
          </a:p>
        </p:txBody>
      </p:sp>
      <p:sp>
        <p:nvSpPr>
          <p:cNvPr id="16387" name="Content Placeholder 2"/>
          <p:cNvSpPr>
            <a:spLocks noGrp="1"/>
          </p:cNvSpPr>
          <p:nvPr>
            <p:ph sz="quarter" idx="4294967295"/>
          </p:nvPr>
        </p:nvSpPr>
        <p:spPr bwMode="auto">
          <a:xfrm>
            <a:off x="779463" y="1905000"/>
            <a:ext cx="7340600" cy="40767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150000"/>
              </a:lnSpc>
            </a:pPr>
            <a:r>
              <a:rPr lang="sl-SI" altLang="en-US" smtClean="0">
                <a:solidFill>
                  <a:srgbClr val="7F7F7F"/>
                </a:solidFill>
                <a:latin typeface="Open Sans" pitchFamily="34" charset="0"/>
                <a:ea typeface="Open Sans" pitchFamily="34" charset="0"/>
                <a:cs typeface="Open Sans" pitchFamily="34" charset="0"/>
              </a:rPr>
              <a:t>Otroku prijazno</a:t>
            </a:r>
            <a:endParaRPr lang="en-US" altLang="en-US" smtClean="0">
              <a:solidFill>
                <a:srgbClr val="7F7F7F"/>
              </a:solidFill>
              <a:latin typeface="Open Sans" pitchFamily="34" charset="0"/>
              <a:ea typeface="Open Sans" pitchFamily="34" charset="0"/>
              <a:cs typeface="Open Sans" pitchFamily="34" charset="0"/>
            </a:endParaRPr>
          </a:p>
          <a:p>
            <a:pPr eaLnBrk="1" hangingPunct="1">
              <a:lnSpc>
                <a:spcPct val="150000"/>
              </a:lnSpc>
            </a:pPr>
            <a:r>
              <a:rPr lang="sl-SI" altLang="en-US" smtClean="0">
                <a:solidFill>
                  <a:srgbClr val="7F7F7F"/>
                </a:solidFill>
                <a:latin typeface="Open Sans" pitchFamily="34" charset="0"/>
                <a:ea typeface="Open Sans" pitchFamily="34" charset="0"/>
                <a:cs typeface="Open Sans" pitchFamily="34" charset="0"/>
              </a:rPr>
              <a:t>Zagovorništvo</a:t>
            </a:r>
            <a:endParaRPr lang="en-US" altLang="en-US" smtClean="0">
              <a:solidFill>
                <a:srgbClr val="7F7F7F"/>
              </a:solidFill>
              <a:latin typeface="Open Sans" pitchFamily="34" charset="0"/>
              <a:ea typeface="Open Sans" pitchFamily="34" charset="0"/>
              <a:cs typeface="Open Sans" pitchFamily="34" charset="0"/>
            </a:endParaRPr>
          </a:p>
          <a:p>
            <a:pPr eaLnBrk="1" hangingPunct="1">
              <a:lnSpc>
                <a:spcPct val="150000"/>
              </a:lnSpc>
            </a:pPr>
            <a:r>
              <a:rPr lang="sl-SI" altLang="en-US" smtClean="0">
                <a:solidFill>
                  <a:srgbClr val="7F7F7F"/>
                </a:solidFill>
                <a:latin typeface="Open Sans" pitchFamily="34" charset="0"/>
                <a:ea typeface="Open Sans" pitchFamily="34" charset="0"/>
                <a:cs typeface="Open Sans" pitchFamily="34" charset="0"/>
              </a:rPr>
              <a:t>Varnost, zdravje in zaščita</a:t>
            </a:r>
          </a:p>
          <a:p>
            <a:pPr eaLnBrk="1" hangingPunct="1">
              <a:lnSpc>
                <a:spcPct val="150000"/>
              </a:lnSpc>
            </a:pPr>
            <a:r>
              <a:rPr lang="sl-SI" altLang="en-US" smtClean="0">
                <a:solidFill>
                  <a:srgbClr val="7F7F7F"/>
                </a:solidFill>
                <a:latin typeface="Open Sans" pitchFamily="34" charset="0"/>
                <a:ea typeface="Open Sans" pitchFamily="34" charset="0"/>
                <a:cs typeface="Open Sans" pitchFamily="34" charset="0"/>
              </a:rPr>
              <a:t>Osebje</a:t>
            </a:r>
            <a:endParaRPr lang="en-US" altLang="en-US" smtClean="0">
              <a:solidFill>
                <a:srgbClr val="7F7F7F"/>
              </a:solidFill>
              <a:latin typeface="Open Sans" pitchFamily="34" charset="0"/>
              <a:ea typeface="Open Sans" pitchFamily="34" charset="0"/>
              <a:cs typeface="Open Sans" pitchFamily="34" charset="0"/>
            </a:endParaRPr>
          </a:p>
          <a:p>
            <a:pPr eaLnBrk="1" hangingPunct="1">
              <a:lnSpc>
                <a:spcPct val="150000"/>
              </a:lnSpc>
            </a:pPr>
            <a:r>
              <a:rPr lang="sl-SI" altLang="en-US" smtClean="0">
                <a:solidFill>
                  <a:srgbClr val="7F7F7F"/>
                </a:solidFill>
                <a:latin typeface="Open Sans" pitchFamily="34" charset="0"/>
                <a:ea typeface="Open Sans" pitchFamily="34" charset="0"/>
                <a:cs typeface="Open Sans" pitchFamily="34" charset="0"/>
              </a:rPr>
              <a:t>Povezanost </a:t>
            </a:r>
            <a:endParaRPr lang="en-US" altLang="en-US" smtClean="0">
              <a:solidFill>
                <a:srgbClr val="7F7F7F"/>
              </a:solidFill>
              <a:latin typeface="Open Sans" pitchFamily="34" charset="0"/>
              <a:ea typeface="Open Sans" pitchFamily="34" charset="0"/>
              <a:cs typeface="Open Sans" pitchFamily="34" charset="0"/>
            </a:endParaRPr>
          </a:p>
          <a:p>
            <a:pPr eaLnBrk="1" hangingPunct="1">
              <a:lnSpc>
                <a:spcPct val="150000"/>
              </a:lnSpc>
            </a:pPr>
            <a:r>
              <a:rPr lang="sl-SI" altLang="en-US" smtClean="0">
                <a:solidFill>
                  <a:srgbClr val="7F7F7F"/>
                </a:solidFill>
                <a:latin typeface="Open Sans" pitchFamily="34" charset="0"/>
                <a:ea typeface="Open Sans" pitchFamily="34" charset="0"/>
                <a:cs typeface="Open Sans" pitchFamily="34" charset="0"/>
              </a:rPr>
              <a:t>Dolgoročnost </a:t>
            </a:r>
            <a:endParaRPr lang="en-US" altLang="en-US" smtClean="0">
              <a:solidFill>
                <a:srgbClr val="7F7F7F"/>
              </a:solidFill>
              <a:latin typeface="Open Sans" pitchFamily="34" charset="0"/>
              <a:ea typeface="Open Sans" pitchFamily="34" charset="0"/>
              <a:cs typeface="Open Sans" pitchFamily="34" charset="0"/>
            </a:endParaRPr>
          </a:p>
          <a:p>
            <a:pPr eaLnBrk="1" hangingPunct="1"/>
            <a:endParaRPr lang="en-US" altLang="en-US" smtClean="0">
              <a:latin typeface="Karla" pitchFamily="2" charset="0"/>
            </a:endParaRPr>
          </a:p>
        </p:txBody>
      </p:sp>
      <p:pic>
        <p:nvPicPr>
          <p:cNvPr id="1024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89625" y="2368550"/>
            <a:ext cx="2811463" cy="157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86738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p:spPr>
        <p:txBody>
          <a:bodyPr/>
          <a:lstStyle/>
          <a:p>
            <a:pPr eaLnBrk="1" fontAlgn="auto" hangingPunct="1">
              <a:spcAft>
                <a:spcPts val="0"/>
              </a:spcAft>
              <a:defRPr/>
            </a:pPr>
            <a:r>
              <a:rPr lang="sl-SI" altLang="en-US" dirty="0" smtClean="0">
                <a:solidFill>
                  <a:schemeClr val="tx1">
                    <a:lumMod val="50000"/>
                    <a:lumOff val="50000"/>
                  </a:schemeClr>
                </a:solidFill>
              </a:rPr>
              <a:t>Proces ocenjevanja korak za korakom</a:t>
            </a:r>
            <a:r>
              <a:rPr lang="en-US" altLang="en-US" dirty="0" smtClean="0">
                <a:solidFill>
                  <a:schemeClr val="tx1">
                    <a:lumMod val="50000"/>
                    <a:lumOff val="50000"/>
                  </a:schemeClr>
                </a:solidFill>
              </a:rPr>
              <a:t>: </a:t>
            </a:r>
            <a:r>
              <a:rPr lang="sl-SI" altLang="en-US" b="1" dirty="0" smtClean="0">
                <a:solidFill>
                  <a:srgbClr val="0095C2"/>
                </a:solidFill>
              </a:rPr>
              <a:t>Faza priprave</a:t>
            </a:r>
            <a:r>
              <a:rPr lang="en-US" altLang="en-US" b="1" dirty="0" smtClean="0">
                <a:solidFill>
                  <a:srgbClr val="0095C2"/>
                </a:solidFill>
              </a:rPr>
              <a:t> </a:t>
            </a:r>
            <a:r>
              <a:rPr lang="nl-NL" altLang="en-US" b="1" dirty="0">
                <a:latin typeface="Karla" pitchFamily="2" charset="0"/>
              </a:rPr>
              <a:t/>
            </a:r>
            <a:br>
              <a:rPr lang="nl-NL" altLang="en-US" b="1" dirty="0">
                <a:latin typeface="Karla" pitchFamily="2" charset="0"/>
              </a:rPr>
            </a:br>
            <a:endParaRPr lang="nl-NL" dirty="0"/>
          </a:p>
        </p:txBody>
      </p:sp>
      <p:sp>
        <p:nvSpPr>
          <p:cNvPr id="4" name="Content Placeholder 3"/>
          <p:cNvSpPr>
            <a:spLocks noGrp="1"/>
          </p:cNvSpPr>
          <p:nvPr>
            <p:ph sz="quarter" idx="4294967295"/>
          </p:nvPr>
        </p:nvSpPr>
        <p:spPr>
          <a:xfrm>
            <a:off x="628650" y="1952625"/>
            <a:ext cx="7783513" cy="3705225"/>
          </a:xfrm>
          <a:prstGeom prst="rect">
            <a:avLst/>
          </a:prstGeom>
        </p:spPr>
        <p:txBody>
          <a:bodyPr/>
          <a:lstStyle/>
          <a:p>
            <a:pPr marL="0" indent="0" eaLnBrk="1" hangingPunct="1">
              <a:lnSpc>
                <a:spcPct val="150000"/>
              </a:lnSpc>
              <a:buFont typeface="Arial" charset="0"/>
              <a:buNone/>
            </a:pPr>
            <a:r>
              <a:rPr lang="sl-SI" altLang="sl-SI" sz="2000" b="1" smtClean="0">
                <a:solidFill>
                  <a:srgbClr val="C9423B"/>
                </a:solidFill>
                <a:latin typeface="Open Sans" pitchFamily="34" charset="0"/>
                <a:ea typeface="Open Sans" pitchFamily="34" charset="0"/>
                <a:cs typeface="Open Sans" pitchFamily="34" charset="0"/>
              </a:rPr>
              <a:t>Varno okolje, </a:t>
            </a:r>
            <a:r>
              <a:rPr lang="sl-SI" altLang="sl-SI" sz="2000" b="1" smtClean="0">
                <a:solidFill>
                  <a:srgbClr val="494A47"/>
                </a:solidFill>
                <a:latin typeface="Open Sans" pitchFamily="34" charset="0"/>
                <a:ea typeface="Open Sans" pitchFamily="34" charset="0"/>
                <a:cs typeface="Open Sans" pitchFamily="34" charset="0"/>
              </a:rPr>
              <a:t>kjer lahko vsak izrazi svoje zahteve glede izvajanja dimenzij kakovosti.</a:t>
            </a:r>
          </a:p>
          <a:p>
            <a:pPr marL="0" indent="0" eaLnBrk="1" hangingPunct="1">
              <a:lnSpc>
                <a:spcPct val="150000"/>
              </a:lnSpc>
            </a:pPr>
            <a:r>
              <a:rPr lang="sl-SI" altLang="sl-SI" sz="2000" smtClean="0">
                <a:solidFill>
                  <a:srgbClr val="494A47"/>
                </a:solidFill>
                <a:latin typeface="Open Sans" pitchFamily="34" charset="0"/>
                <a:ea typeface="Open Sans" pitchFamily="34" charset="0"/>
                <a:cs typeface="Open Sans" pitchFamily="34" charset="0"/>
              </a:rPr>
              <a:t>Izberite ustrezno lokacijo in poskrbite za pogostitev.</a:t>
            </a:r>
            <a:endParaRPr lang="en-US" altLang="sl-SI" sz="2000" smtClean="0">
              <a:solidFill>
                <a:srgbClr val="494A47"/>
              </a:solidFill>
              <a:latin typeface="Open Sans" pitchFamily="34" charset="0"/>
              <a:ea typeface="Open Sans" pitchFamily="34" charset="0"/>
              <a:cs typeface="Open Sans" pitchFamily="34" charset="0"/>
            </a:endParaRPr>
          </a:p>
          <a:p>
            <a:pPr marL="0" indent="0" eaLnBrk="1" hangingPunct="1">
              <a:lnSpc>
                <a:spcPct val="150000"/>
              </a:lnSpc>
            </a:pPr>
            <a:r>
              <a:rPr lang="sl-SI" altLang="sl-SI" sz="2000" smtClean="0">
                <a:solidFill>
                  <a:srgbClr val="494A47"/>
                </a:solidFill>
                <a:latin typeface="Open Sans" pitchFamily="34" charset="0"/>
                <a:ea typeface="Open Sans" pitchFamily="34" charset="0"/>
                <a:cs typeface="Open Sans" pitchFamily="34" charset="0"/>
              </a:rPr>
              <a:t>Izberite deležnike in jih pravočasno povabite na srečanje.</a:t>
            </a:r>
            <a:endParaRPr lang="en-US" altLang="sl-SI" sz="2000" smtClean="0">
              <a:solidFill>
                <a:srgbClr val="494A47"/>
              </a:solidFill>
              <a:latin typeface="Open Sans" pitchFamily="34" charset="0"/>
              <a:ea typeface="Open Sans" pitchFamily="34" charset="0"/>
              <a:cs typeface="Open Sans" pitchFamily="34" charset="0"/>
            </a:endParaRPr>
          </a:p>
          <a:p>
            <a:pPr marL="0" indent="0" eaLnBrk="1" hangingPunct="1">
              <a:lnSpc>
                <a:spcPct val="150000"/>
              </a:lnSpc>
            </a:pPr>
            <a:r>
              <a:rPr lang="sl-SI" altLang="sl-SI" sz="2000" smtClean="0">
                <a:solidFill>
                  <a:srgbClr val="494A47"/>
                </a:solidFill>
                <a:latin typeface="Open Sans" pitchFamily="34" charset="0"/>
                <a:ea typeface="Open Sans" pitchFamily="34" charset="0"/>
                <a:cs typeface="Open Sans" pitchFamily="34" charset="0"/>
              </a:rPr>
              <a:t>Pomagajte si s seznamom, da katere točke ne izpustite.</a:t>
            </a:r>
            <a:endParaRPr lang="en-US" altLang="sl-SI" sz="2000" smtClean="0">
              <a:solidFill>
                <a:srgbClr val="494A47"/>
              </a:solidFill>
              <a:latin typeface="Open Sans" pitchFamily="34" charset="0"/>
              <a:ea typeface="Open Sans" pitchFamily="34" charset="0"/>
              <a:cs typeface="Open Sans" pitchFamily="34" charset="0"/>
            </a:endParaRPr>
          </a:p>
          <a:p>
            <a:pPr marL="0" indent="0" eaLnBrk="1" hangingPunct="1">
              <a:lnSpc>
                <a:spcPct val="150000"/>
              </a:lnSpc>
              <a:buFont typeface="Arial" charset="0"/>
              <a:buNone/>
            </a:pPr>
            <a:r>
              <a:rPr lang="sl-SI" altLang="sl-SI" sz="2000" smtClean="0">
                <a:solidFill>
                  <a:srgbClr val="494A47"/>
                </a:solidFill>
                <a:latin typeface="Open Sans" pitchFamily="34" charset="0"/>
                <a:ea typeface="Open Sans" pitchFamily="34" charset="0"/>
                <a:cs typeface="Open Sans" pitchFamily="34" charset="0"/>
              </a:rPr>
              <a:t>Ne podcenjujte </a:t>
            </a:r>
            <a:r>
              <a:rPr lang="sl-SI" altLang="sl-SI" sz="2000" b="1" smtClean="0">
                <a:solidFill>
                  <a:srgbClr val="494A47"/>
                </a:solidFill>
                <a:latin typeface="Open Sans" pitchFamily="34" charset="0"/>
                <a:ea typeface="Open Sans" pitchFamily="34" charset="0"/>
                <a:cs typeface="Open Sans" pitchFamily="34" charset="0"/>
              </a:rPr>
              <a:t>pomembnosti, časa in truda, </a:t>
            </a:r>
            <a:r>
              <a:rPr lang="sl-SI" altLang="sl-SI" sz="2000" smtClean="0">
                <a:solidFill>
                  <a:srgbClr val="494A47"/>
                </a:solidFill>
                <a:latin typeface="Open Sans" pitchFamily="34" charset="0"/>
                <a:ea typeface="Open Sans" pitchFamily="34" charset="0"/>
                <a:cs typeface="Open Sans" pitchFamily="34" charset="0"/>
              </a:rPr>
              <a:t>ki ga morate vložiti v fazo priprave. Vzemite si dovolj časa!</a:t>
            </a:r>
            <a:endParaRPr lang="nl-NL" altLang="sl-SI" smtClean="0"/>
          </a:p>
        </p:txBody>
      </p:sp>
    </p:spTree>
    <p:extLst>
      <p:ext uri="{BB962C8B-B14F-4D97-AF65-F5344CB8AC3E}">
        <p14:creationId xmlns:p14="http://schemas.microsoft.com/office/powerpoint/2010/main" val="9123040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bwMode="auto">
          <a:xfrm>
            <a:off x="628650" y="365125"/>
            <a:ext cx="7886700" cy="13255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sl-SI" altLang="en-US" smtClean="0">
                <a:solidFill>
                  <a:srgbClr val="7F7F7F"/>
                </a:solidFill>
              </a:rPr>
              <a:t>Proces ocenjevanja korak za korakom</a:t>
            </a:r>
            <a:r>
              <a:rPr lang="en-US" altLang="en-US" smtClean="0">
                <a:solidFill>
                  <a:srgbClr val="7F7F7F"/>
                </a:solidFill>
              </a:rPr>
              <a:t>: </a:t>
            </a:r>
            <a:r>
              <a:rPr lang="sl-SI" altLang="en-US" b="1" smtClean="0">
                <a:solidFill>
                  <a:srgbClr val="0095C2"/>
                </a:solidFill>
              </a:rPr>
              <a:t>Srečanje z deležniki</a:t>
            </a:r>
            <a:r>
              <a:rPr lang="nl-NL" altLang="en-US" b="1" smtClean="0">
                <a:latin typeface="Karla" pitchFamily="2" charset="0"/>
              </a:rPr>
              <a:t/>
            </a:r>
            <a:br>
              <a:rPr lang="nl-NL" altLang="en-US" b="1" smtClean="0">
                <a:latin typeface="Karla" pitchFamily="2" charset="0"/>
              </a:rPr>
            </a:br>
            <a:endParaRPr lang="nl-NL" altLang="nl-NL" smtClean="0"/>
          </a:p>
        </p:txBody>
      </p:sp>
      <p:sp>
        <p:nvSpPr>
          <p:cNvPr id="24578" name="Content Placeholder 1"/>
          <p:cNvSpPr>
            <a:spLocks noGrp="1"/>
          </p:cNvSpPr>
          <p:nvPr>
            <p:ph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sl-SI" altLang="en-US" smtClean="0">
                <a:solidFill>
                  <a:srgbClr val="7F7F7F"/>
                </a:solidFill>
              </a:rPr>
              <a:t>Predstavite vsako dimenzijo posebej.</a:t>
            </a:r>
            <a:endParaRPr lang="en-US" altLang="en-US" smtClean="0">
              <a:solidFill>
                <a:srgbClr val="7F7F7F"/>
              </a:solidFill>
            </a:endParaRPr>
          </a:p>
          <a:p>
            <a:pPr eaLnBrk="1" hangingPunct="1"/>
            <a:r>
              <a:rPr lang="sl-SI" altLang="en-US" smtClean="0">
                <a:solidFill>
                  <a:srgbClr val="7F7F7F"/>
                </a:solidFill>
              </a:rPr>
              <a:t>Za vsako si vzemite največ 30 minut, pomagajte si z vprašanji za refleksijo.</a:t>
            </a:r>
            <a:endParaRPr lang="en-US" altLang="en-US" smtClean="0">
              <a:solidFill>
                <a:srgbClr val="7F7F7F"/>
              </a:solidFill>
            </a:endParaRPr>
          </a:p>
          <a:p>
            <a:pPr eaLnBrk="1" hangingPunct="1"/>
            <a:r>
              <a:rPr lang="sl-SI" altLang="en-US" smtClean="0">
                <a:solidFill>
                  <a:srgbClr val="7F7F7F"/>
                </a:solidFill>
              </a:rPr>
              <a:t>Deležnike prosite za oceno vsake dimenzije </a:t>
            </a:r>
            <a:r>
              <a:rPr lang="en-US" altLang="en-US" smtClean="0">
                <a:solidFill>
                  <a:srgbClr val="7F7F7F"/>
                </a:solidFill>
              </a:rPr>
              <a:t>(0-9) </a:t>
            </a:r>
            <a:endParaRPr lang="sl-SI" altLang="en-US" smtClean="0">
              <a:solidFill>
                <a:srgbClr val="7F7F7F"/>
              </a:solidFill>
            </a:endParaRPr>
          </a:p>
          <a:p>
            <a:pPr eaLnBrk="1" hangingPunct="1"/>
            <a:r>
              <a:rPr lang="sl-SI" altLang="en-US" smtClean="0">
                <a:solidFill>
                  <a:srgbClr val="7F7F7F"/>
                </a:solidFill>
              </a:rPr>
              <a:t>Zabeležite rezultate na pajkovo mrežo</a:t>
            </a:r>
            <a:endParaRPr lang="en-US" altLang="en-US" smtClean="0">
              <a:solidFill>
                <a:srgbClr val="7F7F7F"/>
              </a:solidFill>
            </a:endParaRPr>
          </a:p>
          <a:p>
            <a:pPr eaLnBrk="1" hangingPunct="1">
              <a:buFont typeface="Arial" charset="0"/>
              <a:buNone/>
            </a:pPr>
            <a:endParaRPr lang="en-US" altLang="en-US" smtClean="0"/>
          </a:p>
          <a:p>
            <a:pPr eaLnBrk="1" hangingPunct="1">
              <a:buFont typeface="Arial" charset="0"/>
              <a:buNone/>
            </a:pPr>
            <a:r>
              <a:rPr lang="sl-SI" altLang="en-US" smtClean="0">
                <a:solidFill>
                  <a:srgbClr val="C9423B"/>
                </a:solidFill>
              </a:rPr>
              <a:t>Vloga povezovalca je zelo pomembna</a:t>
            </a:r>
            <a:r>
              <a:rPr lang="en-US" altLang="en-US" smtClean="0">
                <a:solidFill>
                  <a:srgbClr val="C9423B"/>
                </a:solidFill>
              </a:rPr>
              <a:t>!</a:t>
            </a:r>
            <a:endParaRPr lang="nl-NL" altLang="en-US" smtClean="0">
              <a:solidFill>
                <a:srgbClr val="C9423B"/>
              </a:solidFill>
            </a:endParaRPr>
          </a:p>
        </p:txBody>
      </p:sp>
      <p:sp>
        <p:nvSpPr>
          <p:cNvPr id="4" name="Flowchart: Connector 3"/>
          <p:cNvSpPr/>
          <p:nvPr/>
        </p:nvSpPr>
        <p:spPr>
          <a:xfrm>
            <a:off x="6078538" y="3765550"/>
            <a:ext cx="2868612" cy="2781300"/>
          </a:xfrm>
          <a:prstGeom prst="flowChartConnector">
            <a:avLst/>
          </a:prstGeom>
          <a:blipFill dpi="0" rotWithShape="1">
            <a:blip r:embed="rId3">
              <a:extLst/>
            </a:blip>
            <a:srcRect/>
            <a:stretch>
              <a:fillRect/>
            </a:stretch>
          </a:blip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l-NL"/>
          </a:p>
        </p:txBody>
      </p:sp>
    </p:spTree>
    <p:extLst>
      <p:ext uri="{BB962C8B-B14F-4D97-AF65-F5344CB8AC3E}">
        <p14:creationId xmlns:p14="http://schemas.microsoft.com/office/powerpoint/2010/main" val="32986782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4467" y="1235965"/>
            <a:ext cx="7886700" cy="4351338"/>
          </a:xfrm>
        </p:spPr>
        <p:txBody>
          <a:bodyPr/>
          <a:lstStyle/>
          <a:p>
            <a:pPr marL="0" indent="0">
              <a:buNone/>
            </a:pPr>
            <a:r>
              <a:rPr lang="sl-SI" sz="3600" dirty="0" smtClean="0">
                <a:solidFill>
                  <a:srgbClr val="008BB4"/>
                </a:solidFill>
              </a:rPr>
              <a:t>Dimenzije kakovosti za knjižnice igrač</a:t>
            </a:r>
          </a:p>
          <a:p>
            <a:pPr marL="0" indent="0">
              <a:buNone/>
            </a:pPr>
            <a:endParaRPr lang="sl-SI" sz="3600" dirty="0">
              <a:solidFill>
                <a:srgbClr val="008BB4"/>
              </a:solidFill>
            </a:endParaRPr>
          </a:p>
          <a:p>
            <a:pPr marL="0" indent="0">
              <a:buNone/>
            </a:pPr>
            <a:r>
              <a:rPr lang="sl-SI" sz="3600" dirty="0" smtClean="0">
                <a:solidFill>
                  <a:srgbClr val="C9423B"/>
                </a:solidFill>
              </a:rPr>
              <a:t>6 </a:t>
            </a:r>
            <a:r>
              <a:rPr lang="sl-SI" sz="3600" dirty="0" err="1" smtClean="0">
                <a:solidFill>
                  <a:srgbClr val="C9423B"/>
                </a:solidFill>
              </a:rPr>
              <a:t>di</a:t>
            </a:r>
            <a:r>
              <a:rPr lang="en-US" sz="3600" dirty="0" smtClean="0">
                <a:solidFill>
                  <a:srgbClr val="C9423B"/>
                </a:solidFill>
              </a:rPr>
              <a:t>men</a:t>
            </a:r>
            <a:r>
              <a:rPr lang="sl-SI" sz="3600" dirty="0" err="1" smtClean="0">
                <a:solidFill>
                  <a:srgbClr val="C9423B"/>
                </a:solidFill>
              </a:rPr>
              <a:t>zij</a:t>
            </a:r>
            <a:r>
              <a:rPr lang="sl-SI" sz="3600" dirty="0" smtClean="0">
                <a:solidFill>
                  <a:srgbClr val="C9423B"/>
                </a:solidFill>
              </a:rPr>
              <a:t> kakovosti</a:t>
            </a:r>
            <a:r>
              <a:rPr lang="en-US" sz="3600" dirty="0" smtClean="0">
                <a:solidFill>
                  <a:srgbClr val="C9423B"/>
                </a:solidFill>
              </a:rPr>
              <a:t> </a:t>
            </a:r>
          </a:p>
          <a:p>
            <a:pPr marL="0" indent="0">
              <a:buNone/>
            </a:pPr>
            <a:endParaRPr lang="en-US" sz="3600" dirty="0">
              <a:solidFill>
                <a:srgbClr val="C9423B"/>
              </a:solidFill>
            </a:endParaRPr>
          </a:p>
          <a:p>
            <a:pPr marL="0" indent="0">
              <a:buNone/>
            </a:pPr>
            <a:r>
              <a:rPr lang="en-US" sz="2400" smtClean="0">
                <a:solidFill>
                  <a:schemeClr val="tx1">
                    <a:lumMod val="50000"/>
                    <a:lumOff val="50000"/>
                  </a:schemeClr>
                </a:solidFill>
              </a:rPr>
              <a:t>5-d</a:t>
            </a:r>
            <a:r>
              <a:rPr lang="sl-SI" sz="2400" smtClean="0">
                <a:solidFill>
                  <a:schemeClr val="tx1">
                    <a:lumMod val="50000"/>
                    <a:lumOff val="50000"/>
                  </a:schemeClr>
                </a:solidFill>
              </a:rPr>
              <a:t>nevni trening v projektu</a:t>
            </a:r>
            <a:endParaRPr lang="en-US" sz="2400" smtClean="0">
              <a:solidFill>
                <a:schemeClr val="tx1">
                  <a:lumMod val="50000"/>
                  <a:lumOff val="50000"/>
                </a:schemeClr>
              </a:solidFill>
            </a:endParaRPr>
          </a:p>
          <a:p>
            <a:pPr marL="0" indent="0">
              <a:buNone/>
            </a:pPr>
            <a:r>
              <a:rPr lang="en-US" sz="2400" smtClean="0">
                <a:solidFill>
                  <a:schemeClr val="tx1">
                    <a:lumMod val="50000"/>
                    <a:lumOff val="50000"/>
                  </a:schemeClr>
                </a:solidFill>
              </a:rPr>
              <a:t>TOY for Inclusion</a:t>
            </a:r>
            <a:endParaRPr lang="nl-NL" sz="2400" dirty="0">
              <a:solidFill>
                <a:schemeClr val="tx1">
                  <a:lumMod val="50000"/>
                  <a:lumOff val="50000"/>
                </a:schemeClr>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29883" y="2486824"/>
            <a:ext cx="2914117" cy="4371176"/>
          </a:xfrm>
          <a:prstGeom prst="rect">
            <a:avLst/>
          </a:prstGeom>
        </p:spPr>
      </p:pic>
    </p:spTree>
    <p:extLst>
      <p:ext uri="{BB962C8B-B14F-4D97-AF65-F5344CB8AC3E}">
        <p14:creationId xmlns:p14="http://schemas.microsoft.com/office/powerpoint/2010/main" val="744726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bwMode="auto">
          <a:xfrm>
            <a:off x="628650" y="365125"/>
            <a:ext cx="7886700" cy="13255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endParaRPr lang="nl-NL" altLang="nl-NL" smtClean="0"/>
          </a:p>
        </p:txBody>
      </p:sp>
      <p:graphicFrame>
        <p:nvGraphicFramePr>
          <p:cNvPr id="4" name="Content Placeholder 3"/>
          <p:cNvGraphicFramePr>
            <a:graphicFrameLocks noGrp="1"/>
          </p:cNvGraphicFramePr>
          <p:nvPr>
            <p:ph idx="1"/>
          </p:nvPr>
        </p:nvGraphicFramePr>
        <p:xfrm>
          <a:off x="628650" y="1825625"/>
          <a:ext cx="7886700" cy="3627438"/>
        </p:xfrm>
        <a:graphic>
          <a:graphicData uri="http://schemas.openxmlformats.org/drawingml/2006/table">
            <a:tbl>
              <a:tblPr/>
              <a:tblGrid>
                <a:gridCol w="5257800"/>
                <a:gridCol w="2628900"/>
              </a:tblGrid>
              <a:tr h="752475">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l-SI" altLang="nl-NL" sz="1800" b="1" i="0" u="none" strike="noStrike" cap="none" normalizeH="0" baseline="0" dirty="0" smtClean="0">
                          <a:ln>
                            <a:noFill/>
                          </a:ln>
                          <a:solidFill>
                            <a:srgbClr val="FFFFFF"/>
                          </a:solidFill>
                          <a:effectLst/>
                          <a:latin typeface="Calibri" panose="020F0502020204030204" pitchFamily="34" charset="0"/>
                          <a:ea typeface="MS PGothic" panose="020B0600070205080204" pitchFamily="34" charset="-128"/>
                        </a:rPr>
                        <a:t>Dimenzija</a:t>
                      </a:r>
                      <a:endParaRPr kumimoji="0" lang="nl-NL" altLang="nl-NL" sz="1800" b="1" i="0" u="none" strike="noStrike" cap="none" normalizeH="0" baseline="0" dirty="0" smtClean="0">
                        <a:ln>
                          <a:noFill/>
                        </a:ln>
                        <a:solidFill>
                          <a:schemeClr val="tx1"/>
                        </a:solidFill>
                        <a:effectLst/>
                        <a:latin typeface="Karla" pitchFamily="2" charset="0"/>
                        <a:ea typeface="MS PGothic" panose="020B0600070205080204" pitchFamily="34" charset="-128"/>
                      </a:endParaRPr>
                    </a:p>
                  </a:txBody>
                  <a:tcPr marL="105183" marR="105183"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3CA68A"/>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l-SI" altLang="nl-NL" sz="1800" b="1" i="0" u="none" strike="noStrike" cap="none" normalizeH="0" baseline="0" dirty="0" smtClean="0">
                          <a:ln>
                            <a:noFill/>
                          </a:ln>
                          <a:solidFill>
                            <a:srgbClr val="FFFFFF"/>
                          </a:solidFill>
                          <a:effectLst/>
                          <a:latin typeface="Calibri" panose="020F0502020204030204" pitchFamily="34" charset="0"/>
                          <a:ea typeface="MS PGothic" panose="020B0600070205080204" pitchFamily="34" charset="-128"/>
                        </a:rPr>
                        <a:t>Povprečna ocena deležnikov</a:t>
                      </a:r>
                      <a:endParaRPr kumimoji="0" lang="nl-NL" altLang="nl-NL" sz="1800" b="1" i="0" u="none" strike="noStrike" cap="none" normalizeH="0" baseline="0" dirty="0" smtClean="0">
                        <a:ln>
                          <a:noFill/>
                        </a:ln>
                        <a:solidFill>
                          <a:schemeClr val="bg1"/>
                        </a:solidFill>
                        <a:effectLst/>
                        <a:latin typeface="Karla" pitchFamily="2" charset="0"/>
                        <a:ea typeface="MS PGothic" panose="020B0600070205080204" pitchFamily="34" charset="-128"/>
                      </a:endParaRPr>
                    </a:p>
                  </a:txBody>
                  <a:tcPr marL="105183" marR="105183"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3CA68A"/>
                    </a:solidFill>
                  </a:tcPr>
                </a:tc>
              </a:tr>
              <a:tr h="434975">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l-SI" altLang="nl-NL" sz="1800" b="0" i="0" u="none" strike="noStrike" cap="none" normalizeH="0" baseline="0" dirty="0" smtClean="0">
                          <a:ln>
                            <a:noFill/>
                          </a:ln>
                          <a:solidFill>
                            <a:srgbClr val="000000"/>
                          </a:solidFill>
                          <a:effectLst/>
                          <a:latin typeface="Karla" pitchFamily="2" charset="0"/>
                          <a:ea typeface="MS PGothic" panose="020B0600070205080204" pitchFamily="34" charset="-128"/>
                        </a:rPr>
                        <a:t>Otroku prijazno</a:t>
                      </a:r>
                      <a:endParaRPr kumimoji="0" lang="nl-NL" altLang="nl-NL" sz="1800" b="0" i="0" u="none" strike="noStrike" cap="none" normalizeH="0" baseline="0" dirty="0" smtClean="0">
                        <a:ln>
                          <a:noFill/>
                        </a:ln>
                        <a:solidFill>
                          <a:srgbClr val="000000"/>
                        </a:solidFill>
                        <a:effectLst/>
                        <a:latin typeface="Karla" pitchFamily="2" charset="0"/>
                        <a:ea typeface="MS PGothic" panose="020B0600070205080204" pitchFamily="34" charset="-128"/>
                      </a:endParaRPr>
                    </a:p>
                  </a:txBody>
                  <a:tcPr marL="105183" marR="105183"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B634"/>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nl-NL" altLang="nl-NL" sz="1800" b="0" i="0" u="none" strike="noStrike" cap="none" normalizeH="0" baseline="0" smtClean="0">
                        <a:ln>
                          <a:noFill/>
                        </a:ln>
                        <a:solidFill>
                          <a:srgbClr val="000000"/>
                        </a:solidFill>
                        <a:effectLst/>
                        <a:latin typeface="Karla" pitchFamily="2" charset="0"/>
                        <a:ea typeface="MS PGothic" panose="020B0600070205080204" pitchFamily="34" charset="-128"/>
                      </a:endParaRPr>
                    </a:p>
                  </a:txBody>
                  <a:tcPr marL="105183" marR="105183"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B634"/>
                    </a:solidFill>
                  </a:tcPr>
                </a:tc>
              </a:tr>
              <a:tr h="434975">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sl-SI" altLang="nl-NL" sz="1800" b="0" i="0" u="none" strike="noStrike" cap="none" normalizeH="0" baseline="0" dirty="0" smtClean="0">
                          <a:ln>
                            <a:noFill/>
                          </a:ln>
                          <a:solidFill>
                            <a:srgbClr val="000000"/>
                          </a:solidFill>
                          <a:effectLst/>
                          <a:latin typeface="Karla" pitchFamily="2" charset="0"/>
                          <a:ea typeface="MS PGothic" panose="020B0600070205080204" pitchFamily="34" charset="-128"/>
                        </a:rPr>
                        <a:t>Zagovorništvo</a:t>
                      </a:r>
                      <a:endParaRPr kumimoji="0" lang="nl-NL" altLang="nl-NL" sz="1800" b="0" i="0" u="none" strike="noStrike" cap="none" normalizeH="0" baseline="0" dirty="0" smtClean="0">
                        <a:ln>
                          <a:noFill/>
                        </a:ln>
                        <a:solidFill>
                          <a:srgbClr val="000000"/>
                        </a:solidFill>
                        <a:effectLst/>
                        <a:latin typeface="Karla" pitchFamily="2" charset="0"/>
                        <a:ea typeface="MS PGothic" panose="020B0600070205080204" pitchFamily="34" charset="-128"/>
                      </a:endParaRPr>
                    </a:p>
                  </a:txBody>
                  <a:tcPr marL="105183" marR="105183"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B634"/>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nl-NL" altLang="nl-NL" sz="1800" b="0" i="0" u="none" strike="noStrike" cap="none" normalizeH="0" baseline="0" smtClean="0">
                        <a:ln>
                          <a:noFill/>
                        </a:ln>
                        <a:solidFill>
                          <a:srgbClr val="000000"/>
                        </a:solidFill>
                        <a:effectLst/>
                        <a:latin typeface="Karla" pitchFamily="2" charset="0"/>
                        <a:ea typeface="MS PGothic" panose="020B0600070205080204" pitchFamily="34" charset="-128"/>
                      </a:endParaRPr>
                    </a:p>
                  </a:txBody>
                  <a:tcPr marL="105183" marR="105183"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B634"/>
                    </a:solidFill>
                  </a:tcPr>
                </a:tc>
              </a:tr>
              <a:tr h="434975">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l-SI" altLang="nl-NL" sz="1800" b="0" i="0" u="none" strike="noStrike" cap="none" normalizeH="0" baseline="0" dirty="0" smtClean="0">
                          <a:ln>
                            <a:noFill/>
                          </a:ln>
                          <a:solidFill>
                            <a:srgbClr val="000000"/>
                          </a:solidFill>
                          <a:effectLst/>
                          <a:latin typeface="Calibri" panose="020F0502020204030204" pitchFamily="34" charset="0"/>
                          <a:ea typeface="MS PGothic" panose="020B0600070205080204" pitchFamily="34" charset="-128"/>
                        </a:rPr>
                        <a:t>Varnost, zdravje, zaščita</a:t>
                      </a:r>
                      <a:endParaRPr kumimoji="0" lang="nl-NL" altLang="nl-NL" sz="1800" b="0" i="0" u="none" strike="noStrike" cap="none" normalizeH="0" baseline="0" dirty="0" smtClean="0">
                        <a:ln>
                          <a:noFill/>
                        </a:ln>
                        <a:solidFill>
                          <a:srgbClr val="000000"/>
                        </a:solidFill>
                        <a:effectLst/>
                        <a:latin typeface="Karla" pitchFamily="2" charset="0"/>
                        <a:ea typeface="MS PGothic" panose="020B0600070205080204" pitchFamily="34" charset="-128"/>
                      </a:endParaRPr>
                    </a:p>
                  </a:txBody>
                  <a:tcPr marL="105183" marR="105183"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B634"/>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nl-NL" altLang="nl-NL" sz="1800" b="0" i="0" u="none" strike="noStrike" cap="none" normalizeH="0" baseline="0" smtClean="0">
                        <a:ln>
                          <a:noFill/>
                        </a:ln>
                        <a:solidFill>
                          <a:srgbClr val="000000"/>
                        </a:solidFill>
                        <a:effectLst/>
                        <a:latin typeface="Karla" pitchFamily="2" charset="0"/>
                        <a:ea typeface="MS PGothic" panose="020B0600070205080204" pitchFamily="34" charset="-128"/>
                      </a:endParaRPr>
                    </a:p>
                  </a:txBody>
                  <a:tcPr marL="105183" marR="105183"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B634"/>
                    </a:solidFill>
                  </a:tcPr>
                </a:tc>
              </a:tr>
              <a:tr h="434975">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l-SI" altLang="nl-NL" sz="1800" b="0" i="0" u="none" strike="noStrike" cap="none" normalizeH="0" baseline="0" dirty="0" smtClean="0">
                          <a:ln>
                            <a:noFill/>
                          </a:ln>
                          <a:solidFill>
                            <a:srgbClr val="000000"/>
                          </a:solidFill>
                          <a:effectLst/>
                          <a:latin typeface="Calibri" panose="020F0502020204030204" pitchFamily="34" charset="0"/>
                          <a:ea typeface="MS PGothic" panose="020B0600070205080204" pitchFamily="34" charset="-128"/>
                        </a:rPr>
                        <a:t>Osebje</a:t>
                      </a:r>
                      <a:endParaRPr kumimoji="0" lang="nl-NL" altLang="nl-NL" sz="1800" b="0" i="0" u="none" strike="noStrike" cap="none" normalizeH="0" baseline="0" dirty="0" smtClean="0">
                        <a:ln>
                          <a:noFill/>
                        </a:ln>
                        <a:solidFill>
                          <a:srgbClr val="000000"/>
                        </a:solidFill>
                        <a:effectLst/>
                        <a:latin typeface="Karla" pitchFamily="2" charset="0"/>
                        <a:ea typeface="MS PGothic" panose="020B0600070205080204" pitchFamily="34" charset="-128"/>
                      </a:endParaRPr>
                    </a:p>
                  </a:txBody>
                  <a:tcPr marL="105183" marR="105183"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B634"/>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nl-NL" altLang="nl-NL" sz="1800" b="0" i="0" u="none" strike="noStrike" cap="none" normalizeH="0" baseline="0" smtClean="0">
                        <a:ln>
                          <a:noFill/>
                        </a:ln>
                        <a:solidFill>
                          <a:srgbClr val="000000"/>
                        </a:solidFill>
                        <a:effectLst/>
                        <a:latin typeface="Karla" pitchFamily="2" charset="0"/>
                        <a:ea typeface="MS PGothic" panose="020B0600070205080204" pitchFamily="34" charset="-128"/>
                      </a:endParaRPr>
                    </a:p>
                  </a:txBody>
                  <a:tcPr marL="105183" marR="105183"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B634"/>
                    </a:solidFill>
                  </a:tcPr>
                </a:tc>
              </a:tr>
              <a:tr h="434975">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sl-SI" altLang="nl-NL" sz="1800" b="0" i="0" u="none" strike="noStrike" cap="none" normalizeH="0" baseline="0" dirty="0" smtClean="0">
                          <a:ln>
                            <a:noFill/>
                          </a:ln>
                          <a:solidFill>
                            <a:srgbClr val="000000"/>
                          </a:solidFill>
                          <a:effectLst/>
                          <a:latin typeface="Karla" pitchFamily="2" charset="0"/>
                          <a:ea typeface="MS PGothic" panose="020B0600070205080204" pitchFamily="34" charset="-128"/>
                        </a:rPr>
                        <a:t>Povezanost </a:t>
                      </a:r>
                      <a:endParaRPr kumimoji="0" lang="nl-NL" altLang="nl-NL" sz="1800" b="0" i="0" u="none" strike="noStrike" cap="none" normalizeH="0" baseline="0" dirty="0" smtClean="0">
                        <a:ln>
                          <a:noFill/>
                        </a:ln>
                        <a:solidFill>
                          <a:srgbClr val="000000"/>
                        </a:solidFill>
                        <a:effectLst/>
                        <a:latin typeface="Karla" pitchFamily="2" charset="0"/>
                        <a:ea typeface="MS PGothic" panose="020B0600070205080204" pitchFamily="34" charset="-128"/>
                      </a:endParaRPr>
                    </a:p>
                  </a:txBody>
                  <a:tcPr marL="105183" marR="105183"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B634"/>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nl-NL" altLang="nl-NL" sz="1800" b="0" i="0" u="none" strike="noStrike" cap="none" normalizeH="0" baseline="0" smtClean="0">
                        <a:ln>
                          <a:noFill/>
                        </a:ln>
                        <a:solidFill>
                          <a:srgbClr val="000000"/>
                        </a:solidFill>
                        <a:effectLst/>
                        <a:latin typeface="Karla" pitchFamily="2" charset="0"/>
                        <a:ea typeface="MS PGothic" panose="020B0600070205080204" pitchFamily="34" charset="-128"/>
                      </a:endParaRPr>
                    </a:p>
                  </a:txBody>
                  <a:tcPr marL="105183" marR="105183"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B634"/>
                    </a:solidFill>
                  </a:tcPr>
                </a:tc>
              </a:tr>
              <a:tr h="700088">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sl-SI" altLang="nl-NL" sz="1800" b="0" i="0" u="none" strike="noStrike" cap="none" normalizeH="0" baseline="0" dirty="0" smtClean="0">
                          <a:ln>
                            <a:noFill/>
                          </a:ln>
                          <a:solidFill>
                            <a:srgbClr val="000000"/>
                          </a:solidFill>
                          <a:effectLst/>
                          <a:latin typeface="Calibri" panose="020F0502020204030204" pitchFamily="34" charset="0"/>
                          <a:ea typeface="MS PGothic" panose="020B0600070205080204" pitchFamily="34" charset="-128"/>
                        </a:rPr>
                        <a:t>Dolgoročnost </a:t>
                      </a:r>
                      <a:endParaRPr kumimoji="0" lang="nl-NL" altLang="nl-NL" sz="1800" b="0" i="0" u="none" strike="noStrike" cap="none" normalizeH="0" baseline="0" dirty="0" smtClean="0">
                        <a:ln>
                          <a:noFill/>
                        </a:ln>
                        <a:solidFill>
                          <a:srgbClr val="000000"/>
                        </a:solidFill>
                        <a:effectLst/>
                        <a:latin typeface="Karla" pitchFamily="2" charset="0"/>
                        <a:ea typeface="MS PGothic" panose="020B0600070205080204" pitchFamily="34" charset="-128"/>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nl-NL" altLang="nl-NL" sz="1800" b="0" i="0" u="none" strike="noStrike" cap="none" normalizeH="0" baseline="0" dirty="0" smtClean="0">
                        <a:ln>
                          <a:noFill/>
                        </a:ln>
                        <a:solidFill>
                          <a:srgbClr val="000000"/>
                        </a:solidFill>
                        <a:effectLst/>
                        <a:latin typeface="Karla" pitchFamily="2" charset="0"/>
                        <a:ea typeface="MS PGothic" panose="020B0600070205080204" pitchFamily="34" charset="-128"/>
                      </a:endParaRPr>
                    </a:p>
                  </a:txBody>
                  <a:tcPr marL="105183" marR="105183"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B634"/>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nl-NL" altLang="nl-NL" sz="1800" b="0" i="0" u="none" strike="noStrike" cap="none" normalizeH="0" baseline="0" dirty="0" smtClean="0">
                        <a:ln>
                          <a:noFill/>
                        </a:ln>
                        <a:solidFill>
                          <a:srgbClr val="000000"/>
                        </a:solidFill>
                        <a:effectLst/>
                        <a:latin typeface="Karla" pitchFamily="2" charset="0"/>
                        <a:ea typeface="MS PGothic" panose="020B0600070205080204" pitchFamily="34" charset="-128"/>
                      </a:endParaRPr>
                    </a:p>
                  </a:txBody>
                  <a:tcPr marL="105183" marR="105183"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B634"/>
                    </a:solidFill>
                  </a:tcPr>
                </a:tc>
              </a:tr>
            </a:tbl>
          </a:graphicData>
        </a:graphic>
      </p:graphicFrame>
    </p:spTree>
    <p:extLst>
      <p:ext uri="{BB962C8B-B14F-4D97-AF65-F5344CB8AC3E}">
        <p14:creationId xmlns:p14="http://schemas.microsoft.com/office/powerpoint/2010/main" val="34093275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22400" y="1325563"/>
            <a:ext cx="6299200" cy="473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itle 1"/>
          <p:cNvSpPr>
            <a:spLocks noGrp="1"/>
          </p:cNvSpPr>
          <p:nvPr>
            <p:ph type="title"/>
          </p:nvPr>
        </p:nvSpPr>
        <p:spPr bwMode="auto">
          <a:xfrm>
            <a:off x="628650" y="365125"/>
            <a:ext cx="7886700" cy="13255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sl-SI" altLang="nl-NL" smtClean="0">
                <a:solidFill>
                  <a:srgbClr val="494A47"/>
                </a:solidFill>
              </a:rPr>
              <a:t>Pajkova mreža</a:t>
            </a:r>
            <a:endParaRPr lang="nl-NL" altLang="nl-NL" smtClean="0">
              <a:solidFill>
                <a:srgbClr val="494A47"/>
              </a:solidFill>
            </a:endParaRPr>
          </a:p>
        </p:txBody>
      </p:sp>
    </p:spTree>
    <p:extLst>
      <p:ext uri="{BB962C8B-B14F-4D97-AF65-F5344CB8AC3E}">
        <p14:creationId xmlns:p14="http://schemas.microsoft.com/office/powerpoint/2010/main" val="21642835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bwMode="auto">
          <a:xfrm>
            <a:off x="628650" y="365125"/>
            <a:ext cx="7886700" cy="13255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sl-SI" altLang="en-US" smtClean="0">
                <a:solidFill>
                  <a:srgbClr val="7F7F7F"/>
                </a:solidFill>
              </a:rPr>
              <a:t>Proces ocenjevanja korak za korakom</a:t>
            </a:r>
            <a:r>
              <a:rPr lang="en-US" altLang="en-US" smtClean="0">
                <a:solidFill>
                  <a:srgbClr val="7F7F7F"/>
                </a:solidFill>
              </a:rPr>
              <a:t>: </a:t>
            </a:r>
            <a:r>
              <a:rPr lang="sl-SI" altLang="en-US" b="1" smtClean="0">
                <a:solidFill>
                  <a:srgbClr val="0095C2"/>
                </a:solidFill>
              </a:rPr>
              <a:t>Razvoj akcijskega načrta</a:t>
            </a:r>
            <a:endParaRPr lang="nl-NL" altLang="nl-NL" smtClean="0"/>
          </a:p>
        </p:txBody>
      </p:sp>
      <p:pic>
        <p:nvPicPr>
          <p:cNvPr id="15363" name="Content Placeholder 1"/>
          <p:cNvPicPr>
            <a:picLocks noGrp="1" noChangeAspect="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bwMode="auto">
          <a:xfrm>
            <a:off x="2725738" y="4443413"/>
            <a:ext cx="3692525" cy="15875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Table 3"/>
          <p:cNvGraphicFramePr>
            <a:graphicFrameLocks noGrp="1"/>
          </p:cNvGraphicFramePr>
          <p:nvPr/>
        </p:nvGraphicFramePr>
        <p:xfrm>
          <a:off x="457200" y="2055813"/>
          <a:ext cx="8058150" cy="1789112"/>
        </p:xfrm>
        <a:graphic>
          <a:graphicData uri="http://schemas.openxmlformats.org/drawingml/2006/table">
            <a:tbl>
              <a:tblPr firstRow="1" firstCol="1" bandRow="1">
                <a:tableStyleId>{5C22544A-7EE6-4342-B048-85BDC9FD1C3A}</a:tableStyleId>
              </a:tblPr>
              <a:tblGrid>
                <a:gridCol w="1454944"/>
                <a:gridCol w="1902618"/>
                <a:gridCol w="1287066"/>
                <a:gridCol w="1846660"/>
                <a:gridCol w="1566862"/>
              </a:tblGrid>
              <a:tr h="305095">
                <a:tc>
                  <a:txBody>
                    <a:bodyPr/>
                    <a:lstStyle/>
                    <a:p>
                      <a:pPr>
                        <a:lnSpc>
                          <a:spcPct val="115000"/>
                        </a:lnSpc>
                        <a:spcAft>
                          <a:spcPts val="0"/>
                        </a:spcAft>
                      </a:pPr>
                      <a:r>
                        <a:rPr lang="sl-SI" sz="1200" dirty="0" smtClean="0">
                          <a:effectLst/>
                        </a:rPr>
                        <a:t>Aktivnost</a:t>
                      </a:r>
                      <a:endParaRPr lang="en-GB" sz="1100" dirty="0">
                        <a:effectLst/>
                        <a:latin typeface="Calibri"/>
                        <a:ea typeface="Calibri"/>
                        <a:cs typeface="Arial"/>
                      </a:endParaRPr>
                    </a:p>
                  </a:txBody>
                  <a:tcPr marL="68578" marR="68578" marT="0" marB="0"/>
                </a:tc>
                <a:tc>
                  <a:txBody>
                    <a:bodyPr/>
                    <a:lstStyle/>
                    <a:p>
                      <a:pPr>
                        <a:lnSpc>
                          <a:spcPct val="115000"/>
                        </a:lnSpc>
                        <a:spcAft>
                          <a:spcPts val="0"/>
                        </a:spcAft>
                      </a:pPr>
                      <a:r>
                        <a:rPr lang="sl-SI" sz="1200" dirty="0" smtClean="0">
                          <a:effectLst/>
                        </a:rPr>
                        <a:t>Kaj (kdaj,</a:t>
                      </a:r>
                      <a:r>
                        <a:rPr lang="sl-SI" sz="1200" baseline="0" dirty="0" smtClean="0">
                          <a:effectLst/>
                        </a:rPr>
                        <a:t> kje, kako)</a:t>
                      </a:r>
                      <a:endParaRPr lang="en-GB" sz="1100" dirty="0">
                        <a:effectLst/>
                        <a:latin typeface="Calibri"/>
                        <a:ea typeface="Calibri"/>
                        <a:cs typeface="Arial"/>
                      </a:endParaRPr>
                    </a:p>
                  </a:txBody>
                  <a:tcPr marL="68578" marR="68578" marT="0" marB="0"/>
                </a:tc>
                <a:tc>
                  <a:txBody>
                    <a:bodyPr/>
                    <a:lstStyle/>
                    <a:p>
                      <a:pPr>
                        <a:lnSpc>
                          <a:spcPct val="115000"/>
                        </a:lnSpc>
                        <a:spcAft>
                          <a:spcPts val="0"/>
                        </a:spcAft>
                      </a:pPr>
                      <a:r>
                        <a:rPr lang="sl-SI" sz="1200" dirty="0" smtClean="0">
                          <a:effectLst/>
                        </a:rPr>
                        <a:t>Kdo</a:t>
                      </a:r>
                      <a:endParaRPr lang="en-GB" sz="1100" dirty="0">
                        <a:effectLst/>
                        <a:latin typeface="Calibri"/>
                        <a:ea typeface="Calibri"/>
                        <a:cs typeface="Arial"/>
                      </a:endParaRPr>
                    </a:p>
                  </a:txBody>
                  <a:tcPr marL="68578" marR="68578" marT="0" marB="0"/>
                </a:tc>
                <a:tc>
                  <a:txBody>
                    <a:bodyPr/>
                    <a:lstStyle/>
                    <a:p>
                      <a:pPr>
                        <a:lnSpc>
                          <a:spcPct val="115000"/>
                        </a:lnSpc>
                        <a:spcAft>
                          <a:spcPts val="0"/>
                        </a:spcAft>
                      </a:pPr>
                      <a:r>
                        <a:rPr lang="sl-SI" sz="1200" dirty="0" smtClean="0">
                          <a:effectLst/>
                        </a:rPr>
                        <a:t>Viri/materiali</a:t>
                      </a:r>
                      <a:endParaRPr lang="en-GB" sz="1100" dirty="0">
                        <a:effectLst/>
                        <a:latin typeface="Calibri"/>
                        <a:ea typeface="Calibri"/>
                        <a:cs typeface="Arial"/>
                      </a:endParaRPr>
                    </a:p>
                  </a:txBody>
                  <a:tcPr marL="68578" marR="68578" marT="0" marB="0"/>
                </a:tc>
                <a:tc>
                  <a:txBody>
                    <a:bodyPr/>
                    <a:lstStyle/>
                    <a:p>
                      <a:pPr>
                        <a:lnSpc>
                          <a:spcPct val="115000"/>
                        </a:lnSpc>
                        <a:spcAft>
                          <a:spcPts val="0"/>
                        </a:spcAft>
                      </a:pPr>
                      <a:r>
                        <a:rPr lang="sl-SI" sz="1200" dirty="0" smtClean="0">
                          <a:effectLst/>
                        </a:rPr>
                        <a:t>Časovni okvir</a:t>
                      </a:r>
                      <a:endParaRPr lang="en-GB" sz="1100" dirty="0">
                        <a:effectLst/>
                        <a:latin typeface="Calibri"/>
                        <a:ea typeface="Calibri"/>
                        <a:cs typeface="Arial"/>
                      </a:endParaRPr>
                    </a:p>
                  </a:txBody>
                  <a:tcPr marL="68578" marR="68578" marT="0" marB="0"/>
                </a:tc>
              </a:tr>
              <a:tr h="1484017">
                <a:tc>
                  <a:txBody>
                    <a:bodyPr/>
                    <a:lstStyle/>
                    <a:p>
                      <a:pPr>
                        <a:lnSpc>
                          <a:spcPct val="115000"/>
                        </a:lnSpc>
                        <a:spcAft>
                          <a:spcPts val="0"/>
                        </a:spcAft>
                      </a:pPr>
                      <a:r>
                        <a:rPr lang="en-US" sz="1200" dirty="0">
                          <a:effectLst/>
                        </a:rPr>
                        <a:t>1.</a:t>
                      </a:r>
                      <a:endParaRPr lang="en-GB" sz="1100" dirty="0">
                        <a:effectLst/>
                      </a:endParaRPr>
                    </a:p>
                    <a:p>
                      <a:pPr>
                        <a:lnSpc>
                          <a:spcPct val="115000"/>
                        </a:lnSpc>
                        <a:spcAft>
                          <a:spcPts val="0"/>
                        </a:spcAft>
                      </a:pPr>
                      <a:r>
                        <a:rPr lang="en-US" sz="1200" dirty="0">
                          <a:effectLst/>
                        </a:rPr>
                        <a:t> </a:t>
                      </a:r>
                      <a:endParaRPr lang="en-GB" sz="1100" dirty="0">
                        <a:effectLst/>
                        <a:latin typeface="Calibri"/>
                        <a:ea typeface="Calibri"/>
                        <a:cs typeface="Arial"/>
                      </a:endParaRPr>
                    </a:p>
                  </a:txBody>
                  <a:tcPr marL="68578" marR="68578" marT="0" marB="0"/>
                </a:tc>
                <a:tc>
                  <a:txBody>
                    <a:bodyPr/>
                    <a:lstStyle/>
                    <a:p>
                      <a:pPr>
                        <a:lnSpc>
                          <a:spcPct val="115000"/>
                        </a:lnSpc>
                        <a:spcAft>
                          <a:spcPts val="0"/>
                        </a:spcAft>
                      </a:pPr>
                      <a:r>
                        <a:rPr lang="en-US" sz="1200" dirty="0">
                          <a:effectLst/>
                        </a:rPr>
                        <a:t> </a:t>
                      </a:r>
                      <a:endParaRPr lang="en-GB" sz="1100" dirty="0">
                        <a:effectLst/>
                      </a:endParaRPr>
                    </a:p>
                    <a:p>
                      <a:pPr>
                        <a:lnSpc>
                          <a:spcPct val="115000"/>
                        </a:lnSpc>
                        <a:spcAft>
                          <a:spcPts val="0"/>
                        </a:spcAft>
                      </a:pPr>
                      <a:r>
                        <a:rPr lang="en-US" sz="1200" dirty="0">
                          <a:effectLst/>
                        </a:rPr>
                        <a:t> </a:t>
                      </a:r>
                      <a:endParaRPr lang="en-GB" sz="1100" dirty="0">
                        <a:effectLst/>
                      </a:endParaRPr>
                    </a:p>
                    <a:p>
                      <a:pPr>
                        <a:lnSpc>
                          <a:spcPct val="115000"/>
                        </a:lnSpc>
                        <a:spcAft>
                          <a:spcPts val="0"/>
                        </a:spcAft>
                      </a:pPr>
                      <a:r>
                        <a:rPr lang="en-US" sz="1200" dirty="0">
                          <a:effectLst/>
                        </a:rPr>
                        <a:t> </a:t>
                      </a:r>
                      <a:endParaRPr lang="en-GB" sz="1100" dirty="0">
                        <a:effectLst/>
                      </a:endParaRPr>
                    </a:p>
                    <a:p>
                      <a:pPr>
                        <a:lnSpc>
                          <a:spcPct val="115000"/>
                        </a:lnSpc>
                        <a:spcAft>
                          <a:spcPts val="0"/>
                        </a:spcAft>
                      </a:pPr>
                      <a:r>
                        <a:rPr lang="en-US" sz="1200" dirty="0">
                          <a:effectLst/>
                        </a:rPr>
                        <a:t> </a:t>
                      </a:r>
                      <a:endParaRPr lang="en-GB" sz="1100" dirty="0">
                        <a:effectLst/>
                        <a:latin typeface="Calibri"/>
                        <a:ea typeface="Calibri"/>
                        <a:cs typeface="Arial"/>
                      </a:endParaRPr>
                    </a:p>
                  </a:txBody>
                  <a:tcPr marL="68578" marR="68578" marT="0" marB="0"/>
                </a:tc>
                <a:tc>
                  <a:txBody>
                    <a:bodyPr/>
                    <a:lstStyle/>
                    <a:p>
                      <a:pPr>
                        <a:lnSpc>
                          <a:spcPct val="115000"/>
                        </a:lnSpc>
                        <a:spcAft>
                          <a:spcPts val="0"/>
                        </a:spcAft>
                      </a:pPr>
                      <a:r>
                        <a:rPr lang="en-US" sz="1200" dirty="0">
                          <a:effectLst/>
                        </a:rPr>
                        <a:t> </a:t>
                      </a:r>
                      <a:endParaRPr lang="en-GB" sz="1100" dirty="0">
                        <a:effectLst/>
                        <a:latin typeface="Calibri"/>
                        <a:ea typeface="Calibri"/>
                        <a:cs typeface="Arial"/>
                      </a:endParaRPr>
                    </a:p>
                  </a:txBody>
                  <a:tcPr marL="68578" marR="68578" marT="0" marB="0"/>
                </a:tc>
                <a:tc>
                  <a:txBody>
                    <a:bodyPr/>
                    <a:lstStyle/>
                    <a:p>
                      <a:pPr>
                        <a:lnSpc>
                          <a:spcPct val="115000"/>
                        </a:lnSpc>
                        <a:spcAft>
                          <a:spcPts val="0"/>
                        </a:spcAft>
                      </a:pPr>
                      <a:r>
                        <a:rPr lang="en-US" sz="1200">
                          <a:effectLst/>
                        </a:rPr>
                        <a:t> </a:t>
                      </a:r>
                      <a:endParaRPr lang="en-GB" sz="1100">
                        <a:effectLst/>
                        <a:latin typeface="Calibri"/>
                        <a:ea typeface="Calibri"/>
                        <a:cs typeface="Arial"/>
                      </a:endParaRPr>
                    </a:p>
                  </a:txBody>
                  <a:tcPr marL="68578" marR="68578" marT="0" marB="0"/>
                </a:tc>
                <a:tc>
                  <a:txBody>
                    <a:bodyPr/>
                    <a:lstStyle/>
                    <a:p>
                      <a:pPr>
                        <a:lnSpc>
                          <a:spcPct val="115000"/>
                        </a:lnSpc>
                        <a:spcAft>
                          <a:spcPts val="0"/>
                        </a:spcAft>
                      </a:pPr>
                      <a:r>
                        <a:rPr lang="en-US" sz="1200" dirty="0">
                          <a:effectLst/>
                        </a:rPr>
                        <a:t> </a:t>
                      </a:r>
                      <a:endParaRPr lang="en-GB" sz="1100" dirty="0">
                        <a:effectLst/>
                        <a:latin typeface="Calibri"/>
                        <a:ea typeface="Calibri"/>
                        <a:cs typeface="Arial"/>
                      </a:endParaRPr>
                    </a:p>
                  </a:txBody>
                  <a:tcPr marL="68578" marR="68578" marT="0" marB="0"/>
                </a:tc>
              </a:tr>
            </a:tbl>
          </a:graphicData>
        </a:graphic>
      </p:graphicFrame>
    </p:spTree>
    <p:extLst>
      <p:ext uri="{BB962C8B-B14F-4D97-AF65-F5344CB8AC3E}">
        <p14:creationId xmlns:p14="http://schemas.microsoft.com/office/powerpoint/2010/main" val="21345988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bwMode="auto">
          <a:xfrm>
            <a:off x="628650" y="365125"/>
            <a:ext cx="7886700" cy="13255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defRPr/>
            </a:pPr>
            <a:r>
              <a:rPr lang="sl-SI" altLang="en-US" dirty="0">
                <a:solidFill>
                  <a:schemeClr val="tx1">
                    <a:lumMod val="50000"/>
                    <a:lumOff val="50000"/>
                  </a:schemeClr>
                </a:solidFill>
              </a:rPr>
              <a:t>Proces ocenjevanja korak za korakom</a:t>
            </a:r>
            <a:r>
              <a:rPr lang="en-US" altLang="en-US" dirty="0">
                <a:solidFill>
                  <a:schemeClr val="tx1">
                    <a:lumMod val="50000"/>
                    <a:lumOff val="50000"/>
                  </a:schemeClr>
                </a:solidFill>
              </a:rPr>
              <a:t>:</a:t>
            </a:r>
            <a:r>
              <a:rPr lang="en-US" altLang="en-US" dirty="0" smtClean="0">
                <a:solidFill>
                  <a:srgbClr val="494A47"/>
                </a:solidFill>
              </a:rPr>
              <a:t/>
            </a:r>
            <a:br>
              <a:rPr lang="en-US" altLang="en-US" dirty="0" smtClean="0">
                <a:solidFill>
                  <a:srgbClr val="494A47"/>
                </a:solidFill>
              </a:rPr>
            </a:br>
            <a:r>
              <a:rPr lang="sl-SI" altLang="en-US" dirty="0" smtClean="0">
                <a:solidFill>
                  <a:srgbClr val="0095C2"/>
                </a:solidFill>
              </a:rPr>
              <a:t>Nadaljevanje</a:t>
            </a:r>
            <a:r>
              <a:rPr lang="nl-NL" altLang="en-US" dirty="0" smtClean="0">
                <a:latin typeface="Karla" pitchFamily="2" charset="0"/>
              </a:rPr>
              <a:t/>
            </a:r>
            <a:br>
              <a:rPr lang="nl-NL" altLang="en-US" dirty="0" smtClean="0">
                <a:latin typeface="Karla" pitchFamily="2" charset="0"/>
              </a:rPr>
            </a:br>
            <a:endParaRPr lang="nl-NL" altLang="nl-NL" dirty="0" smtClean="0"/>
          </a:p>
        </p:txBody>
      </p:sp>
      <p:pic>
        <p:nvPicPr>
          <p:cNvPr id="16387" name="Content Placeholder 1"/>
          <p:cNvPicPr>
            <a:picLocks noGrp="1" noChangeAspect="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bwMode="auto">
          <a:xfrm>
            <a:off x="1558925" y="1882775"/>
            <a:ext cx="5638800" cy="40767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69791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bwMode="auto">
          <a:xfrm>
            <a:off x="628650" y="365125"/>
            <a:ext cx="7886700" cy="13255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defRPr/>
            </a:pPr>
            <a:r>
              <a:rPr lang="sl-SI" altLang="en-US" dirty="0" smtClean="0">
                <a:solidFill>
                  <a:schemeClr val="bg1">
                    <a:lumMod val="50000"/>
                  </a:schemeClr>
                </a:solidFill>
              </a:rPr>
              <a:t>Dimenzije kakovosti v projektu </a:t>
            </a:r>
            <a:r>
              <a:rPr lang="en-US" altLang="en-US" dirty="0" smtClean="0">
                <a:solidFill>
                  <a:srgbClr val="C9423B"/>
                </a:solidFill>
              </a:rPr>
              <a:t>TOY for Inclusion</a:t>
            </a:r>
            <a:r>
              <a:rPr lang="nl-NL" altLang="en-US" dirty="0" smtClean="0">
                <a:solidFill>
                  <a:schemeClr val="bg1">
                    <a:lumMod val="50000"/>
                  </a:schemeClr>
                </a:solidFill>
                <a:latin typeface="Karla" pitchFamily="2" charset="0"/>
              </a:rPr>
              <a:t/>
            </a:r>
            <a:br>
              <a:rPr lang="nl-NL" altLang="en-US" dirty="0" smtClean="0">
                <a:solidFill>
                  <a:schemeClr val="bg1">
                    <a:lumMod val="50000"/>
                  </a:schemeClr>
                </a:solidFill>
                <a:latin typeface="Karla" pitchFamily="2" charset="0"/>
              </a:rPr>
            </a:br>
            <a:endParaRPr lang="nl-NL" altLang="nl-NL" dirty="0" smtClean="0">
              <a:solidFill>
                <a:schemeClr val="bg1">
                  <a:lumMod val="50000"/>
                </a:schemeClr>
              </a:solidFill>
            </a:endParaRPr>
          </a:p>
        </p:txBody>
      </p:sp>
      <p:sp>
        <p:nvSpPr>
          <p:cNvPr id="4" name="Content Placeholder 1"/>
          <p:cNvSpPr>
            <a:spLocks noGrp="1"/>
          </p:cNvSpPr>
          <p:nvPr>
            <p:ph idx="1"/>
          </p:nvPr>
        </p:nvSpPr>
        <p:spPr bwMode="auto">
          <a:xfrm>
            <a:off x="514350" y="1312863"/>
            <a:ext cx="5730875" cy="435133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sl-SI" altLang="en-US" smtClean="0">
                <a:solidFill>
                  <a:srgbClr val="0095C2"/>
                </a:solidFill>
              </a:rPr>
              <a:t>Načrtovanje </a:t>
            </a:r>
            <a:r>
              <a:rPr lang="en-US" altLang="en-US" smtClean="0">
                <a:solidFill>
                  <a:srgbClr val="7F7F7F"/>
                </a:solidFill>
              </a:rPr>
              <a:t>(</a:t>
            </a:r>
            <a:r>
              <a:rPr lang="sl-SI" altLang="en-US" smtClean="0">
                <a:solidFill>
                  <a:srgbClr val="7F7F7F"/>
                </a:solidFill>
              </a:rPr>
              <a:t>pred oblikovanjem in implementacijo knjižnice igrač</a:t>
            </a:r>
            <a:r>
              <a:rPr lang="en-US" altLang="en-US" smtClean="0">
                <a:solidFill>
                  <a:srgbClr val="7F7F7F"/>
                </a:solidFill>
              </a:rPr>
              <a:t>)</a:t>
            </a:r>
          </a:p>
          <a:p>
            <a:pPr eaLnBrk="1" hangingPunct="1"/>
            <a:r>
              <a:rPr lang="en-US" altLang="en-US" smtClean="0">
                <a:solidFill>
                  <a:srgbClr val="0095C2"/>
                </a:solidFill>
              </a:rPr>
              <a:t>Monitoring</a:t>
            </a:r>
            <a:r>
              <a:rPr lang="en-US" altLang="en-US" smtClean="0">
                <a:solidFill>
                  <a:srgbClr val="7F7F7F"/>
                </a:solidFill>
              </a:rPr>
              <a:t> (</a:t>
            </a:r>
            <a:r>
              <a:rPr lang="sl-SI" altLang="en-US" smtClean="0">
                <a:solidFill>
                  <a:srgbClr val="7F7F7F"/>
                </a:solidFill>
              </a:rPr>
              <a:t>po </a:t>
            </a:r>
            <a:r>
              <a:rPr lang="en-US" altLang="en-US" smtClean="0">
                <a:solidFill>
                  <a:srgbClr val="7F7F7F"/>
                </a:solidFill>
              </a:rPr>
              <a:t>6 m</a:t>
            </a:r>
            <a:r>
              <a:rPr lang="sl-SI" altLang="en-US" smtClean="0">
                <a:solidFill>
                  <a:srgbClr val="7F7F7F"/>
                </a:solidFill>
              </a:rPr>
              <a:t>esecih</a:t>
            </a:r>
            <a:r>
              <a:rPr lang="en-US" altLang="en-US" smtClean="0">
                <a:solidFill>
                  <a:srgbClr val="7F7F7F"/>
                </a:solidFill>
              </a:rPr>
              <a:t>)</a:t>
            </a:r>
          </a:p>
          <a:p>
            <a:pPr eaLnBrk="1" hangingPunct="1"/>
            <a:r>
              <a:rPr lang="sl-SI" altLang="en-US" smtClean="0">
                <a:solidFill>
                  <a:srgbClr val="0095C2"/>
                </a:solidFill>
              </a:rPr>
              <a:t>Evalvacija </a:t>
            </a:r>
            <a:r>
              <a:rPr lang="en-US" altLang="en-US" smtClean="0">
                <a:solidFill>
                  <a:srgbClr val="7F7F7F"/>
                </a:solidFill>
              </a:rPr>
              <a:t>(</a:t>
            </a:r>
            <a:r>
              <a:rPr lang="sl-SI" altLang="en-US" smtClean="0">
                <a:solidFill>
                  <a:srgbClr val="7F7F7F"/>
                </a:solidFill>
              </a:rPr>
              <a:t>na koncu</a:t>
            </a:r>
            <a:r>
              <a:rPr lang="en-US" altLang="en-US" smtClean="0">
                <a:solidFill>
                  <a:srgbClr val="7F7F7F"/>
                </a:solidFill>
              </a:rPr>
              <a:t>)</a:t>
            </a:r>
          </a:p>
          <a:p>
            <a:pPr eaLnBrk="1" hangingPunct="1">
              <a:buFont typeface="Arial" charset="0"/>
              <a:buNone/>
            </a:pPr>
            <a:endParaRPr lang="en-US" altLang="en-US" smtClean="0"/>
          </a:p>
          <a:p>
            <a:pPr eaLnBrk="1" hangingPunct="1">
              <a:buFont typeface="Arial" charset="0"/>
              <a:buNone/>
            </a:pPr>
            <a:r>
              <a:rPr lang="sl-SI" altLang="en-US" smtClean="0">
                <a:solidFill>
                  <a:srgbClr val="0095C2"/>
                </a:solidFill>
              </a:rPr>
              <a:t>Člani lokalnega akcijskega tima </a:t>
            </a:r>
            <a:r>
              <a:rPr lang="sl-SI" altLang="en-US" smtClean="0">
                <a:solidFill>
                  <a:srgbClr val="7F7F7F"/>
                </a:solidFill>
              </a:rPr>
              <a:t>se udeležijo diskusije v zvezi z dimenzijami kakovosti.</a:t>
            </a:r>
          </a:p>
          <a:p>
            <a:pPr eaLnBrk="1" hangingPunct="1">
              <a:buFont typeface="Arial" charset="0"/>
              <a:buNone/>
            </a:pPr>
            <a:r>
              <a:rPr lang="sl-SI" altLang="en-US" smtClean="0">
                <a:solidFill>
                  <a:srgbClr val="7F7F7F"/>
                </a:solidFill>
              </a:rPr>
              <a:t>Povezovalec je </a:t>
            </a:r>
            <a:r>
              <a:rPr lang="sl-SI" altLang="en-US" smtClean="0">
                <a:solidFill>
                  <a:srgbClr val="0095C2"/>
                </a:solidFill>
              </a:rPr>
              <a:t>ko</a:t>
            </a:r>
            <a:r>
              <a:rPr lang="en-US" altLang="en-US" smtClean="0">
                <a:solidFill>
                  <a:srgbClr val="0095C2"/>
                </a:solidFill>
              </a:rPr>
              <a:t>ordinato</a:t>
            </a:r>
            <a:r>
              <a:rPr lang="sl-SI" altLang="en-US" smtClean="0">
                <a:solidFill>
                  <a:srgbClr val="0095C2"/>
                </a:solidFill>
              </a:rPr>
              <a:t>r.</a:t>
            </a:r>
            <a:r>
              <a:rPr lang="en-US" altLang="en-US" smtClean="0">
                <a:solidFill>
                  <a:srgbClr val="7F7F7F"/>
                </a:solidFill>
              </a:rPr>
              <a:t> </a:t>
            </a:r>
          </a:p>
        </p:txBody>
      </p:sp>
      <p:pic>
        <p:nvPicPr>
          <p:cNvPr id="17412" name="Picture 2" descr="Risultati immagini per grou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9650" y="2535238"/>
            <a:ext cx="28575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32937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sl-SI" altLang="en-US" dirty="0" smtClean="0"/>
              <a:t>Vprašanja</a:t>
            </a:r>
            <a:r>
              <a:rPr lang="en-US" altLang="en-US" dirty="0" smtClean="0"/>
              <a:t>?</a:t>
            </a:r>
            <a:r>
              <a:rPr lang="nl-NL" altLang="en-US" dirty="0">
                <a:latin typeface="Karla" pitchFamily="2" charset="0"/>
              </a:rPr>
              <a:t/>
            </a:r>
            <a:br>
              <a:rPr lang="nl-NL" altLang="en-US" dirty="0">
                <a:latin typeface="Karla" pitchFamily="2" charset="0"/>
              </a:rPr>
            </a:br>
            <a:endParaRPr lang="nl-NL" dirty="0"/>
          </a:p>
        </p:txBody>
      </p:sp>
      <p:sp>
        <p:nvSpPr>
          <p:cNvPr id="29698" name="Content Placeholder 1"/>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endParaRPr lang="nl-NL" altLang="en-US" sz="3200" dirty="0" smtClean="0">
              <a:latin typeface="Karla" pitchFamily="2" charset="0"/>
            </a:endParaRPr>
          </a:p>
        </p:txBody>
      </p:sp>
      <p:sp>
        <p:nvSpPr>
          <p:cNvPr id="29699" name="Content Placeholder 2"/>
          <p:cNvSpPr>
            <a:spLocks noGrp="1"/>
          </p:cNvSpPr>
          <p:nvPr>
            <p:ph sz="quarter" idx="4294967295"/>
          </p:nvPr>
        </p:nvSpPr>
        <p:spPr bwMode="auto">
          <a:xfrm>
            <a:off x="0" y="2781300"/>
            <a:ext cx="7340600" cy="40767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marL="0" indent="0">
              <a:buFont typeface="Arial" panose="020B0604020202020204" pitchFamily="34" charset="0"/>
              <a:buNone/>
            </a:pPr>
            <a:r>
              <a:rPr lang="en-US" altLang="en-US" smtClean="0">
                <a:latin typeface="Karla" pitchFamily="2" charset="0"/>
              </a:rPr>
              <a:t> </a:t>
            </a:r>
            <a:endParaRPr lang="nl-NL" altLang="en-US" smtClean="0">
              <a:latin typeface="Karla" pitchFamily="2" charset="0"/>
            </a:endParaRPr>
          </a:p>
        </p:txBody>
      </p:sp>
      <p:sp>
        <p:nvSpPr>
          <p:cNvPr id="6" name="Flowchart: Connector 5"/>
          <p:cNvSpPr/>
          <p:nvPr/>
        </p:nvSpPr>
        <p:spPr>
          <a:xfrm>
            <a:off x="2509838" y="1882775"/>
            <a:ext cx="4043362" cy="3944938"/>
          </a:xfrm>
          <a:prstGeom prst="flowChartConnector">
            <a:avLst/>
          </a:prstGeom>
          <a:blipFill dpi="0" rotWithShape="1">
            <a:blip r:embed="rId3">
              <a:extLst/>
            </a:blip>
            <a:srcRect/>
            <a:stretch>
              <a:fillRect/>
            </a:stretch>
          </a:blip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l-NL"/>
          </a:p>
        </p:txBody>
      </p:sp>
    </p:spTree>
    <p:extLst>
      <p:ext uri="{BB962C8B-B14F-4D97-AF65-F5344CB8AC3E}">
        <p14:creationId xmlns:p14="http://schemas.microsoft.com/office/powerpoint/2010/main" val="16066687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60538" y="2703513"/>
            <a:ext cx="7366000" cy="584775"/>
          </a:xfrm>
          <a:prstGeom prst="rect">
            <a:avLst/>
          </a:prstGeom>
          <a:noFill/>
        </p:spPr>
        <p:txBody>
          <a:bodyPr>
            <a:spAutoFit/>
          </a:bodyPr>
          <a:lstStyle/>
          <a:p>
            <a:pPr>
              <a:defRPr/>
            </a:pPr>
            <a:r>
              <a:rPr lang="sl-SI" sz="1600" dirty="0"/>
              <a:t>Projekt je financiran s podporo Evropske komisije. Publikacija izraža zgolj mnenja avtorja, Evropska komisija ne odgovarja za informacije v njej oz. </a:t>
            </a:r>
            <a:r>
              <a:rPr lang="sl-SI" sz="1600"/>
              <a:t>njihovo uporabo</a:t>
            </a:r>
            <a:endParaRPr lang="en-US" sz="1600" dirty="0">
              <a:solidFill>
                <a:schemeClr val="bg1">
                  <a:lumMod val="65000"/>
                </a:schemeClr>
              </a:solidFill>
            </a:endParaRPr>
          </a:p>
        </p:txBody>
      </p:sp>
      <p:pic>
        <p:nvPicPr>
          <p:cNvPr id="12291" name="Picture 4" descr="EU_Flag.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2575" y="2703513"/>
            <a:ext cx="1300163"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88332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sz="3200" b="1" dirty="0" smtClean="0">
                <a:latin typeface="Open Sans" panose="020B0606030504020204" pitchFamily="34" charset="0"/>
                <a:ea typeface="Open Sans" panose="020B0606030504020204" pitchFamily="34" charset="0"/>
                <a:cs typeface="Open Sans" panose="020B0606030504020204" pitchFamily="34" charset="0"/>
              </a:rPr>
              <a:t>Critical features of </a:t>
            </a:r>
            <a:r>
              <a:rPr lang="en-US" altLang="en-US" sz="3200" b="1" dirty="0" smtClean="0">
                <a:solidFill>
                  <a:srgbClr val="C9423B"/>
                </a:solidFill>
                <a:latin typeface="Open Sans" panose="020B0606030504020204" pitchFamily="34" charset="0"/>
                <a:ea typeface="Open Sans" panose="020B0606030504020204" pitchFamily="34" charset="0"/>
                <a:cs typeface="Open Sans" panose="020B0606030504020204" pitchFamily="34" charset="0"/>
              </a:rPr>
              <a:t>good quality</a:t>
            </a:r>
            <a:endParaRPr lang="nl-NL" altLang="en-US" sz="3200" b="1" dirty="0" smtClean="0">
              <a:solidFill>
                <a:srgbClr val="C9423B"/>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 name="Rectangle 5"/>
          <p:cNvSpPr/>
          <p:nvPr/>
        </p:nvSpPr>
        <p:spPr>
          <a:xfrm>
            <a:off x="0" y="1322388"/>
            <a:ext cx="6731000" cy="46037"/>
          </a:xfrm>
          <a:prstGeom prst="rect">
            <a:avLst/>
          </a:prstGeom>
          <a:solidFill>
            <a:srgbClr val="F4D22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Content Placeholder 1"/>
          <p:cNvSpPr txBox="1">
            <a:spLocks/>
          </p:cNvSpPr>
          <p:nvPr/>
        </p:nvSpPr>
        <p:spPr bwMode="auto">
          <a:xfrm>
            <a:off x="863600" y="1046163"/>
            <a:ext cx="7339013" cy="663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defPPr>
              <a:defRPr lang="en-US"/>
            </a:defPPr>
            <a:lvl1pPr algn="l" defTabSz="457200" rtl="0" eaLnBrk="1" fontAlgn="auto" hangingPunct="1">
              <a:spcBef>
                <a:spcPts val="0"/>
              </a:spcBef>
              <a:spcAft>
                <a:spcPts val="0"/>
              </a:spcAft>
              <a:defRPr sz="1200" kern="1200">
                <a:solidFill>
                  <a:schemeClr val="tx1">
                    <a:tint val="75000"/>
                  </a:schemeClr>
                </a:solidFill>
                <a:latin typeface="+mn-lt"/>
                <a:ea typeface="+mn-ea"/>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nl-NL" altLang="en-US" b="1" dirty="0" smtClean="0">
              <a:solidFill>
                <a:srgbClr val="D33E31"/>
              </a:solidFill>
              <a:latin typeface="Karla" pitchFamily="2" charset="0"/>
            </a:endParaRPr>
          </a:p>
        </p:txBody>
      </p:sp>
      <p:sp>
        <p:nvSpPr>
          <p:cNvPr id="8" name="TextBox 2"/>
          <p:cNvSpPr txBox="1">
            <a:spLocks noChangeArrowheads="1"/>
          </p:cNvSpPr>
          <p:nvPr/>
        </p:nvSpPr>
        <p:spPr bwMode="auto">
          <a:xfrm>
            <a:off x="1744663" y="2746375"/>
            <a:ext cx="5575300" cy="1132618"/>
          </a:xfrm>
          <a:prstGeom prst="rect">
            <a:avLst/>
          </a:prstGeom>
          <a:noFill/>
          <a:ln w="38100">
            <a:solidFill>
              <a:srgbClr val="008BB4"/>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spAutoFit/>
          </a:bodyPr>
          <a:lstStyle>
            <a:defPPr>
              <a:defRPr lang="en-US"/>
            </a:defPPr>
            <a:lvl1pPr algn="ctr" defTabSz="457200" rtl="0" eaLnBrk="1" fontAlgn="auto" hangingPunct="1">
              <a:spcBef>
                <a:spcPts val="0"/>
              </a:spcBef>
              <a:spcAft>
                <a:spcPts val="0"/>
              </a:spcAft>
              <a:defRPr sz="1200" kern="1200">
                <a:solidFill>
                  <a:schemeClr val="tx1">
                    <a:tint val="75000"/>
                  </a:schemeClr>
                </a:solidFill>
                <a:latin typeface="+mn-lt"/>
                <a:ea typeface="+mn-ea"/>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nSpc>
                <a:spcPct val="150000"/>
              </a:lnSpc>
            </a:pPr>
            <a:r>
              <a:rPr lang="sl-SI" altLang="en-US" sz="2400" dirty="0" smtClean="0">
                <a:latin typeface="Open Sans" panose="020B0606030504020204" pitchFamily="34" charset="0"/>
                <a:ea typeface="Open Sans" panose="020B0606030504020204" pitchFamily="34" charset="0"/>
                <a:cs typeface="Open Sans" panose="020B0606030504020204" pitchFamily="34" charset="0"/>
              </a:rPr>
              <a:t>Kaj po vašem mnenju določa kvalitetne storitve v vzgoji in izobraževanju? </a:t>
            </a:r>
            <a:endParaRPr lang="nl-NL" altLang="en-US" sz="2400" dirty="0" smtClean="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009853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457200"/>
            <a:ext cx="8229600" cy="1143000"/>
          </a:xfrm>
        </p:spPr>
        <p:txBody>
          <a:bodyPr/>
          <a:lstStyle/>
          <a:p>
            <a:pPr eaLnBrk="1" hangingPunct="1"/>
            <a:r>
              <a:rPr lang="sl-SI" altLang="en-US" sz="3200" dirty="0" smtClean="0">
                <a:solidFill>
                  <a:srgbClr val="008BB4"/>
                </a:solidFill>
                <a:latin typeface="Open Sans" panose="020B0606030504020204" pitchFamily="34" charset="0"/>
                <a:ea typeface="Open Sans" panose="020B0606030504020204" pitchFamily="34" charset="0"/>
                <a:cs typeface="Open Sans" panose="020B0606030504020204" pitchFamily="34" charset="0"/>
              </a:rPr>
              <a:t>Kako lahko kvalitetne storitve v VII pomagajo pri učenju in dobremu počutju otrok? </a:t>
            </a:r>
            <a:endParaRPr lang="en-US" altLang="en-US" dirty="0">
              <a:solidFill>
                <a:srgbClr val="008BB4"/>
              </a:solidFill>
            </a:endParaRPr>
          </a:p>
        </p:txBody>
      </p:sp>
      <p:sp>
        <p:nvSpPr>
          <p:cNvPr id="10243" name="Content Placeholder 2"/>
          <p:cNvSpPr>
            <a:spLocks noGrp="1"/>
          </p:cNvSpPr>
          <p:nvPr>
            <p:ph idx="1"/>
          </p:nvPr>
        </p:nvSpPr>
        <p:spPr/>
        <p:txBody>
          <a:bodyPr/>
          <a:lstStyle/>
          <a:p>
            <a:pPr marL="0" indent="0">
              <a:buNone/>
              <a:defRPr/>
            </a:pPr>
            <a:r>
              <a:rPr lang="sl-SI" dirty="0" smtClean="0">
                <a:solidFill>
                  <a:schemeClr val="accent3">
                    <a:lumMod val="50000"/>
                  </a:schemeClr>
                </a:solidFill>
                <a:latin typeface="Open Sans" panose="020B0606030504020204" pitchFamily="34" charset="0"/>
                <a:ea typeface="Open Sans" panose="020B0606030504020204" pitchFamily="34" charset="0"/>
                <a:cs typeface="Open Sans" panose="020B0606030504020204" pitchFamily="34" charset="0"/>
              </a:rPr>
              <a:t>Razmislite o:</a:t>
            </a:r>
            <a:endParaRPr lang="nl-NL" dirty="0">
              <a:solidFill>
                <a:schemeClr val="accent3">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a:defRPr/>
            </a:pPr>
            <a:r>
              <a:rPr lang="sl-SI" dirty="0" smtClean="0">
                <a:solidFill>
                  <a:srgbClr val="C9423B"/>
                </a:solidFill>
                <a:latin typeface="Open Sans" panose="020B0606030504020204" pitchFamily="34" charset="0"/>
                <a:ea typeface="Open Sans" panose="020B0606030504020204" pitchFamily="34" charset="0"/>
                <a:cs typeface="Open Sans" panose="020B0606030504020204" pitchFamily="34" charset="0"/>
              </a:rPr>
              <a:t>Psiholoških doprinosih</a:t>
            </a:r>
            <a:r>
              <a:rPr lang="nl-NL" dirty="0" smtClean="0">
                <a:solidFill>
                  <a:srgbClr val="494A47"/>
                </a:solidFill>
                <a:latin typeface="Open Sans" panose="020B0606030504020204" pitchFamily="34" charset="0"/>
                <a:ea typeface="Open Sans" panose="020B0606030504020204" pitchFamily="34" charset="0"/>
                <a:cs typeface="Open Sans" panose="020B0606030504020204" pitchFamily="34" charset="0"/>
              </a:rPr>
              <a:t>– </a:t>
            </a:r>
            <a:r>
              <a:rPr lang="sl-SI" dirty="0" smtClean="0">
                <a:solidFill>
                  <a:srgbClr val="494A47"/>
                </a:solidFill>
                <a:latin typeface="Open Sans" panose="020B0606030504020204" pitchFamily="34" charset="0"/>
                <a:ea typeface="Open Sans" panose="020B0606030504020204" pitchFamily="34" charset="0"/>
                <a:cs typeface="Open Sans" panose="020B0606030504020204" pitchFamily="34" charset="0"/>
              </a:rPr>
              <a:t>obnašanje</a:t>
            </a:r>
            <a:endParaRPr lang="nl-NL" dirty="0">
              <a:solidFill>
                <a:srgbClr val="494A47"/>
              </a:solidFill>
              <a:latin typeface="Open Sans" panose="020B0606030504020204" pitchFamily="34" charset="0"/>
              <a:ea typeface="Open Sans" panose="020B0606030504020204" pitchFamily="34" charset="0"/>
              <a:cs typeface="Open Sans" panose="020B0606030504020204" pitchFamily="34" charset="0"/>
            </a:endParaRPr>
          </a:p>
          <a:p>
            <a:pPr>
              <a:defRPr/>
            </a:pPr>
            <a:r>
              <a:rPr lang="sl-SI" dirty="0" smtClean="0">
                <a:solidFill>
                  <a:srgbClr val="008BB5"/>
                </a:solidFill>
                <a:latin typeface="Open Sans" panose="020B0606030504020204" pitchFamily="34" charset="0"/>
                <a:ea typeface="Open Sans" panose="020B0606030504020204" pitchFamily="34" charset="0"/>
                <a:cs typeface="Open Sans" panose="020B0606030504020204" pitchFamily="34" charset="0"/>
              </a:rPr>
              <a:t>Čustvenih doprinosih </a:t>
            </a:r>
            <a:r>
              <a:rPr lang="nl-NL" dirty="0" smtClean="0">
                <a:solidFill>
                  <a:srgbClr val="494A47"/>
                </a:solidFill>
                <a:latin typeface="Open Sans" panose="020B0606030504020204" pitchFamily="34" charset="0"/>
                <a:ea typeface="Open Sans" panose="020B0606030504020204" pitchFamily="34" charset="0"/>
                <a:cs typeface="Open Sans" panose="020B0606030504020204" pitchFamily="34" charset="0"/>
              </a:rPr>
              <a:t>– </a:t>
            </a:r>
            <a:r>
              <a:rPr lang="sl-SI" dirty="0" smtClean="0">
                <a:solidFill>
                  <a:srgbClr val="494A47"/>
                </a:solidFill>
                <a:latin typeface="Open Sans" panose="020B0606030504020204" pitchFamily="34" charset="0"/>
                <a:ea typeface="Open Sans" panose="020B0606030504020204" pitchFamily="34" charset="0"/>
                <a:cs typeface="Open Sans" panose="020B0606030504020204" pitchFamily="34" charset="0"/>
              </a:rPr>
              <a:t>čustva</a:t>
            </a:r>
            <a:endParaRPr lang="nl-NL" dirty="0">
              <a:solidFill>
                <a:srgbClr val="494A47"/>
              </a:solidFill>
              <a:latin typeface="Open Sans" panose="020B0606030504020204" pitchFamily="34" charset="0"/>
              <a:ea typeface="Open Sans" panose="020B0606030504020204" pitchFamily="34" charset="0"/>
              <a:cs typeface="Open Sans" panose="020B0606030504020204" pitchFamily="34" charset="0"/>
            </a:endParaRPr>
          </a:p>
          <a:p>
            <a:pPr>
              <a:defRPr/>
            </a:pPr>
            <a:r>
              <a:rPr lang="sl-SI" dirty="0" smtClean="0">
                <a:solidFill>
                  <a:srgbClr val="F4D22B"/>
                </a:solidFill>
                <a:latin typeface="Open Sans" panose="020B0606030504020204" pitchFamily="34" charset="0"/>
                <a:ea typeface="Open Sans" panose="020B0606030504020204" pitchFamily="34" charset="0"/>
                <a:cs typeface="Open Sans" panose="020B0606030504020204" pitchFamily="34" charset="0"/>
              </a:rPr>
              <a:t>Intelektualnih doprinosih </a:t>
            </a:r>
            <a:r>
              <a:rPr lang="nl-NL" dirty="0" smtClean="0">
                <a:solidFill>
                  <a:srgbClr val="494A47"/>
                </a:solidFill>
                <a:latin typeface="Open Sans" panose="020B0606030504020204" pitchFamily="34" charset="0"/>
                <a:ea typeface="Open Sans" panose="020B0606030504020204" pitchFamily="34" charset="0"/>
                <a:cs typeface="Open Sans" panose="020B0606030504020204" pitchFamily="34" charset="0"/>
              </a:rPr>
              <a:t>– </a:t>
            </a:r>
            <a:r>
              <a:rPr lang="sl-SI" dirty="0" smtClean="0">
                <a:solidFill>
                  <a:srgbClr val="494A47"/>
                </a:solidFill>
                <a:latin typeface="Open Sans" panose="020B0606030504020204" pitchFamily="34" charset="0"/>
                <a:ea typeface="Open Sans" panose="020B0606030504020204" pitchFamily="34" charset="0"/>
                <a:cs typeface="Open Sans" panose="020B0606030504020204" pitchFamily="34" charset="0"/>
              </a:rPr>
              <a:t>razmišljanje, raziskovanje okolja </a:t>
            </a:r>
            <a:endParaRPr lang="nl-NL" dirty="0">
              <a:solidFill>
                <a:srgbClr val="494A47"/>
              </a:solidFill>
              <a:latin typeface="Open Sans" panose="020B0606030504020204" pitchFamily="34" charset="0"/>
              <a:ea typeface="Open Sans" panose="020B0606030504020204" pitchFamily="34" charset="0"/>
              <a:cs typeface="Open Sans" panose="020B0606030504020204" pitchFamily="34" charset="0"/>
            </a:endParaRPr>
          </a:p>
          <a:p>
            <a:pPr>
              <a:defRPr/>
            </a:pPr>
            <a:r>
              <a:rPr lang="nl-NL" dirty="0" smtClean="0">
                <a:solidFill>
                  <a:srgbClr val="C9423B"/>
                </a:solidFill>
                <a:latin typeface="Open Sans" panose="020B0606030504020204" pitchFamily="34" charset="0"/>
                <a:ea typeface="Open Sans" panose="020B0606030504020204" pitchFamily="34" charset="0"/>
                <a:cs typeface="Open Sans" panose="020B0606030504020204" pitchFamily="34" charset="0"/>
              </a:rPr>
              <a:t>Social</a:t>
            </a:r>
            <a:r>
              <a:rPr lang="sl-SI" dirty="0" err="1" smtClean="0">
                <a:solidFill>
                  <a:srgbClr val="C9423B"/>
                </a:solidFill>
                <a:latin typeface="Open Sans" panose="020B0606030504020204" pitchFamily="34" charset="0"/>
                <a:ea typeface="Open Sans" panose="020B0606030504020204" pitchFamily="34" charset="0"/>
                <a:cs typeface="Open Sans" panose="020B0606030504020204" pitchFamily="34" charset="0"/>
              </a:rPr>
              <a:t>nih</a:t>
            </a:r>
            <a:r>
              <a:rPr lang="nl-NL" dirty="0" smtClean="0">
                <a:solidFill>
                  <a:srgbClr val="C9423B"/>
                </a:solidFill>
                <a:latin typeface="Open Sans" panose="020B0606030504020204" pitchFamily="34" charset="0"/>
                <a:ea typeface="Open Sans" panose="020B0606030504020204" pitchFamily="34" charset="0"/>
                <a:cs typeface="Open Sans" panose="020B0606030504020204" pitchFamily="34" charset="0"/>
              </a:rPr>
              <a:t> </a:t>
            </a:r>
            <a:r>
              <a:rPr lang="sl-SI" dirty="0" smtClean="0">
                <a:solidFill>
                  <a:srgbClr val="C9423B"/>
                </a:solidFill>
                <a:latin typeface="Open Sans" panose="020B0606030504020204" pitchFamily="34" charset="0"/>
                <a:ea typeface="Open Sans" panose="020B0606030504020204" pitchFamily="34" charset="0"/>
                <a:cs typeface="Open Sans" panose="020B0606030504020204" pitchFamily="34" charset="0"/>
              </a:rPr>
              <a:t>doprinosih </a:t>
            </a:r>
            <a:r>
              <a:rPr lang="nl-NL" dirty="0" smtClean="0">
                <a:solidFill>
                  <a:srgbClr val="494A47"/>
                </a:solidFill>
                <a:latin typeface="Open Sans" panose="020B0606030504020204" pitchFamily="34" charset="0"/>
                <a:ea typeface="Open Sans" panose="020B0606030504020204" pitchFamily="34" charset="0"/>
                <a:cs typeface="Open Sans" panose="020B0606030504020204" pitchFamily="34" charset="0"/>
              </a:rPr>
              <a:t>– social</a:t>
            </a:r>
            <a:r>
              <a:rPr lang="sl-SI" dirty="0" smtClean="0">
                <a:solidFill>
                  <a:srgbClr val="494A47"/>
                </a:solidFill>
                <a:latin typeface="Open Sans" panose="020B0606030504020204" pitchFamily="34" charset="0"/>
                <a:ea typeface="Open Sans" panose="020B0606030504020204" pitchFamily="34" charset="0"/>
                <a:cs typeface="Open Sans" panose="020B0606030504020204" pitchFamily="34" charset="0"/>
              </a:rPr>
              <a:t>ne</a:t>
            </a:r>
            <a:r>
              <a:rPr lang="nl-NL" dirty="0" smtClean="0">
                <a:solidFill>
                  <a:srgbClr val="494A47"/>
                </a:solidFill>
                <a:latin typeface="Open Sans" panose="020B0606030504020204" pitchFamily="34" charset="0"/>
                <a:ea typeface="Open Sans" panose="020B0606030504020204" pitchFamily="34" charset="0"/>
                <a:cs typeface="Open Sans" panose="020B0606030504020204" pitchFamily="34" charset="0"/>
              </a:rPr>
              <a:t> </a:t>
            </a:r>
            <a:r>
              <a:rPr lang="sl-SI" dirty="0" smtClean="0">
                <a:solidFill>
                  <a:srgbClr val="494A47"/>
                </a:solidFill>
                <a:latin typeface="Open Sans" panose="020B0606030504020204" pitchFamily="34" charset="0"/>
                <a:ea typeface="Open Sans" panose="020B0606030504020204" pitchFamily="34" charset="0"/>
                <a:cs typeface="Open Sans" panose="020B0606030504020204" pitchFamily="34" charset="0"/>
              </a:rPr>
              <a:t>k</a:t>
            </a:r>
            <a:r>
              <a:rPr lang="nl-NL" dirty="0" smtClean="0">
                <a:solidFill>
                  <a:srgbClr val="494A47"/>
                </a:solidFill>
                <a:latin typeface="Open Sans" panose="020B0606030504020204" pitchFamily="34" charset="0"/>
                <a:ea typeface="Open Sans" panose="020B0606030504020204" pitchFamily="34" charset="0"/>
                <a:cs typeface="Open Sans" panose="020B0606030504020204" pitchFamily="34" charset="0"/>
              </a:rPr>
              <a:t>ompetence</a:t>
            </a:r>
            <a:r>
              <a:rPr lang="nl-NL" dirty="0">
                <a:solidFill>
                  <a:srgbClr val="494A47"/>
                </a:solidFill>
                <a:latin typeface="Open Sans" panose="020B0606030504020204" pitchFamily="34" charset="0"/>
                <a:ea typeface="Open Sans" panose="020B0606030504020204" pitchFamily="34" charset="0"/>
                <a:cs typeface="Open Sans" panose="020B0606030504020204" pitchFamily="34" charset="0"/>
              </a:rPr>
              <a:t>, </a:t>
            </a:r>
            <a:r>
              <a:rPr lang="sl-SI" dirty="0" smtClean="0">
                <a:solidFill>
                  <a:srgbClr val="494A47"/>
                </a:solidFill>
                <a:latin typeface="Open Sans" panose="020B0606030504020204" pitchFamily="34" charset="0"/>
                <a:ea typeface="Open Sans" panose="020B0606030504020204" pitchFamily="34" charset="0"/>
                <a:cs typeface="Open Sans" panose="020B0606030504020204" pitchFamily="34" charset="0"/>
              </a:rPr>
              <a:t>komunikacijske veščine</a:t>
            </a:r>
            <a:endParaRPr lang="nl-NL" dirty="0">
              <a:solidFill>
                <a:srgbClr val="494A47"/>
              </a:solidFill>
              <a:latin typeface="Open Sans" panose="020B0606030504020204" pitchFamily="34" charset="0"/>
              <a:ea typeface="Open Sans" panose="020B0606030504020204" pitchFamily="34" charset="0"/>
              <a:cs typeface="Open Sans" panose="020B0606030504020204" pitchFamily="34" charset="0"/>
            </a:endParaRPr>
          </a:p>
          <a:p>
            <a:pPr>
              <a:buNone/>
              <a:defRPr/>
            </a:pPr>
            <a:endParaRPr lang="sl-SI" sz="2400" dirty="0" smtClean="0"/>
          </a:p>
          <a:p>
            <a:pPr>
              <a:buNone/>
              <a:defRPr/>
            </a:pPr>
            <a:r>
              <a:rPr lang="sl-SI" sz="2400" dirty="0" smtClean="0">
                <a:solidFill>
                  <a:schemeClr val="accent3">
                    <a:lumMod val="50000"/>
                  </a:schemeClr>
                </a:solidFill>
              </a:rPr>
              <a:t>Razmišljajte o celostnem razvoju in splošnem dobrem počutju deklic in dečkov!</a:t>
            </a:r>
            <a:r>
              <a:rPr lang="nl-NL" sz="2400" dirty="0" smtClean="0">
                <a:solidFill>
                  <a:schemeClr val="accent3">
                    <a:lumMod val="50000"/>
                  </a:schemeClr>
                </a:solidFill>
              </a:rPr>
              <a:t>  </a:t>
            </a:r>
            <a:endParaRPr lang="nl-NL" sz="2400" dirty="0">
              <a:solidFill>
                <a:schemeClr val="accent3">
                  <a:lumMod val="50000"/>
                </a:schemeClr>
              </a:solidFill>
            </a:endParaRPr>
          </a:p>
        </p:txBody>
      </p:sp>
      <p:sp>
        <p:nvSpPr>
          <p:cNvPr id="6" name="Rectangle 5"/>
          <p:cNvSpPr/>
          <p:nvPr/>
        </p:nvSpPr>
        <p:spPr>
          <a:xfrm>
            <a:off x="0" y="1322388"/>
            <a:ext cx="6731000" cy="46037"/>
          </a:xfrm>
          <a:prstGeom prst="rect">
            <a:avLst/>
          </a:prstGeom>
          <a:solidFill>
            <a:srgbClr val="008BB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008BB4"/>
              </a:solidFill>
            </a:endParaRPr>
          </a:p>
        </p:txBody>
      </p:sp>
    </p:spTree>
    <p:extLst>
      <p:ext uri="{BB962C8B-B14F-4D97-AF65-F5344CB8AC3E}">
        <p14:creationId xmlns:p14="http://schemas.microsoft.com/office/powerpoint/2010/main" val="26102307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
          <p:cNvSpPr txBox="1">
            <a:spLocks/>
          </p:cNvSpPr>
          <p:nvPr/>
        </p:nvSpPr>
        <p:spPr bwMode="auto">
          <a:xfrm>
            <a:off x="365659" y="311606"/>
            <a:ext cx="7088188" cy="663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defPPr>
              <a:defRPr lang="en-US"/>
            </a:defPPr>
            <a:lvl1pPr algn="l" defTabSz="457200" rtl="0" eaLnBrk="1" fontAlgn="auto" hangingPunct="1">
              <a:spcBef>
                <a:spcPts val="0"/>
              </a:spcBef>
              <a:spcAft>
                <a:spcPts val="0"/>
              </a:spcAft>
              <a:defRPr sz="1200" kern="1200">
                <a:solidFill>
                  <a:schemeClr val="tx1">
                    <a:tint val="75000"/>
                  </a:schemeClr>
                </a:solidFill>
                <a:latin typeface="+mn-lt"/>
                <a:ea typeface="+mn-ea"/>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sl-SI" altLang="en-US" sz="2800" dirty="0" smtClean="0">
                <a:latin typeface="Open Sans" panose="020B0606030504020204" pitchFamily="34" charset="0"/>
                <a:ea typeface="Open Sans" panose="020B0606030504020204" pitchFamily="34" charset="0"/>
                <a:cs typeface="Open Sans" panose="020B0606030504020204" pitchFamily="34" charset="0"/>
              </a:rPr>
              <a:t>Najmlajši otroci zahtevajo prostor, kjer …</a:t>
            </a:r>
            <a:endParaRPr lang="nl-NL" altLang="en-US" sz="3200" dirty="0" smtClean="0">
              <a:latin typeface="Open Sans" panose="020B0606030504020204" pitchFamily="34" charset="0"/>
              <a:ea typeface="Open Sans" panose="020B0606030504020204" pitchFamily="34" charset="0"/>
              <a:cs typeface="Open Sans" panose="020B0606030504020204" pitchFamily="34" charset="0"/>
            </a:endParaRPr>
          </a:p>
        </p:txBody>
      </p:sp>
      <p:sp>
        <p:nvSpPr>
          <p:cNvPr id="9" name="Oval 8"/>
          <p:cNvSpPr/>
          <p:nvPr/>
        </p:nvSpPr>
        <p:spPr>
          <a:xfrm>
            <a:off x="5826125" y="1925638"/>
            <a:ext cx="2593975" cy="2520950"/>
          </a:xfrm>
          <a:prstGeom prst="ellipse">
            <a:avLst/>
          </a:prstGeom>
          <a:blipFill dpi="0" rotWithShape="1">
            <a:blip r:embed="rId2">
              <a:extLst/>
            </a:blip>
            <a:srcRect/>
            <a:stretch>
              <a:fillRect/>
            </a:stretch>
          </a:blipFill>
          <a:ln>
            <a:solidFill>
              <a:srgbClr val="494A47"/>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sp>
        <p:nvSpPr>
          <p:cNvPr id="10" name="Rectangle 9"/>
          <p:cNvSpPr/>
          <p:nvPr/>
        </p:nvSpPr>
        <p:spPr>
          <a:xfrm>
            <a:off x="-329003" y="1950858"/>
            <a:ext cx="4802761" cy="468000"/>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sl-SI" sz="2400" b="1" spc="50" dirty="0" smtClean="0">
                <a:ln w="11430"/>
                <a:solidFill>
                  <a:srgbClr val="C9423B"/>
                </a:solidFill>
                <a:effectLst>
                  <a:outerShdw blurRad="76200" dist="50800" dir="5400000" algn="tl" rotWithShape="0">
                    <a:srgbClr val="000000">
                      <a:alpha val="65000"/>
                    </a:srgbClr>
                  </a:outerShdw>
                </a:effectLst>
                <a:latin typeface="Open Sans" panose="020B0606030504020204" pitchFamily="34" charset="0"/>
                <a:ea typeface="Open Sans" panose="020B0606030504020204" pitchFamily="34" charset="0"/>
                <a:cs typeface="Open Sans" panose="020B0606030504020204" pitchFamily="34" charset="0"/>
              </a:rPr>
              <a:t>so lahko to, kar so.</a:t>
            </a:r>
            <a:endParaRPr lang="en-GB" sz="2400" b="1" spc="50" dirty="0">
              <a:ln w="11430"/>
              <a:solidFill>
                <a:srgbClr val="C9423B"/>
              </a:solidFill>
              <a:effectLst>
                <a:outerShdw blurRad="76200" dist="50800" dir="5400000" algn="tl" rotWithShape="0">
                  <a:srgbClr val="000000">
                    <a:alpha val="65000"/>
                  </a:srgbClr>
                </a:outerShdw>
              </a:effectLst>
              <a:latin typeface="Open Sans" panose="020B0606030504020204" pitchFamily="34" charset="0"/>
              <a:ea typeface="Open Sans" panose="020B0606030504020204" pitchFamily="34" charset="0"/>
              <a:cs typeface="Open Sans" panose="020B0606030504020204" pitchFamily="34" charset="0"/>
            </a:endParaRPr>
          </a:p>
        </p:txBody>
      </p:sp>
      <p:sp>
        <p:nvSpPr>
          <p:cNvPr id="11" name="Rectangle 10"/>
          <p:cNvSpPr/>
          <p:nvPr/>
        </p:nvSpPr>
        <p:spPr>
          <a:xfrm rot="20697530">
            <a:off x="-842429" y="3167518"/>
            <a:ext cx="4802761" cy="461665"/>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sl-SI" sz="2400" b="1" spc="50" dirty="0" smtClean="0">
                <a:ln w="11430"/>
                <a:solidFill>
                  <a:srgbClr val="F4D22B"/>
                </a:solidFill>
                <a:effectLst>
                  <a:outerShdw blurRad="76200" dist="50800" dir="5400000" algn="tl" rotWithShape="0">
                    <a:srgbClr val="000000">
                      <a:alpha val="65000"/>
                    </a:srgbClr>
                  </a:outerShdw>
                </a:effectLst>
                <a:latin typeface="Open Sans" panose="020B0606030504020204" pitchFamily="34" charset="0"/>
                <a:ea typeface="Open Sans" panose="020B0606030504020204" pitchFamily="34" charset="0"/>
                <a:cs typeface="Open Sans" panose="020B0606030504020204" pitchFamily="34" charset="0"/>
              </a:rPr>
              <a:t>lahko sami </a:t>
            </a:r>
            <a:r>
              <a:rPr lang="sl-SI" sz="2400" b="1" spc="50" dirty="0" err="1" smtClean="0">
                <a:ln w="11430"/>
                <a:solidFill>
                  <a:srgbClr val="F4D22B"/>
                </a:solidFill>
                <a:effectLst>
                  <a:outerShdw blurRad="76200" dist="50800" dir="5400000" algn="tl" rotWithShape="0">
                    <a:srgbClr val="000000">
                      <a:alpha val="65000"/>
                    </a:srgbClr>
                  </a:outerShdw>
                </a:effectLst>
                <a:latin typeface="Open Sans" panose="020B0606030504020204" pitchFamily="34" charset="0"/>
                <a:ea typeface="Open Sans" panose="020B0606030504020204" pitchFamily="34" charset="0"/>
                <a:cs typeface="Open Sans" panose="020B0606030504020204" pitchFamily="34" charset="0"/>
              </a:rPr>
              <a:t>izibrajo</a:t>
            </a:r>
            <a:r>
              <a:rPr lang="sl-SI" sz="2400" b="1" spc="50" dirty="0" smtClean="0">
                <a:ln w="11430"/>
                <a:solidFill>
                  <a:srgbClr val="F4D22B"/>
                </a:solidFill>
                <a:effectLst>
                  <a:outerShdw blurRad="76200" dist="50800" dir="5400000" algn="tl" rotWithShape="0">
                    <a:srgbClr val="000000">
                      <a:alpha val="65000"/>
                    </a:srgbClr>
                  </a:outerShdw>
                </a:effectLst>
                <a:latin typeface="Open Sans" panose="020B0606030504020204" pitchFamily="34" charset="0"/>
                <a:ea typeface="Open Sans" panose="020B0606030504020204" pitchFamily="34" charset="0"/>
                <a:cs typeface="Open Sans" panose="020B0606030504020204" pitchFamily="34" charset="0"/>
              </a:rPr>
              <a:t>.</a:t>
            </a:r>
            <a:endParaRPr lang="en-GB" sz="2400" b="1" spc="50" dirty="0">
              <a:ln w="11430"/>
              <a:solidFill>
                <a:srgbClr val="F4D22B"/>
              </a:solidFill>
              <a:effectLst>
                <a:outerShdw blurRad="76200" dist="50800" dir="5400000" algn="tl" rotWithShape="0">
                  <a:srgbClr val="000000">
                    <a:alpha val="65000"/>
                  </a:srgbClr>
                </a:outerShdw>
              </a:effectLst>
              <a:latin typeface="Open Sans" panose="020B0606030504020204" pitchFamily="34" charset="0"/>
              <a:ea typeface="Open Sans" panose="020B0606030504020204" pitchFamily="34" charset="0"/>
              <a:cs typeface="Open Sans" panose="020B0606030504020204" pitchFamily="34" charset="0"/>
            </a:endParaRPr>
          </a:p>
        </p:txBody>
      </p:sp>
      <p:sp>
        <p:nvSpPr>
          <p:cNvPr id="12" name="Rectangle 11"/>
          <p:cNvSpPr/>
          <p:nvPr/>
        </p:nvSpPr>
        <p:spPr>
          <a:xfrm>
            <a:off x="981711" y="3340135"/>
            <a:ext cx="4802761" cy="461665"/>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2400" b="1" spc="50" dirty="0">
                <a:ln w="11430"/>
                <a:solidFill>
                  <a:srgbClr val="D75821"/>
                </a:solidFill>
                <a:effectLst>
                  <a:outerShdw blurRad="76200" dist="50800" dir="5400000" algn="tl" rotWithShape="0">
                    <a:srgbClr val="000000">
                      <a:alpha val="65000"/>
                    </a:srgbClr>
                  </a:outerShdw>
                </a:effectLst>
                <a:latin typeface="Open Sans" panose="020B0606030504020204" pitchFamily="34" charset="0"/>
                <a:ea typeface="Open Sans" panose="020B0606030504020204" pitchFamily="34" charset="0"/>
                <a:cs typeface="Open Sans" panose="020B0606030504020204" pitchFamily="34" charset="0"/>
              </a:rPr>
              <a:t>         </a:t>
            </a:r>
            <a:r>
              <a:rPr lang="sl-SI" sz="2400" b="1" spc="50" dirty="0" smtClean="0">
                <a:ln w="11430"/>
                <a:solidFill>
                  <a:srgbClr val="C9423B"/>
                </a:solidFill>
                <a:effectLst>
                  <a:outerShdw blurRad="76200" dist="50800" dir="5400000" algn="tl" rotWithShape="0">
                    <a:srgbClr val="000000">
                      <a:alpha val="65000"/>
                    </a:srgbClr>
                  </a:outerShdw>
                </a:effectLst>
                <a:latin typeface="Open Sans" panose="020B0606030504020204" pitchFamily="34" charset="0"/>
                <a:ea typeface="Open Sans" panose="020B0606030504020204" pitchFamily="34" charset="0"/>
                <a:cs typeface="Open Sans" panose="020B0606030504020204" pitchFamily="34" charset="0"/>
              </a:rPr>
              <a:t>se razvijajo.</a:t>
            </a:r>
            <a:endParaRPr lang="en-GB" sz="2400" b="1" spc="50" dirty="0">
              <a:ln w="11430"/>
              <a:solidFill>
                <a:srgbClr val="C9423B"/>
              </a:solidFill>
              <a:effectLst>
                <a:outerShdw blurRad="76200" dist="50800" dir="5400000" algn="tl" rotWithShape="0">
                  <a:srgbClr val="000000">
                    <a:alpha val="65000"/>
                  </a:srgbClr>
                </a:outerShdw>
              </a:effectLst>
              <a:latin typeface="Open Sans" panose="020B0606030504020204" pitchFamily="34" charset="0"/>
              <a:ea typeface="Open Sans" panose="020B0606030504020204" pitchFamily="34" charset="0"/>
              <a:cs typeface="Open Sans" panose="020B0606030504020204" pitchFamily="34" charset="0"/>
            </a:endParaRPr>
          </a:p>
        </p:txBody>
      </p:sp>
      <p:sp>
        <p:nvSpPr>
          <p:cNvPr id="13" name="Rectangle 12"/>
          <p:cNvSpPr/>
          <p:nvPr/>
        </p:nvSpPr>
        <p:spPr>
          <a:xfrm rot="1205425">
            <a:off x="3816385" y="4347284"/>
            <a:ext cx="3805118" cy="461665"/>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sl-SI" sz="2400" b="1" spc="50" dirty="0" smtClean="0">
                <a:ln w="11430"/>
                <a:solidFill>
                  <a:srgbClr val="008BB4"/>
                </a:solidFill>
                <a:effectLst>
                  <a:outerShdw blurRad="76200" dist="50800" dir="5400000" algn="tl" rotWithShape="0">
                    <a:srgbClr val="000000">
                      <a:alpha val="65000"/>
                    </a:srgbClr>
                  </a:outerShdw>
                </a:effectLst>
                <a:latin typeface="Open Sans" panose="020B0606030504020204" pitchFamily="34" charset="0"/>
                <a:ea typeface="Open Sans" panose="020B0606030504020204" pitchFamily="34" charset="0"/>
                <a:cs typeface="Open Sans" panose="020B0606030504020204" pitchFamily="34" charset="0"/>
              </a:rPr>
              <a:t>so varni.</a:t>
            </a:r>
            <a:endParaRPr lang="en-GB" sz="2400" b="1" spc="50" dirty="0">
              <a:ln w="11430"/>
              <a:solidFill>
                <a:srgbClr val="008BB4"/>
              </a:solidFill>
              <a:effectLst>
                <a:outerShdw blurRad="76200" dist="50800" dir="5400000" algn="tl" rotWithShape="0">
                  <a:srgbClr val="000000">
                    <a:alpha val="65000"/>
                  </a:srgbClr>
                </a:outerShdw>
              </a:effectLst>
              <a:latin typeface="Open Sans" panose="020B0606030504020204" pitchFamily="34" charset="0"/>
              <a:ea typeface="Open Sans" panose="020B0606030504020204" pitchFamily="34" charset="0"/>
              <a:cs typeface="Open Sans" panose="020B0606030504020204" pitchFamily="34" charset="0"/>
            </a:endParaRPr>
          </a:p>
        </p:txBody>
      </p:sp>
      <p:sp>
        <p:nvSpPr>
          <p:cNvPr id="14" name="Rectangle 13"/>
          <p:cNvSpPr/>
          <p:nvPr/>
        </p:nvSpPr>
        <p:spPr>
          <a:xfrm rot="993577">
            <a:off x="-735971" y="5038875"/>
            <a:ext cx="4802761" cy="461665"/>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sl-SI" altLang="en-US" sz="2400" b="1" spc="50" dirty="0" smtClean="0">
                <a:ln w="11430"/>
                <a:solidFill>
                  <a:srgbClr val="F4D22B"/>
                </a:solidFill>
                <a:effectLst>
                  <a:outerShdw blurRad="76200" dist="50800" dir="5400000" algn="tl" rotWithShape="0">
                    <a:srgbClr val="000000">
                      <a:alpha val="65000"/>
                    </a:srgbClr>
                  </a:outerShdw>
                </a:effectLst>
                <a:latin typeface="Open Sans" panose="020B0606030504020204" pitchFamily="34" charset="0"/>
                <a:ea typeface="Open Sans" panose="020B0606030504020204" pitchFamily="34" charset="0"/>
                <a:cs typeface="Open Sans" panose="020B0606030504020204" pitchFamily="34" charset="0"/>
              </a:rPr>
              <a:t>se učijo novih veščin.</a:t>
            </a:r>
            <a:endParaRPr lang="en-GB" sz="2400" b="1" spc="50" dirty="0">
              <a:ln w="11430"/>
              <a:solidFill>
                <a:srgbClr val="F4D22B"/>
              </a:solidFill>
              <a:effectLst>
                <a:outerShdw blurRad="76200" dist="50800" dir="5400000" algn="tl" rotWithShape="0">
                  <a:srgbClr val="000000">
                    <a:alpha val="65000"/>
                  </a:srgbClr>
                </a:outerShdw>
              </a:effectLst>
              <a:latin typeface="Open Sans" panose="020B0606030504020204" pitchFamily="34" charset="0"/>
              <a:ea typeface="Open Sans" panose="020B0606030504020204" pitchFamily="34" charset="0"/>
              <a:cs typeface="Open Sans" panose="020B0606030504020204" pitchFamily="34" charset="0"/>
            </a:endParaRPr>
          </a:p>
        </p:txBody>
      </p:sp>
      <p:sp>
        <p:nvSpPr>
          <p:cNvPr id="15" name="Rectangle 14"/>
          <p:cNvSpPr/>
          <p:nvPr/>
        </p:nvSpPr>
        <p:spPr>
          <a:xfrm>
            <a:off x="1895134" y="4808886"/>
            <a:ext cx="4802761" cy="461665"/>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altLang="en-US" sz="2400" b="1" spc="50" dirty="0">
                <a:ln w="11430"/>
                <a:solidFill>
                  <a:srgbClr val="C9423B"/>
                </a:solidFill>
                <a:effectLst>
                  <a:outerShdw blurRad="76200" dist="50800" dir="5400000" algn="tl" rotWithShape="0">
                    <a:srgbClr val="000000">
                      <a:alpha val="65000"/>
                    </a:srgbClr>
                  </a:outerShdw>
                </a:effectLst>
                <a:latin typeface="Open Sans" panose="020B0606030504020204" pitchFamily="34" charset="0"/>
                <a:ea typeface="Open Sans" panose="020B0606030504020204" pitchFamily="34" charset="0"/>
                <a:cs typeface="Open Sans" panose="020B0606030504020204" pitchFamily="34" charset="0"/>
              </a:rPr>
              <a:t>grow</a:t>
            </a:r>
            <a:endParaRPr lang="en-GB" sz="2400" b="1" spc="50" dirty="0">
              <a:ln w="11430"/>
              <a:solidFill>
                <a:srgbClr val="C9423B"/>
              </a:solidFill>
              <a:effectLst>
                <a:outerShdw blurRad="76200" dist="50800" dir="5400000" algn="tl" rotWithShape="0">
                  <a:srgbClr val="000000">
                    <a:alpha val="65000"/>
                  </a:srgbClr>
                </a:outerShdw>
              </a:effectLst>
              <a:latin typeface="Open Sans" panose="020B0606030504020204" pitchFamily="34" charset="0"/>
              <a:ea typeface="Open Sans" panose="020B0606030504020204" pitchFamily="34" charset="0"/>
              <a:cs typeface="Open Sans" panose="020B0606030504020204" pitchFamily="34" charset="0"/>
            </a:endParaRPr>
          </a:p>
        </p:txBody>
      </p:sp>
      <p:sp>
        <p:nvSpPr>
          <p:cNvPr id="16" name="Rectangle 15"/>
          <p:cNvSpPr/>
          <p:nvPr/>
        </p:nvSpPr>
        <p:spPr>
          <a:xfrm>
            <a:off x="-630864" y="4281555"/>
            <a:ext cx="4802761" cy="461665"/>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sl-SI" altLang="en-US" sz="2400" b="1" spc="50" dirty="0" smtClean="0">
                <a:ln w="11430"/>
                <a:solidFill>
                  <a:srgbClr val="008BB4"/>
                </a:solidFill>
                <a:effectLst>
                  <a:outerShdw blurRad="76200" dist="50800" dir="5400000" algn="tl" rotWithShape="0">
                    <a:srgbClr val="000000">
                      <a:alpha val="65000"/>
                    </a:srgbClr>
                  </a:outerShdw>
                </a:effectLst>
                <a:latin typeface="Open Sans" panose="020B0606030504020204" pitchFamily="34" charset="0"/>
                <a:ea typeface="Open Sans" panose="020B0606030504020204" pitchFamily="34" charset="0"/>
                <a:cs typeface="Open Sans" panose="020B0606030504020204" pitchFamily="34" charset="0"/>
              </a:rPr>
              <a:t>se sproščajo.</a:t>
            </a:r>
            <a:endParaRPr lang="en-GB" sz="2400" b="1" spc="50" dirty="0">
              <a:ln w="11430"/>
              <a:solidFill>
                <a:srgbClr val="008BB4"/>
              </a:solidFill>
              <a:effectLst>
                <a:outerShdw blurRad="76200" dist="50800" dir="5400000" algn="tl" rotWithShape="0">
                  <a:srgbClr val="000000">
                    <a:alpha val="65000"/>
                  </a:srgbClr>
                </a:outerShdw>
              </a:effectLst>
              <a:latin typeface="Open Sans" panose="020B0606030504020204" pitchFamily="34" charset="0"/>
              <a:ea typeface="Open Sans" panose="020B0606030504020204" pitchFamily="34" charset="0"/>
              <a:cs typeface="Open Sans" panose="020B0606030504020204" pitchFamily="34" charset="0"/>
            </a:endParaRPr>
          </a:p>
        </p:txBody>
      </p:sp>
      <p:sp>
        <p:nvSpPr>
          <p:cNvPr id="17" name="Rectangle 16"/>
          <p:cNvSpPr/>
          <p:nvPr/>
        </p:nvSpPr>
        <p:spPr>
          <a:xfrm>
            <a:off x="3814765" y="5269708"/>
            <a:ext cx="4802761" cy="461665"/>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sl-SI" sz="2400" b="1" spc="50" dirty="0" smtClean="0">
                <a:ln w="11430"/>
                <a:solidFill>
                  <a:srgbClr val="F4D22B"/>
                </a:solidFill>
                <a:effectLst>
                  <a:outerShdw blurRad="76200" dist="50800" dir="5400000" algn="tl" rotWithShape="0">
                    <a:srgbClr val="000000">
                      <a:alpha val="65000"/>
                    </a:srgbClr>
                  </a:outerShdw>
                </a:effectLst>
                <a:latin typeface="Open Sans" panose="020B0606030504020204" pitchFamily="34" charset="0"/>
                <a:ea typeface="Open Sans" panose="020B0606030504020204" pitchFamily="34" charset="0"/>
                <a:cs typeface="Open Sans" panose="020B0606030504020204" pitchFamily="34" charset="0"/>
              </a:rPr>
              <a:t>se družijo.</a:t>
            </a:r>
            <a:endParaRPr lang="en-GB" sz="2400" b="1" spc="50" dirty="0">
              <a:ln w="11430"/>
              <a:solidFill>
                <a:srgbClr val="F4D22B"/>
              </a:solidFill>
              <a:effectLst>
                <a:outerShdw blurRad="76200" dist="50800" dir="5400000" algn="tl" rotWithShape="0">
                  <a:srgbClr val="000000">
                    <a:alpha val="65000"/>
                  </a:srgbClr>
                </a:outerShdw>
              </a:effectLst>
              <a:latin typeface="Open Sans" panose="020B0606030504020204" pitchFamily="34" charset="0"/>
              <a:ea typeface="Open Sans" panose="020B0606030504020204" pitchFamily="34" charset="0"/>
              <a:cs typeface="Open Sans" panose="020B0606030504020204" pitchFamily="34" charset="0"/>
            </a:endParaRPr>
          </a:p>
        </p:txBody>
      </p:sp>
      <p:sp>
        <p:nvSpPr>
          <p:cNvPr id="18" name="Rectangle 17"/>
          <p:cNvSpPr/>
          <p:nvPr/>
        </p:nvSpPr>
        <p:spPr>
          <a:xfrm rot="993577">
            <a:off x="2354161" y="2483446"/>
            <a:ext cx="4802761" cy="461665"/>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sl-SI" sz="2400" b="1" spc="50" dirty="0" smtClean="0">
                <a:ln w="11430"/>
                <a:solidFill>
                  <a:srgbClr val="008BB4"/>
                </a:solidFill>
                <a:effectLst>
                  <a:outerShdw blurRad="76200" dist="50800" dir="5400000" algn="tl" rotWithShape="0">
                    <a:srgbClr val="000000">
                      <a:alpha val="65000"/>
                    </a:srgbClr>
                  </a:outerShdw>
                </a:effectLst>
                <a:latin typeface="Open Sans" panose="020B0606030504020204" pitchFamily="34" charset="0"/>
                <a:ea typeface="Open Sans" panose="020B0606030504020204" pitchFamily="34" charset="0"/>
                <a:cs typeface="Open Sans" panose="020B0606030504020204" pitchFamily="34" charset="0"/>
              </a:rPr>
              <a:t>se igrajo.</a:t>
            </a:r>
            <a:endParaRPr lang="en-GB" sz="2400" b="1" spc="50" dirty="0">
              <a:ln w="11430"/>
              <a:solidFill>
                <a:srgbClr val="008BB4"/>
              </a:solidFill>
              <a:effectLst>
                <a:outerShdw blurRad="76200" dist="50800" dir="5400000" algn="tl" rotWithShape="0">
                  <a:srgbClr val="000000">
                    <a:alpha val="65000"/>
                  </a:srgbClr>
                </a:outerShdw>
              </a:effectLst>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1921338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sl-SI" altLang="en-US" sz="3600" b="1" dirty="0" smtClean="0">
                <a:latin typeface="Open Sans" panose="020B0606030504020204" pitchFamily="34" charset="0"/>
                <a:ea typeface="Open Sans" panose="020B0606030504020204" pitchFamily="34" charset="0"/>
                <a:cs typeface="Open Sans" panose="020B0606030504020204" pitchFamily="34" charset="0"/>
              </a:rPr>
              <a:t>Dimenzije in vprašanja</a:t>
            </a:r>
            <a:endParaRPr lang="nl-NL" altLang="en-US" sz="3600" b="1" dirty="0" smtClean="0">
              <a:latin typeface="Open Sans" panose="020B0606030504020204" pitchFamily="34" charset="0"/>
              <a:ea typeface="Open Sans" panose="020B0606030504020204" pitchFamily="34" charset="0"/>
              <a:cs typeface="Open Sans" panose="020B0606030504020204" pitchFamily="34" charset="0"/>
            </a:endParaRPr>
          </a:p>
        </p:txBody>
      </p:sp>
      <p:sp>
        <p:nvSpPr>
          <p:cNvPr id="6" name="Rectangle 5"/>
          <p:cNvSpPr/>
          <p:nvPr/>
        </p:nvSpPr>
        <p:spPr>
          <a:xfrm>
            <a:off x="0" y="1322388"/>
            <a:ext cx="6731000" cy="46037"/>
          </a:xfrm>
          <a:prstGeom prst="rect">
            <a:avLst/>
          </a:prstGeom>
          <a:solidFill>
            <a:srgbClr val="C9423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Content Placeholder 1"/>
          <p:cNvSpPr txBox="1">
            <a:spLocks/>
          </p:cNvSpPr>
          <p:nvPr/>
        </p:nvSpPr>
        <p:spPr bwMode="auto">
          <a:xfrm>
            <a:off x="863600" y="1046163"/>
            <a:ext cx="7339013" cy="663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defPPr>
              <a:defRPr lang="en-US"/>
            </a:defPPr>
            <a:lvl1pPr algn="l" defTabSz="457200" rtl="0" eaLnBrk="1" fontAlgn="auto" hangingPunct="1">
              <a:spcBef>
                <a:spcPts val="0"/>
              </a:spcBef>
              <a:spcAft>
                <a:spcPts val="0"/>
              </a:spcAft>
              <a:defRPr sz="1200" kern="1200">
                <a:solidFill>
                  <a:schemeClr val="tx1">
                    <a:tint val="75000"/>
                  </a:schemeClr>
                </a:solidFill>
                <a:latin typeface="+mn-lt"/>
                <a:ea typeface="+mn-ea"/>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nl-NL" altLang="en-US" b="1" dirty="0" smtClean="0">
              <a:latin typeface="Karla" pitchFamily="2" charset="0"/>
            </a:endParaRPr>
          </a:p>
        </p:txBody>
      </p:sp>
      <p:sp>
        <p:nvSpPr>
          <p:cNvPr id="8" name="Content Placeholder 2"/>
          <p:cNvSpPr txBox="1">
            <a:spLocks/>
          </p:cNvSpPr>
          <p:nvPr/>
        </p:nvSpPr>
        <p:spPr bwMode="auto">
          <a:xfrm>
            <a:off x="881063" y="2271713"/>
            <a:ext cx="7340600" cy="40767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defPPr>
              <a:defRPr lang="en-US"/>
            </a:defPPr>
            <a:lvl1pPr algn="ctr" defTabSz="457200" rtl="0" eaLnBrk="1" fontAlgn="auto" hangingPunct="1">
              <a:spcBef>
                <a:spcPts val="0"/>
              </a:spcBef>
              <a:spcAft>
                <a:spcPts val="0"/>
              </a:spcAft>
              <a:defRPr sz="1200" kern="1200">
                <a:solidFill>
                  <a:schemeClr val="tx1">
                    <a:tint val="75000"/>
                  </a:schemeClr>
                </a:solidFill>
                <a:latin typeface="+mn-lt"/>
                <a:ea typeface="+mn-ea"/>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342900" indent="-342900" algn="l">
              <a:lnSpc>
                <a:spcPct val="150000"/>
              </a:lnSpc>
              <a:buFont typeface="Arial" panose="020B0604020202020204" pitchFamily="34" charset="0"/>
              <a:buChar char="•"/>
            </a:pPr>
            <a:r>
              <a:rPr lang="sl-SI" altLang="en-US" sz="2400" dirty="0" smtClean="0">
                <a:latin typeface="Open Sans" panose="020B0606030504020204" pitchFamily="34" charset="0"/>
                <a:ea typeface="Open Sans" panose="020B0606030504020204" pitchFamily="34" charset="0"/>
                <a:cs typeface="Open Sans" panose="020B0606030504020204" pitchFamily="34" charset="0"/>
              </a:rPr>
              <a:t>Otroku prijazno</a:t>
            </a:r>
            <a:endParaRPr lang="en-US" altLang="en-US" sz="2400" dirty="0" smtClean="0">
              <a:latin typeface="Open Sans" panose="020B0606030504020204" pitchFamily="34" charset="0"/>
              <a:ea typeface="Open Sans" panose="020B0606030504020204" pitchFamily="34" charset="0"/>
              <a:cs typeface="Open Sans" panose="020B0606030504020204" pitchFamily="34" charset="0"/>
            </a:endParaRPr>
          </a:p>
          <a:p>
            <a:pPr marL="342900" indent="-342900" algn="l">
              <a:lnSpc>
                <a:spcPct val="150000"/>
              </a:lnSpc>
              <a:buFont typeface="Arial" panose="020B0604020202020204" pitchFamily="34" charset="0"/>
              <a:buChar char="•"/>
            </a:pPr>
            <a:r>
              <a:rPr lang="sl-SI" altLang="en-US" sz="2400" dirty="0" smtClean="0">
                <a:latin typeface="Open Sans" panose="020B0606030504020204" pitchFamily="34" charset="0"/>
                <a:ea typeface="Open Sans" panose="020B0606030504020204" pitchFamily="34" charset="0"/>
                <a:cs typeface="Open Sans" panose="020B0606030504020204" pitchFamily="34" charset="0"/>
              </a:rPr>
              <a:t>Zagovorništvo </a:t>
            </a:r>
            <a:endParaRPr lang="en-US" altLang="en-US" sz="2400" dirty="0" smtClean="0">
              <a:latin typeface="Open Sans" panose="020B0606030504020204" pitchFamily="34" charset="0"/>
              <a:ea typeface="Open Sans" panose="020B0606030504020204" pitchFamily="34" charset="0"/>
              <a:cs typeface="Open Sans" panose="020B0606030504020204" pitchFamily="34" charset="0"/>
            </a:endParaRPr>
          </a:p>
          <a:p>
            <a:pPr marL="342900" indent="-342900" algn="l">
              <a:lnSpc>
                <a:spcPct val="150000"/>
              </a:lnSpc>
              <a:buFont typeface="Arial" panose="020B0604020202020204" pitchFamily="34" charset="0"/>
              <a:buChar char="•"/>
            </a:pPr>
            <a:r>
              <a:rPr lang="sl-SI" altLang="en-US" sz="2400" dirty="0" smtClean="0">
                <a:latin typeface="Open Sans" panose="020B0606030504020204" pitchFamily="34" charset="0"/>
                <a:ea typeface="Open Sans" panose="020B0606030504020204" pitchFamily="34" charset="0"/>
                <a:cs typeface="Open Sans" panose="020B0606030504020204" pitchFamily="34" charset="0"/>
              </a:rPr>
              <a:t>Varnost, zdravje in zaščita</a:t>
            </a:r>
            <a:endParaRPr lang="en-US" altLang="en-US" sz="2400" dirty="0" smtClean="0">
              <a:latin typeface="Open Sans" panose="020B0606030504020204" pitchFamily="34" charset="0"/>
              <a:ea typeface="Open Sans" panose="020B0606030504020204" pitchFamily="34" charset="0"/>
              <a:cs typeface="Open Sans" panose="020B0606030504020204" pitchFamily="34" charset="0"/>
            </a:endParaRPr>
          </a:p>
          <a:p>
            <a:pPr marL="342900" indent="-342900" algn="l">
              <a:lnSpc>
                <a:spcPct val="150000"/>
              </a:lnSpc>
              <a:buFont typeface="Arial" panose="020B0604020202020204" pitchFamily="34" charset="0"/>
              <a:buChar char="•"/>
            </a:pPr>
            <a:r>
              <a:rPr lang="sl-SI" altLang="en-US" sz="2400" dirty="0" smtClean="0">
                <a:latin typeface="Open Sans" panose="020B0606030504020204" pitchFamily="34" charset="0"/>
                <a:ea typeface="Open Sans" panose="020B0606030504020204" pitchFamily="34" charset="0"/>
                <a:cs typeface="Open Sans" panose="020B0606030504020204" pitchFamily="34" charset="0"/>
              </a:rPr>
              <a:t>Osebje</a:t>
            </a:r>
          </a:p>
          <a:p>
            <a:pPr marL="342900" indent="-342900" algn="l">
              <a:lnSpc>
                <a:spcPct val="150000"/>
              </a:lnSpc>
              <a:buFont typeface="Arial" panose="020B0604020202020204" pitchFamily="34" charset="0"/>
              <a:buChar char="•"/>
            </a:pPr>
            <a:r>
              <a:rPr lang="sl-SI" altLang="en-US" sz="2400" dirty="0" smtClean="0">
                <a:latin typeface="Open Sans" panose="020B0606030504020204" pitchFamily="34" charset="0"/>
                <a:ea typeface="Open Sans" panose="020B0606030504020204" pitchFamily="34" charset="0"/>
                <a:cs typeface="Open Sans" panose="020B0606030504020204" pitchFamily="34" charset="0"/>
              </a:rPr>
              <a:t>Povezovanje </a:t>
            </a:r>
            <a:endParaRPr lang="en-US" altLang="en-US" sz="2400" dirty="0" smtClean="0">
              <a:latin typeface="Open Sans" panose="020B0606030504020204" pitchFamily="34" charset="0"/>
              <a:ea typeface="Open Sans" panose="020B0606030504020204" pitchFamily="34" charset="0"/>
              <a:cs typeface="Open Sans" panose="020B0606030504020204" pitchFamily="34" charset="0"/>
            </a:endParaRPr>
          </a:p>
          <a:p>
            <a:pPr marL="342900" indent="-342900" algn="l">
              <a:lnSpc>
                <a:spcPct val="150000"/>
              </a:lnSpc>
              <a:buFont typeface="Arial" panose="020B0604020202020204" pitchFamily="34" charset="0"/>
              <a:buChar char="•"/>
            </a:pPr>
            <a:r>
              <a:rPr lang="sl-SI" altLang="en-US" sz="2400" dirty="0" smtClean="0">
                <a:latin typeface="Open Sans" panose="020B0606030504020204" pitchFamily="34" charset="0"/>
                <a:ea typeface="Open Sans" panose="020B0606030504020204" pitchFamily="34" charset="0"/>
                <a:cs typeface="Open Sans" panose="020B0606030504020204" pitchFamily="34" charset="0"/>
              </a:rPr>
              <a:t>Dolgoročnost</a:t>
            </a:r>
            <a:endParaRPr lang="en-US" altLang="en-US" sz="2400" dirty="0" smtClean="0">
              <a:latin typeface="Open Sans" panose="020B0606030504020204" pitchFamily="34" charset="0"/>
              <a:ea typeface="Open Sans" panose="020B0606030504020204" pitchFamily="34" charset="0"/>
              <a:cs typeface="Open Sans" panose="020B0606030504020204" pitchFamily="34" charset="0"/>
            </a:endParaRPr>
          </a:p>
          <a:p>
            <a:endParaRPr lang="en-US" altLang="en-US" dirty="0" smtClean="0">
              <a:latin typeface="Karla" pitchFamily="2" charset="0"/>
            </a:endParaRPr>
          </a:p>
        </p:txBody>
      </p:sp>
      <p:pic>
        <p:nvPicPr>
          <p:cNvPr id="9"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697828" y="3155950"/>
            <a:ext cx="2811463" cy="157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84552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nl-NL"/>
          </a:p>
        </p:txBody>
      </p:sp>
      <p:sp>
        <p:nvSpPr>
          <p:cNvPr id="17410" name="Content Placeholder 1"/>
          <p:cNvSpPr>
            <a:spLocks noGrp="1"/>
          </p:cNvSpPr>
          <p:nvPr>
            <p:ph idx="1"/>
          </p:nvPr>
        </p:nvSpPr>
        <p:spPr bwMode="auto">
          <a:xfrm>
            <a:off x="628650" y="1611981"/>
            <a:ext cx="7886700" cy="4351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marL="0" indent="0" algn="ctr">
              <a:buNone/>
            </a:pPr>
            <a:r>
              <a:rPr lang="en-US" altLang="en-US" dirty="0" smtClean="0">
                <a:solidFill>
                  <a:srgbClr val="C9423B"/>
                </a:solidFill>
              </a:rPr>
              <a:t>1</a:t>
            </a:r>
            <a:r>
              <a:rPr lang="sl-SI" altLang="en-US" dirty="0" smtClean="0">
                <a:solidFill>
                  <a:srgbClr val="C9423B"/>
                </a:solidFill>
              </a:rPr>
              <a:t>. dimenzija</a:t>
            </a:r>
            <a:r>
              <a:rPr lang="en-US" altLang="en-US" dirty="0" smtClean="0">
                <a:solidFill>
                  <a:srgbClr val="C9423B"/>
                </a:solidFill>
              </a:rPr>
              <a:t>:</a:t>
            </a:r>
          </a:p>
          <a:p>
            <a:pPr marL="0" indent="0" algn="ctr">
              <a:buNone/>
            </a:pPr>
            <a:r>
              <a:rPr lang="sl-SI" altLang="en-US" dirty="0" smtClean="0"/>
              <a:t>Otroku prijazno okolje</a:t>
            </a:r>
            <a:endParaRPr lang="nl-NL" altLang="en-US" dirty="0" smtClean="0"/>
          </a:p>
        </p:txBody>
      </p:sp>
      <p:graphicFrame>
        <p:nvGraphicFramePr>
          <p:cNvPr id="6" name="Content Placeholder 5"/>
          <p:cNvGraphicFramePr>
            <a:graphicFrameLocks noGrp="1"/>
          </p:cNvGraphicFramePr>
          <p:nvPr>
            <p:ph sz="quarter" idx="4294967295"/>
            <p:extLst>
              <p:ext uri="{D42A27DB-BD31-4B8C-83A1-F6EECF244321}">
                <p14:modId xmlns:p14="http://schemas.microsoft.com/office/powerpoint/2010/main" val="3946497619"/>
              </p:ext>
            </p:extLst>
          </p:nvPr>
        </p:nvGraphicFramePr>
        <p:xfrm>
          <a:off x="883444" y="3337903"/>
          <a:ext cx="7377112" cy="2208317"/>
        </p:xfrm>
        <a:graphic>
          <a:graphicData uri="http://schemas.openxmlformats.org/drawingml/2006/table">
            <a:tbl>
              <a:tblPr firstRow="1" firstCol="1" lastRow="1" lastCol="1" bandRow="1" bandCol="1">
                <a:tableStyleId>{5C22544A-7EE6-4342-B048-85BDC9FD1C3A}</a:tableStyleId>
              </a:tblPr>
              <a:tblGrid>
                <a:gridCol w="7377112"/>
              </a:tblGrid>
              <a:tr h="2208317">
                <a:tc>
                  <a:txBody>
                    <a:bodyPr/>
                    <a:lstStyle/>
                    <a:p>
                      <a:pPr algn="ctr">
                        <a:lnSpc>
                          <a:spcPct val="150000"/>
                        </a:lnSpc>
                      </a:pPr>
                      <a:r>
                        <a:rPr lang="sl-SI" sz="1800" b="0" kern="1200" dirty="0" smtClean="0">
                          <a:solidFill>
                            <a:schemeClr val="lt1"/>
                          </a:solidFill>
                          <a:effectLst/>
                          <a:latin typeface="Open Sans" panose="020B0606030504020204" pitchFamily="34" charset="0"/>
                          <a:ea typeface="Open Sans" panose="020B0606030504020204" pitchFamily="34" charset="0"/>
                          <a:cs typeface="Open Sans" panose="020B0606030504020204" pitchFamily="34" charset="0"/>
                        </a:rPr>
                        <a:t>Ta dimenzija se nanaša</a:t>
                      </a:r>
                      <a:r>
                        <a:rPr lang="sl-SI" sz="1800" b="0" kern="1200" baseline="0" dirty="0" smtClean="0">
                          <a:solidFill>
                            <a:schemeClr val="lt1"/>
                          </a:solidFill>
                          <a:effectLst/>
                          <a:latin typeface="Open Sans" panose="020B0606030504020204" pitchFamily="34" charset="0"/>
                          <a:ea typeface="Open Sans" panose="020B0606030504020204" pitchFamily="34" charset="0"/>
                          <a:cs typeface="Open Sans" panose="020B0606030504020204" pitchFamily="34" charset="0"/>
                        </a:rPr>
                        <a:t>  na to, kako osebje komunicira z otroki, ki pridejo v knjižnico, na kvaliteto ponujenih materialov, dejavnosti in pripomočkov, ki jih knjižnica nudi. V središču našega preverjanja kakovosti je v tej dimenziji otrok. </a:t>
                      </a:r>
                      <a:endParaRPr lang="sl-SI" sz="1800" b="0" kern="1200" dirty="0" smtClean="0">
                        <a:solidFill>
                          <a:schemeClr val="lt1"/>
                        </a:solidFill>
                        <a:effectLst/>
                        <a:latin typeface="Open Sans" panose="020B0606030504020204" pitchFamily="34" charset="0"/>
                        <a:ea typeface="Open Sans" panose="020B0606030504020204" pitchFamily="34" charset="0"/>
                        <a:cs typeface="Open Sans" panose="020B0606030504020204" pitchFamily="34" charset="0"/>
                      </a:endParaRPr>
                    </a:p>
                  </a:txBody>
                  <a:tcPr marL="68579" marR="68579" marT="0" marB="0">
                    <a:solidFill>
                      <a:srgbClr val="3CA68A"/>
                    </a:solidFill>
                  </a:tcPr>
                </a:tc>
              </a:tr>
            </a:tbl>
          </a:graphicData>
        </a:graphic>
      </p:graphicFrame>
    </p:spTree>
    <p:extLst>
      <p:ext uri="{BB962C8B-B14F-4D97-AF65-F5344CB8AC3E}">
        <p14:creationId xmlns:p14="http://schemas.microsoft.com/office/powerpoint/2010/main" val="27110658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1"/>
          <p:cNvSpPr>
            <a:spLocks noGrp="1"/>
          </p:cNvSpPr>
          <p:nvPr>
            <p:ph idx="1"/>
          </p:nvPr>
        </p:nvSpPr>
        <p:spPr bwMode="auto">
          <a:xfrm>
            <a:off x="628650" y="1141961"/>
            <a:ext cx="7886700" cy="4351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marL="0" indent="0" algn="ctr">
              <a:buNone/>
            </a:pPr>
            <a:r>
              <a:rPr lang="en-US" altLang="en-US" dirty="0" smtClean="0">
                <a:solidFill>
                  <a:srgbClr val="C9423B"/>
                </a:solidFill>
              </a:rPr>
              <a:t>2</a:t>
            </a:r>
            <a:r>
              <a:rPr lang="sl-SI" altLang="en-US" dirty="0" smtClean="0">
                <a:solidFill>
                  <a:srgbClr val="C9423B"/>
                </a:solidFill>
              </a:rPr>
              <a:t>. dimenzija</a:t>
            </a:r>
            <a:r>
              <a:rPr lang="en-US" altLang="en-US" dirty="0" smtClean="0">
                <a:solidFill>
                  <a:srgbClr val="C9423B"/>
                </a:solidFill>
              </a:rPr>
              <a:t>:</a:t>
            </a:r>
          </a:p>
          <a:p>
            <a:pPr marL="0" indent="0" algn="ctr">
              <a:buNone/>
            </a:pPr>
            <a:r>
              <a:rPr lang="sl-SI" altLang="en-US" dirty="0" smtClean="0"/>
              <a:t>Zagovorništvo</a:t>
            </a:r>
            <a:endParaRPr lang="nl-NL" altLang="en-US" dirty="0" smtClean="0"/>
          </a:p>
        </p:txBody>
      </p:sp>
      <p:graphicFrame>
        <p:nvGraphicFramePr>
          <p:cNvPr id="4" name="Content Placeholder 3"/>
          <p:cNvGraphicFramePr>
            <a:graphicFrameLocks noGrp="1"/>
          </p:cNvGraphicFramePr>
          <p:nvPr>
            <p:ph sz="quarter" idx="4294967295"/>
            <p:extLst>
              <p:ext uri="{D42A27DB-BD31-4B8C-83A1-F6EECF244321}">
                <p14:modId xmlns:p14="http://schemas.microsoft.com/office/powerpoint/2010/main" val="905749717"/>
              </p:ext>
            </p:extLst>
          </p:nvPr>
        </p:nvGraphicFramePr>
        <p:xfrm>
          <a:off x="722312" y="2477851"/>
          <a:ext cx="7699375" cy="2713038"/>
        </p:xfrm>
        <a:graphic>
          <a:graphicData uri="http://schemas.openxmlformats.org/drawingml/2006/table">
            <a:tbl>
              <a:tblPr firstRow="1" firstCol="1" lastRow="1" lastCol="1" bandRow="1" bandCol="1">
                <a:tableStyleId>{5C22544A-7EE6-4342-B048-85BDC9FD1C3A}</a:tableStyleId>
              </a:tblPr>
              <a:tblGrid>
                <a:gridCol w="7699375"/>
              </a:tblGrid>
              <a:tr h="2713038">
                <a:tc>
                  <a:txBody>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lang="en-US" sz="1800" b="0" kern="1200" dirty="0" smtClean="0">
                          <a:solidFill>
                            <a:schemeClr val="lt1"/>
                          </a:solidFill>
                          <a:effectLst/>
                          <a:latin typeface="Open Sans" panose="020B0606030504020204" pitchFamily="34" charset="0"/>
                          <a:ea typeface="Open Sans" panose="020B0606030504020204" pitchFamily="34" charset="0"/>
                          <a:cs typeface="Open Sans" panose="020B0606030504020204" pitchFamily="34" charset="0"/>
                        </a:rPr>
                        <a:t>T</a:t>
                      </a:r>
                      <a:r>
                        <a:rPr lang="sl-SI" sz="1800" b="0" kern="1200" dirty="0" smtClean="0">
                          <a:solidFill>
                            <a:schemeClr val="lt1"/>
                          </a:solidFill>
                          <a:effectLst/>
                          <a:latin typeface="Open Sans" panose="020B0606030504020204" pitchFamily="34" charset="0"/>
                          <a:ea typeface="Open Sans" panose="020B0606030504020204" pitchFamily="34" charset="0"/>
                          <a:cs typeface="Open Sans" panose="020B0606030504020204" pitchFamily="34" charset="0"/>
                        </a:rPr>
                        <a:t>a dimenzija se nanaša na to, kako lahko </a:t>
                      </a:r>
                      <a:r>
                        <a:rPr lang="sl-SI" sz="1800" b="0" kern="1200" baseline="0" dirty="0" smtClean="0">
                          <a:solidFill>
                            <a:schemeClr val="lt1"/>
                          </a:solidFill>
                          <a:effectLst/>
                          <a:latin typeface="Open Sans" panose="020B0606030504020204" pitchFamily="34" charset="0"/>
                          <a:ea typeface="Open Sans" panose="020B0606030504020204" pitchFamily="34" charset="0"/>
                          <a:cs typeface="Open Sans" panose="020B0606030504020204" pitchFamily="34" charset="0"/>
                        </a:rPr>
                        <a:t> otroci v knjižnici igrač sami izbirajo, kaj bodo počeli, dajejo pobudo in so aktivno vključeni v igro, učenje in razvoj. Dimenzija se osredotoča na to, da je potrebno slišati glas otroka, da imajo sami zmožnost usmerjanja svojega življenja in da so morajo biti vključeni ter prispevati k razvoju dogodkov in procesov, ki se jih tičejo.</a:t>
                      </a:r>
                      <a:endParaRPr lang="sl-SI" sz="1800" b="0" kern="1200" dirty="0" smtClean="0">
                        <a:solidFill>
                          <a:schemeClr val="lt1"/>
                        </a:solidFill>
                        <a:effectLst/>
                        <a:latin typeface="Open Sans" panose="020B0606030504020204" pitchFamily="34" charset="0"/>
                        <a:ea typeface="Open Sans" panose="020B0606030504020204" pitchFamily="34" charset="0"/>
                        <a:cs typeface="Open Sans" panose="020B0606030504020204" pitchFamily="34" charset="0"/>
                      </a:endParaRPr>
                    </a:p>
                    <a:p>
                      <a:pPr algn="ctr">
                        <a:lnSpc>
                          <a:spcPct val="150000"/>
                        </a:lnSpc>
                      </a:pPr>
                      <a:endParaRPr lang="nl-NL" sz="1800" b="0" kern="1200" dirty="0">
                        <a:solidFill>
                          <a:schemeClr val="lt1"/>
                        </a:solidFill>
                        <a:effectLst/>
                        <a:latin typeface="Karla" pitchFamily="2" charset="0"/>
                        <a:ea typeface="Karla" pitchFamily="2" charset="0"/>
                        <a:cs typeface="+mn-cs"/>
                      </a:endParaRPr>
                    </a:p>
                  </a:txBody>
                  <a:tcPr marL="68584" marR="68584" marT="0" marB="0">
                    <a:solidFill>
                      <a:srgbClr val="3CA68A"/>
                    </a:solidFill>
                  </a:tcPr>
                </a:tc>
              </a:tr>
            </a:tbl>
          </a:graphicData>
        </a:graphic>
      </p:graphicFrame>
    </p:spTree>
    <p:extLst>
      <p:ext uri="{BB962C8B-B14F-4D97-AF65-F5344CB8AC3E}">
        <p14:creationId xmlns:p14="http://schemas.microsoft.com/office/powerpoint/2010/main" val="21928067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1"/>
          <p:cNvSpPr>
            <a:spLocks noGrp="1"/>
          </p:cNvSpPr>
          <p:nvPr>
            <p:ph idx="1"/>
          </p:nvPr>
        </p:nvSpPr>
        <p:spPr bwMode="auto">
          <a:xfrm>
            <a:off x="628650" y="1559719"/>
            <a:ext cx="7886700" cy="4351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marL="0" indent="0" algn="ctr">
              <a:buNone/>
            </a:pPr>
            <a:r>
              <a:rPr lang="en-US" altLang="en-US" dirty="0" smtClean="0">
                <a:solidFill>
                  <a:srgbClr val="C9423B"/>
                </a:solidFill>
              </a:rPr>
              <a:t>3</a:t>
            </a:r>
            <a:r>
              <a:rPr lang="sl-SI" altLang="en-US" dirty="0" smtClean="0">
                <a:solidFill>
                  <a:srgbClr val="C9423B"/>
                </a:solidFill>
              </a:rPr>
              <a:t>. dimenzija</a:t>
            </a:r>
            <a:r>
              <a:rPr lang="en-US" altLang="en-US" dirty="0" smtClean="0">
                <a:solidFill>
                  <a:srgbClr val="C9423B"/>
                </a:solidFill>
              </a:rPr>
              <a:t>:</a:t>
            </a:r>
          </a:p>
          <a:p>
            <a:pPr marL="0" indent="0" algn="ctr">
              <a:buNone/>
            </a:pPr>
            <a:r>
              <a:rPr lang="sl-SI" altLang="en-US" dirty="0" smtClean="0"/>
              <a:t>Varnost, zdravje in zaščita</a:t>
            </a:r>
            <a:endParaRPr lang="nl-NL" altLang="en-US" dirty="0" smtClean="0"/>
          </a:p>
        </p:txBody>
      </p:sp>
      <p:graphicFrame>
        <p:nvGraphicFramePr>
          <p:cNvPr id="4" name="Content Placeholder 3"/>
          <p:cNvGraphicFramePr>
            <a:graphicFrameLocks noGrp="1"/>
          </p:cNvGraphicFramePr>
          <p:nvPr>
            <p:ph sz="quarter" idx="4294967295"/>
            <p:extLst>
              <p:ext uri="{D42A27DB-BD31-4B8C-83A1-F6EECF244321}">
                <p14:modId xmlns:p14="http://schemas.microsoft.com/office/powerpoint/2010/main" val="3677513934"/>
              </p:ext>
            </p:extLst>
          </p:nvPr>
        </p:nvGraphicFramePr>
        <p:xfrm>
          <a:off x="987425" y="2992438"/>
          <a:ext cx="7169150" cy="1485900"/>
        </p:xfrm>
        <a:graphic>
          <a:graphicData uri="http://schemas.openxmlformats.org/drawingml/2006/table">
            <a:tbl>
              <a:tblPr firstRow="1" firstCol="1" lastRow="1" lastCol="1" bandRow="1" bandCol="1">
                <a:tableStyleId>{5C22544A-7EE6-4342-B048-85BDC9FD1C3A}</a:tableStyleId>
              </a:tblPr>
              <a:tblGrid>
                <a:gridCol w="7169150"/>
              </a:tblGrid>
              <a:tr h="1485900">
                <a:tc>
                  <a:txBody>
                    <a:bodyPr/>
                    <a:lstStyle/>
                    <a:p>
                      <a:pPr algn="ctr">
                        <a:lnSpc>
                          <a:spcPct val="150000"/>
                        </a:lnSpc>
                      </a:pPr>
                      <a:r>
                        <a:rPr lang="sl-SI" sz="1800" b="0" kern="1200" dirty="0" smtClean="0">
                          <a:solidFill>
                            <a:schemeClr val="lt1"/>
                          </a:solidFill>
                          <a:effectLst/>
                          <a:latin typeface="Open Sans" panose="020B0606030504020204" pitchFamily="34" charset="0"/>
                          <a:ea typeface="Open Sans" panose="020B0606030504020204" pitchFamily="34" charset="0"/>
                          <a:cs typeface="Open Sans" panose="020B0606030504020204" pitchFamily="34" charset="0"/>
                        </a:rPr>
                        <a:t>Dimenzija se nanaša </a:t>
                      </a:r>
                      <a:r>
                        <a:rPr lang="sl-SI" sz="1800" b="0" kern="1200" baseline="0" dirty="0" smtClean="0">
                          <a:solidFill>
                            <a:schemeClr val="lt1"/>
                          </a:solidFill>
                          <a:effectLst/>
                          <a:latin typeface="Open Sans" panose="020B0606030504020204" pitchFamily="34" charset="0"/>
                          <a:ea typeface="Open Sans" panose="020B0606030504020204" pitchFamily="34" charset="0"/>
                          <a:cs typeface="Open Sans" panose="020B0606030504020204" pitchFamily="34" charset="0"/>
                        </a:rPr>
                        <a:t> na splošno varnost, zaščito in fizično stanje knjižnice igrač, kot tudi na način, kako se poskrbi za dobro počutje otrok. </a:t>
                      </a:r>
                      <a:endParaRPr lang="nl-NL" sz="1800" b="0" kern="1200" dirty="0">
                        <a:solidFill>
                          <a:schemeClr val="lt1"/>
                        </a:solidFill>
                        <a:effectLst/>
                        <a:latin typeface="Open Sans" panose="020B0606030504020204" pitchFamily="34" charset="0"/>
                        <a:ea typeface="Open Sans" panose="020B0606030504020204" pitchFamily="34" charset="0"/>
                        <a:cs typeface="Open Sans" panose="020B0606030504020204" pitchFamily="34" charset="0"/>
                      </a:endParaRPr>
                    </a:p>
                  </a:txBody>
                  <a:tcPr marL="68588" marR="68588" marT="0" marB="0">
                    <a:solidFill>
                      <a:srgbClr val="3CA68A"/>
                    </a:solidFill>
                  </a:tcPr>
                </a:tc>
              </a:tr>
            </a:tbl>
          </a:graphicData>
        </a:graphic>
      </p:graphicFrame>
    </p:spTree>
    <p:extLst>
      <p:ext uri="{BB962C8B-B14F-4D97-AF65-F5344CB8AC3E}">
        <p14:creationId xmlns:p14="http://schemas.microsoft.com/office/powerpoint/2010/main" val="381112787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toy4incl template" id="{BC30B871-FE5C-46CD-A8C1-61D241581F65}" vid="{DE074352-8F4A-445C-A3FA-92709839C09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toy4incl template</Template>
  <TotalTime>150</TotalTime>
  <Words>1729</Words>
  <Application>Microsoft Office PowerPoint</Application>
  <PresentationFormat>Diaprojekcija na zaslonu (4:3)</PresentationFormat>
  <Paragraphs>232</Paragraphs>
  <Slides>26</Slides>
  <Notes>16</Notes>
  <HiddenSlides>0</HiddenSlides>
  <MMClips>0</MMClips>
  <ScaleCrop>false</ScaleCrop>
  <HeadingPairs>
    <vt:vector size="4" baseType="variant">
      <vt:variant>
        <vt:lpstr>Tema</vt:lpstr>
      </vt:variant>
      <vt:variant>
        <vt:i4>1</vt:i4>
      </vt:variant>
      <vt:variant>
        <vt:lpstr>Naslovi diapozitivov</vt:lpstr>
      </vt:variant>
      <vt:variant>
        <vt:i4>26</vt:i4>
      </vt:variant>
    </vt:vector>
  </HeadingPairs>
  <TitlesOfParts>
    <vt:vector size="27" baseType="lpstr">
      <vt:lpstr>Office Theme</vt:lpstr>
      <vt:lpstr>PowerPointova predstavitev</vt:lpstr>
      <vt:lpstr>PowerPointova predstavitev</vt:lpstr>
      <vt:lpstr>Critical features of good quality</vt:lpstr>
      <vt:lpstr>Kako lahko kvalitetne storitve v VII pomagajo pri učenju in dobremu počutju otrok? </vt:lpstr>
      <vt:lpstr>PowerPointova predstavitev</vt:lpstr>
      <vt:lpstr>Dimenzije in vprašanja</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Razvoj dimenzij kakovosti (ECD-QUAT) za knjižnice igrač</vt:lpstr>
      <vt:lpstr>Kaj? KAKOVOST? (QUAT = QUality Assessment Tool  </vt:lpstr>
      <vt:lpstr>Zakaj dimenzije kakovosti? </vt:lpstr>
      <vt:lpstr>Dimenzije in vprašanja</vt:lpstr>
      <vt:lpstr>Proces ocenjevanja korak za korakom: Faza priprave  </vt:lpstr>
      <vt:lpstr>Proces ocenjevanja korak za korakom: Srečanje z deležniki </vt:lpstr>
      <vt:lpstr>PowerPointova predstavitev</vt:lpstr>
      <vt:lpstr>Pajkova mreža</vt:lpstr>
      <vt:lpstr>Proces ocenjevanja korak za korakom: Razvoj akcijskega načrta</vt:lpstr>
      <vt:lpstr>Proces ocenjevanja korak za korakom: Nadaljevanje </vt:lpstr>
      <vt:lpstr>Dimenzije kakovosti v projektu TOY for Inclusion </vt:lpstr>
      <vt:lpstr>Vprašanja? </vt:lpstr>
      <vt:lpstr>PowerPointova predstavitev</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Giulia Cortellesi</dc:creator>
  <cp:lastModifiedBy>Mateja Mlinar</cp:lastModifiedBy>
  <cp:revision>10</cp:revision>
  <dcterms:created xsi:type="dcterms:W3CDTF">2017-07-03T11:50:20Z</dcterms:created>
  <dcterms:modified xsi:type="dcterms:W3CDTF">2019-08-09T10:38:33Z</dcterms:modified>
</cp:coreProperties>
</file>