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70" r:id="rId4"/>
    <p:sldId id="258" r:id="rId5"/>
    <p:sldId id="259" r:id="rId6"/>
    <p:sldId id="260" r:id="rId7"/>
    <p:sldId id="267" r:id="rId8"/>
    <p:sldId id="261" r:id="rId9"/>
    <p:sldId id="263" r:id="rId10"/>
    <p:sldId id="262" r:id="rId11"/>
    <p:sldId id="269" r:id="rId12"/>
    <p:sldId id="264" r:id="rId13"/>
    <p:sldId id="271" r:id="rId14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CC"/>
    <a:srgbClr val="BDDEAC"/>
    <a:srgbClr val="E8E8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rez sloga, brez mrež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86" autoAdjust="0"/>
    <p:restoredTop sz="95268" autoAdjust="0"/>
  </p:normalViewPr>
  <p:slideViewPr>
    <p:cSldViewPr snapToGrid="0">
      <p:cViewPr varScale="1">
        <p:scale>
          <a:sx n="64" d="100"/>
          <a:sy n="64" d="100"/>
        </p:scale>
        <p:origin x="72" y="2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E565C7-B96C-4A92-9EA3-90A1DDD98B88}" type="datetimeFigureOut">
              <a:rPr lang="sl-SI" smtClean="0"/>
              <a:t>16. 09. 2025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F30A4-0988-4427-ADA3-ED4933CB098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255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3-10-11T15:44:32.055"/>
    </inkml:context>
    <inkml:brush xml:id="br0">
      <inkml:brushProperty name="width" value="0.05" units="cm"/>
      <inkml:brushProperty name="height" value="0.05" units="cm"/>
      <inkml:brushProperty name="fitToCurve" value="1"/>
    </inkml:brush>
  </inkml:definitions>
  <inkml:trace contextRef="#ctx0" brushRef="#br0">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3-10-11T15:44:32.622"/>
    </inkml:context>
    <inkml:brush xml:id="br0">
      <inkml:brushProperty name="width" value="0.05" units="cm"/>
      <inkml:brushProperty name="height" value="0.05" units="cm"/>
      <inkml:brushProperty name="fitToCurve" value="1"/>
    </inkml:brush>
  </inkml:definitions>
  <inkml:trace contextRef="#ctx0" brushRef="#br0">0 0 0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2C07F2-2D2B-492F-A198-20172C7B8123}" type="datetimeFigureOut">
              <a:rPr lang="sl-SI" smtClean="0"/>
              <a:t>16. 09. 2025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C856C-452B-400C-9A0C-B03E4E34E16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0906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:notes"/>
          <p:cNvSpPr txBox="1">
            <a:spLocks noGrp="1"/>
          </p:cNvSpPr>
          <p:nvPr>
            <p:ph type="body" idx="1"/>
          </p:nvPr>
        </p:nvSpPr>
        <p:spPr>
          <a:xfrm>
            <a:off x="986625" y="3199475"/>
            <a:ext cx="7893025" cy="3031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9" name="Google Shape;11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89225" y="504825"/>
            <a:ext cx="4489450" cy="2525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CDCE-77DE-4D78-AC9D-DCA0D27A7F96}" type="datetimeFigureOut">
              <a:rPr lang="sl-SI" smtClean="0"/>
              <a:t>16. 09. 2025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20C2-C138-4AB8-B967-06ACEC5469A7}" type="slidenum">
              <a:rPr lang="sl-SI" smtClean="0"/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2407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CDCE-77DE-4D78-AC9D-DCA0D27A7F96}" type="datetimeFigureOut">
              <a:rPr lang="sl-SI" smtClean="0"/>
              <a:t>16. 09. 2025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20C2-C138-4AB8-B967-06ACEC5469A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770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CDCE-77DE-4D78-AC9D-DCA0D27A7F96}" type="datetimeFigureOut">
              <a:rPr lang="sl-SI" smtClean="0"/>
              <a:t>16. 09. 2025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20C2-C138-4AB8-B967-06ACEC5469A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3160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CDCE-77DE-4D78-AC9D-DCA0D27A7F96}" type="datetimeFigureOut">
              <a:rPr lang="sl-SI" smtClean="0"/>
              <a:t>16. 09. 2025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20C2-C138-4AB8-B967-06ACEC5469A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1936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CDCE-77DE-4D78-AC9D-DCA0D27A7F96}" type="datetimeFigureOut">
              <a:rPr lang="sl-SI" smtClean="0"/>
              <a:t>16. 09. 2025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20C2-C138-4AB8-B967-06ACEC5469A7}" type="slidenum">
              <a:rPr lang="sl-SI" smtClean="0"/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6414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CDCE-77DE-4D78-AC9D-DCA0D27A7F96}" type="datetimeFigureOut">
              <a:rPr lang="sl-SI" smtClean="0"/>
              <a:t>16. 09. 2025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20C2-C138-4AB8-B967-06ACEC5469A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69432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CDCE-77DE-4D78-AC9D-DCA0D27A7F96}" type="datetimeFigureOut">
              <a:rPr lang="sl-SI" smtClean="0"/>
              <a:t>16. 09. 2025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20C2-C138-4AB8-B967-06ACEC5469A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9311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CDCE-77DE-4D78-AC9D-DCA0D27A7F96}" type="datetimeFigureOut">
              <a:rPr lang="sl-SI" smtClean="0"/>
              <a:t>16. 09. 2025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20C2-C138-4AB8-B967-06ACEC5469A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785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CDCE-77DE-4D78-AC9D-DCA0D27A7F96}" type="datetimeFigureOut">
              <a:rPr lang="sl-SI" smtClean="0"/>
              <a:t>16. 09. 2025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20C2-C138-4AB8-B967-06ACEC5469A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9808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BA1CDCE-77DE-4D78-AC9D-DCA0D27A7F96}" type="datetimeFigureOut">
              <a:rPr lang="sl-SI" smtClean="0"/>
              <a:t>16. 09. 2025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E720C2-C138-4AB8-B967-06ACEC5469A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4187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1CDCE-77DE-4D78-AC9D-DCA0D27A7F96}" type="datetimeFigureOut">
              <a:rPr lang="sl-SI" smtClean="0"/>
              <a:t>16. 09. 2025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20C2-C138-4AB8-B967-06ACEC5469A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31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BA1CDCE-77DE-4D78-AC9D-DCA0D27A7F96}" type="datetimeFigureOut">
              <a:rPr lang="sl-SI" smtClean="0"/>
              <a:t>16. 09. 2025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0E720C2-C138-4AB8-B967-06ACEC5469A7}" type="slidenum">
              <a:rPr lang="sl-SI" smtClean="0"/>
              <a:t>‹#›</a:t>
            </a:fld>
            <a:endParaRPr lang="sl-SI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3440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customXml" Target="../ink/ink2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0016BDB-9B09-4191-BD60-140F654276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1026" y="124213"/>
            <a:ext cx="10058400" cy="2441448"/>
          </a:xfrm>
        </p:spPr>
        <p:txBody>
          <a:bodyPr/>
          <a:lstStyle/>
          <a:p>
            <a:pPr algn="ctr"/>
            <a:r>
              <a:rPr lang="sl-SI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MATEMATIČNI NAREK</a:t>
            </a:r>
            <a:br>
              <a:rPr lang="sl-SI" dirty="0"/>
            </a:br>
            <a:r>
              <a:rPr lang="sl-SI" sz="6600" b="1" dirty="0">
                <a:solidFill>
                  <a:srgbClr val="FF0000"/>
                </a:solidFill>
              </a:rPr>
              <a:t>9. razred - PREVERJANJE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E23E75A-93AB-44A3-B523-1D1AABF6A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02106" y="4802389"/>
            <a:ext cx="5387788" cy="1396539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algn="ctr"/>
            <a:r>
              <a:rPr lang="sl-SI" sz="3600" b="1" cap="none" dirty="0">
                <a:solidFill>
                  <a:schemeClr val="tx1"/>
                </a:solidFill>
              </a:rPr>
              <a:t>sreda</a:t>
            </a:r>
            <a:r>
              <a:rPr lang="sl-SI" sz="3600" b="1" dirty="0">
                <a:solidFill>
                  <a:schemeClr val="tx1"/>
                </a:solidFill>
              </a:rPr>
              <a:t>, 17. 9. 2025</a:t>
            </a:r>
          </a:p>
          <a:p>
            <a:pPr algn="ctr"/>
            <a:r>
              <a:rPr lang="sl-SI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sl-SI" sz="6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itagorov</a:t>
            </a:r>
            <a:r>
              <a:rPr lang="sl-SI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60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izrek</a:t>
            </a:r>
            <a:endParaRPr lang="sl-SI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9AAA1A84-2E98-47CB-BDE8-F44C5436CF0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444" t="10334" r="5106" b="7357"/>
          <a:stretch/>
        </p:blipFill>
        <p:spPr>
          <a:xfrm>
            <a:off x="4545105" y="2459022"/>
            <a:ext cx="2664883" cy="1833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030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34D8D7E-C56E-4539-AE6D-4E52AB31F8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0"/>
            <a:ext cx="12192000" cy="640908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sz="10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sl-SI" sz="5400" dirty="0">
                <a:solidFill>
                  <a:schemeClr val="tx1"/>
                </a:solidFill>
              </a:rPr>
              <a:t>Izračunaj dolžino </a:t>
            </a:r>
            <a:r>
              <a:rPr lang="sl-SI" sz="5400" b="1" dirty="0">
                <a:solidFill>
                  <a:schemeClr val="tx1"/>
                </a:solidFill>
              </a:rPr>
              <a:t>diagonale d</a:t>
            </a:r>
            <a:r>
              <a:rPr lang="sl-SI" sz="5400" dirty="0">
                <a:solidFill>
                  <a:schemeClr val="tx1"/>
                </a:solidFill>
              </a:rPr>
              <a:t> lika na sliki!</a:t>
            </a:r>
          </a:p>
          <a:p>
            <a:pPr algn="ctr"/>
            <a:r>
              <a:rPr lang="sl-SI" sz="5400" b="1" dirty="0">
                <a:solidFill>
                  <a:srgbClr val="FF0000"/>
                </a:solidFill>
              </a:rPr>
              <a:t>Pazi na enoto!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52BFA959-315E-400A-A23E-479BAD6201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flipH="1">
            <a:off x="14731999" y="233679"/>
            <a:ext cx="2367280" cy="5635415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endParaRPr lang="sl-SI" sz="8000" dirty="0"/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5EF3E843-D30A-4E83-95EC-955A8C5E2488}"/>
              </a:ext>
            </a:extLst>
          </p:cNvPr>
          <p:cNvSpPr txBox="1"/>
          <p:nvPr/>
        </p:nvSpPr>
        <p:spPr>
          <a:xfrm>
            <a:off x="4597691" y="233679"/>
            <a:ext cx="3258105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4800" b="1" dirty="0">
                <a:solidFill>
                  <a:schemeClr val="tx1"/>
                </a:solidFill>
              </a:rPr>
              <a:t>8. vprašanj</a:t>
            </a:r>
            <a:r>
              <a:rPr lang="sl-SI" sz="4400" b="1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0A2AF3AD-2468-47AB-A0C5-2F44CF06C5E9}"/>
              </a:ext>
            </a:extLst>
          </p:cNvPr>
          <p:cNvSpPr txBox="1"/>
          <p:nvPr/>
        </p:nvSpPr>
        <p:spPr>
          <a:xfrm>
            <a:off x="5292435" y="5673850"/>
            <a:ext cx="15424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12 cm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F9A38AF2-207C-497C-9638-0E4CBCBEE0CF}"/>
              </a:ext>
            </a:extLst>
          </p:cNvPr>
          <p:cNvSpPr txBox="1"/>
          <p:nvPr/>
        </p:nvSpPr>
        <p:spPr>
          <a:xfrm>
            <a:off x="2119744" y="4325339"/>
            <a:ext cx="17780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dirty="0"/>
              <a:t>0,5 dm</a:t>
            </a:r>
          </a:p>
        </p:txBody>
      </p:sp>
      <p:pic>
        <p:nvPicPr>
          <p:cNvPr id="3074" name="Picture 2" descr="Pitagorov izrek v pravokotniku">
            <a:extLst>
              <a:ext uri="{FF2B5EF4-FFF2-40B4-BE49-F238E27FC236}">
                <a16:creationId xmlns:a16="http://schemas.microsoft.com/office/drawing/2014/main" id="{AB128E92-6A02-4CC1-A388-8E3A34F05E6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" t="12660" r="29070" b="17513"/>
          <a:stretch/>
        </p:blipFill>
        <p:spPr bwMode="auto">
          <a:xfrm>
            <a:off x="4336472" y="3504256"/>
            <a:ext cx="4202545" cy="2080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8507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>
            <a:extLst>
              <a:ext uri="{FF2B5EF4-FFF2-40B4-BE49-F238E27FC236}">
                <a16:creationId xmlns:a16="http://schemas.microsoft.com/office/drawing/2014/main" id="{089C3835-D0BF-425D-9F3C-521206FC2634}"/>
              </a:ext>
            </a:extLst>
          </p:cNvPr>
          <p:cNvSpPr txBox="1"/>
          <p:nvPr/>
        </p:nvSpPr>
        <p:spPr>
          <a:xfrm>
            <a:off x="155865" y="194018"/>
            <a:ext cx="950768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b="1" dirty="0">
                <a:solidFill>
                  <a:srgbClr val="FF0000"/>
                </a:solidFill>
              </a:rPr>
              <a:t>Oglej si sliko in odgovori na vprašanji</a:t>
            </a:r>
            <a:r>
              <a:rPr lang="sl-SI" sz="4400" b="1" dirty="0">
                <a:solidFill>
                  <a:srgbClr val="FF0000"/>
                </a:solidFill>
              </a:rPr>
              <a:t>!</a:t>
            </a:r>
          </a:p>
          <a:p>
            <a:r>
              <a:rPr lang="sl-SI" sz="4400" dirty="0"/>
              <a:t>                                    (Zapiši z enoto!)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DAADAB54-A045-46DF-B8B7-EF0BDC0F3E25}"/>
              </a:ext>
            </a:extLst>
          </p:cNvPr>
          <p:cNvSpPr txBox="1"/>
          <p:nvPr/>
        </p:nvSpPr>
        <p:spPr>
          <a:xfrm>
            <a:off x="8933895" y="0"/>
            <a:ext cx="3258105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4800" b="1" dirty="0">
                <a:solidFill>
                  <a:schemeClr val="tx1"/>
                </a:solidFill>
              </a:rPr>
              <a:t>9. vprašanj</a:t>
            </a:r>
            <a:r>
              <a:rPr lang="sl-SI" sz="4400" b="1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74F64D8F-DA7F-4B55-9247-6EFA81C95E46}"/>
              </a:ext>
            </a:extLst>
          </p:cNvPr>
          <p:cNvSpPr txBox="1"/>
          <p:nvPr/>
        </p:nvSpPr>
        <p:spPr>
          <a:xfrm>
            <a:off x="543794" y="4138139"/>
            <a:ext cx="10522524" cy="19359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l-SI" sz="4400" dirty="0">
                <a:highlight>
                  <a:srgbClr val="FFFF00"/>
                </a:highlight>
              </a:rPr>
              <a:t>a</a:t>
            </a:r>
            <a:r>
              <a:rPr lang="sl-SI" sz="4000" dirty="0">
                <a:highlight>
                  <a:srgbClr val="FFFF00"/>
                </a:highlight>
              </a:rPr>
              <a:t>)</a:t>
            </a:r>
            <a:r>
              <a:rPr lang="sl-SI" sz="4000" dirty="0"/>
              <a:t> Dolžina DIAGONALE d je: __________________</a:t>
            </a:r>
          </a:p>
          <a:p>
            <a:pPr>
              <a:lnSpc>
                <a:spcPct val="150000"/>
              </a:lnSpc>
            </a:pPr>
            <a:r>
              <a:rPr lang="sl-SI" sz="4000" dirty="0">
                <a:highlight>
                  <a:srgbClr val="FFFF00"/>
                </a:highlight>
              </a:rPr>
              <a:t>b)</a:t>
            </a:r>
            <a:r>
              <a:rPr lang="sl-SI" sz="4000" dirty="0"/>
              <a:t>Ploščina tega lika meri: ____________________</a:t>
            </a:r>
          </a:p>
        </p:txBody>
      </p:sp>
      <p:pic>
        <p:nvPicPr>
          <p:cNvPr id="14" name="Slika 13">
            <a:extLst>
              <a:ext uri="{FF2B5EF4-FFF2-40B4-BE49-F238E27FC236}">
                <a16:creationId xmlns:a16="http://schemas.microsoft.com/office/drawing/2014/main" id="{C039195F-F291-40AC-84F0-805FC91799E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2212" t="2368" r="6287" b="3399"/>
          <a:stretch/>
        </p:blipFill>
        <p:spPr>
          <a:xfrm>
            <a:off x="543794" y="963459"/>
            <a:ext cx="3999277" cy="339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598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34D8D7E-C56E-4539-AE6D-4E52AB31F8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24966"/>
            <a:ext cx="12192000" cy="633427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sz="60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sl-SI" sz="6000" dirty="0">
                <a:solidFill>
                  <a:schemeClr val="tx1"/>
                </a:solidFill>
              </a:rPr>
              <a:t>Izračunaj </a:t>
            </a:r>
            <a:r>
              <a:rPr lang="sl-SI" sz="6000" b="1" dirty="0">
                <a:solidFill>
                  <a:schemeClr val="tx1"/>
                </a:solidFill>
              </a:rPr>
              <a:t>višino</a:t>
            </a:r>
            <a:r>
              <a:rPr lang="sl-SI" sz="6000" dirty="0">
                <a:solidFill>
                  <a:schemeClr val="tx1"/>
                </a:solidFill>
              </a:rPr>
              <a:t> </a:t>
            </a:r>
            <a:r>
              <a:rPr lang="sl-SI" sz="6000" dirty="0">
                <a:solidFill>
                  <a:schemeClr val="tx1"/>
                </a:solidFill>
                <a:highlight>
                  <a:srgbClr val="FFFF00"/>
                </a:highlight>
              </a:rPr>
              <a:t>narisanega lika</a:t>
            </a:r>
            <a:r>
              <a:rPr lang="sl-SI" sz="6000" dirty="0">
                <a:solidFill>
                  <a:schemeClr val="tx1"/>
                </a:solidFill>
              </a:rPr>
              <a:t>, </a:t>
            </a:r>
          </a:p>
          <a:p>
            <a:pPr marL="0" indent="0" algn="ctr">
              <a:buNone/>
            </a:pPr>
            <a:r>
              <a:rPr lang="sl-SI" sz="6000" dirty="0">
                <a:solidFill>
                  <a:schemeClr val="tx1"/>
                </a:solidFill>
              </a:rPr>
              <a:t>če meri stranica a = 10 cm .</a:t>
            </a:r>
          </a:p>
          <a:p>
            <a:pPr marL="0" indent="0" algn="ctr">
              <a:buNone/>
            </a:pPr>
            <a:endParaRPr lang="sl-SI" sz="6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186A5932-9224-4D25-99C3-F6785CA18832}"/>
              </a:ext>
            </a:extLst>
          </p:cNvPr>
          <p:cNvSpPr txBox="1"/>
          <p:nvPr/>
        </p:nvSpPr>
        <p:spPr>
          <a:xfrm>
            <a:off x="4690286" y="8368"/>
            <a:ext cx="4793956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4800" b="1" dirty="0">
                <a:solidFill>
                  <a:schemeClr val="tx1"/>
                </a:solidFill>
              </a:rPr>
              <a:t>10. vprašanj</a:t>
            </a:r>
            <a:r>
              <a:rPr lang="sl-SI" sz="4400" b="1" dirty="0">
                <a:solidFill>
                  <a:schemeClr val="tx1"/>
                </a:solidFill>
              </a:rPr>
              <a:t>e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4F31055E-7ACC-4D03-8D56-D94C7D7DD1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235" y="2842049"/>
            <a:ext cx="3457073" cy="341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305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34D8D7E-C56E-4539-AE6D-4E52AB31F8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24966"/>
            <a:ext cx="12192000" cy="633427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sz="60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sl-SI" sz="6000" dirty="0">
                <a:solidFill>
                  <a:schemeClr val="tx1"/>
                </a:solidFill>
              </a:rPr>
              <a:t>Kolikšna je dolžina </a:t>
            </a:r>
            <a:r>
              <a:rPr lang="sl-SI" sz="6000" b="1" i="1" dirty="0">
                <a:solidFill>
                  <a:schemeClr val="tx1"/>
                </a:solidFill>
              </a:rPr>
              <a:t>stranice a </a:t>
            </a:r>
            <a:r>
              <a:rPr lang="sl-SI" sz="6000" dirty="0">
                <a:solidFill>
                  <a:schemeClr val="tx1"/>
                </a:solidFill>
              </a:rPr>
              <a:t>v rombu, če merita </a:t>
            </a:r>
            <a:r>
              <a:rPr lang="sl-SI" sz="6000" i="1" dirty="0">
                <a:solidFill>
                  <a:srgbClr val="C00000"/>
                </a:solidFill>
              </a:rPr>
              <a:t>e = 8 cm in f =6 cm.</a:t>
            </a:r>
          </a:p>
          <a:p>
            <a:pPr marL="0" indent="0" algn="ctr">
              <a:buNone/>
            </a:pPr>
            <a:r>
              <a:rPr lang="sl-SI" sz="60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Pokaži računsko!</a:t>
            </a:r>
            <a:endParaRPr lang="sl-SI" sz="66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186A5932-9224-4D25-99C3-F6785CA18832}"/>
              </a:ext>
            </a:extLst>
          </p:cNvPr>
          <p:cNvSpPr txBox="1"/>
          <p:nvPr/>
        </p:nvSpPr>
        <p:spPr>
          <a:xfrm>
            <a:off x="4690286" y="8368"/>
            <a:ext cx="5017240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4800" b="1" dirty="0">
                <a:solidFill>
                  <a:schemeClr val="tx1"/>
                </a:solidFill>
              </a:rPr>
              <a:t>11. vprašanj</a:t>
            </a:r>
            <a:r>
              <a:rPr lang="sl-SI" sz="4400" b="1" dirty="0">
                <a:solidFill>
                  <a:schemeClr val="tx1"/>
                </a:solidFill>
              </a:rPr>
              <a:t>e</a:t>
            </a:r>
          </a:p>
        </p:txBody>
      </p:sp>
      <p:pic>
        <p:nvPicPr>
          <p:cNvPr id="4098" name="Picture 2" descr="Povzetek">
            <a:extLst>
              <a:ext uri="{FF2B5EF4-FFF2-40B4-BE49-F238E27FC236}">
                <a16:creationId xmlns:a16="http://schemas.microsoft.com/office/drawing/2014/main" id="{A314B0D8-EDA0-4FB8-8AF7-674179C786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134" y="2964236"/>
            <a:ext cx="4252586" cy="2970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1591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9B978CC-4FDF-47D0-9315-99CF5D6B8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2729" y="286604"/>
            <a:ext cx="3541060" cy="1450757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sl-SI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Kako?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CA87D30-5627-42E1-8521-04E3103D9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635" y="1889761"/>
            <a:ext cx="10990730" cy="4194078"/>
          </a:xfrm>
        </p:spPr>
        <p:txBody>
          <a:bodyPr>
            <a:normAutofit fontScale="77500" lnSpcReduction="20000"/>
          </a:bodyPr>
          <a:lstStyle/>
          <a:p>
            <a:pPr marL="0" indent="0">
              <a:buClr>
                <a:schemeClr val="accent2"/>
              </a:buClr>
              <a:buSzPct val="120000"/>
              <a:buNone/>
            </a:pPr>
            <a:endParaRPr lang="sl-SI" sz="1300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r>
              <a:rPr lang="sl-SI" sz="4400" dirty="0">
                <a:solidFill>
                  <a:schemeClr val="tx1"/>
                </a:solidFill>
              </a:rPr>
              <a:t> </a:t>
            </a:r>
            <a:r>
              <a:rPr lang="sl-SI" sz="5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Podpiši se! </a:t>
            </a:r>
          </a:p>
          <a:p>
            <a:pPr>
              <a:lnSpc>
                <a:spcPct val="120000"/>
              </a:lnSpc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r>
              <a:rPr lang="sl-SI" sz="4400" dirty="0"/>
              <a:t> </a:t>
            </a:r>
            <a:r>
              <a:rPr lang="sl-SI" sz="5200" b="1" u="sng" dirty="0"/>
              <a:t>Odgovoriš samo na vprašanje.</a:t>
            </a:r>
          </a:p>
          <a:p>
            <a:pPr>
              <a:lnSpc>
                <a:spcPct val="120000"/>
              </a:lnSpc>
              <a:buClr>
                <a:schemeClr val="accent2"/>
              </a:buClr>
              <a:buSzPct val="120000"/>
              <a:buFont typeface="Arial" panose="020B0604020202020204" pitchFamily="34" charset="0"/>
              <a:buChar char="•"/>
            </a:pPr>
            <a:r>
              <a:rPr lang="sl-SI" sz="5200" b="1" dirty="0"/>
              <a:t> Teksta si ne prepisuj, razen če kakšne podatke</a:t>
            </a:r>
          </a:p>
          <a:p>
            <a:pPr marL="0" indent="0">
              <a:lnSpc>
                <a:spcPct val="120000"/>
              </a:lnSpc>
              <a:buClr>
                <a:schemeClr val="accent2"/>
              </a:buClr>
              <a:buSzPct val="120000"/>
              <a:buNone/>
            </a:pPr>
            <a:r>
              <a:rPr lang="sl-SI" sz="5200" b="1" dirty="0"/>
              <a:t>   potrebuješ za reševanje …</a:t>
            </a:r>
          </a:p>
          <a:p>
            <a:pPr marL="0" indent="0">
              <a:buClr>
                <a:schemeClr val="accent2"/>
              </a:buClr>
              <a:buSzPct val="120000"/>
              <a:buNone/>
            </a:pPr>
            <a:r>
              <a:rPr lang="sl-SI" sz="7100" i="1" dirty="0">
                <a:solidFill>
                  <a:srgbClr val="FF0000"/>
                </a:solidFill>
              </a:rPr>
              <a:t>                                                       </a:t>
            </a:r>
            <a:r>
              <a:rPr lang="sl-SI" sz="7100" i="1" spc="-150" dirty="0">
                <a:solidFill>
                  <a:srgbClr val="FF0000"/>
                </a:solidFill>
              </a:rPr>
              <a:t>Srečno! </a:t>
            </a:r>
          </a:p>
          <a:p>
            <a:pPr marL="0" indent="0">
              <a:buNone/>
            </a:pP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3439723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6"/>
          <p:cNvSpPr txBox="1">
            <a:spLocks noGrp="1"/>
          </p:cNvSpPr>
          <p:nvPr>
            <p:ph sz="half" idx="1"/>
          </p:nvPr>
        </p:nvSpPr>
        <p:spPr>
          <a:xfrm>
            <a:off x="182880" y="233680"/>
            <a:ext cx="11602719" cy="590733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9144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</a:pPr>
            <a:endParaRPr sz="8000" b="1" dirty="0">
              <a:solidFill>
                <a:srgbClr val="FF0000"/>
              </a:solidFill>
            </a:endParaRPr>
          </a:p>
          <a:p>
            <a:pPr marL="384048" lvl="2" indent="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4000"/>
              <a:buNone/>
            </a:pPr>
            <a:r>
              <a:rPr lang="sl-SI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Trikotniku na sliki </a:t>
            </a:r>
            <a:r>
              <a:rPr lang="sl-SI" sz="4000" b="1" dirty="0">
                <a:solidFill>
                  <a:srgbClr val="FF0000"/>
                </a:solidFill>
              </a:rPr>
              <a:t>označi stranice</a:t>
            </a:r>
            <a:r>
              <a:rPr lang="sl-SI" sz="4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tako, da bodo    zapisane izjave pravilne.</a:t>
            </a:r>
            <a:endParaRPr sz="4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" lvl="0" indent="0" algn="ctr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SzPts val="8000"/>
              <a:buNone/>
            </a:pPr>
            <a:endParaRPr sz="8000" b="1" dirty="0">
              <a:solidFill>
                <a:srgbClr val="FF0000"/>
              </a:solidFill>
            </a:endParaRPr>
          </a:p>
          <a:p>
            <a:pPr marL="91440" lvl="0" indent="0" algn="ctr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5400"/>
              <a:buNone/>
            </a:pPr>
            <a:endParaRPr sz="5400" b="1" dirty="0"/>
          </a:p>
        </p:txBody>
      </p:sp>
      <p:sp>
        <p:nvSpPr>
          <p:cNvPr id="121" name="Google Shape;121;p16"/>
          <p:cNvSpPr txBox="1">
            <a:spLocks noGrp="1"/>
          </p:cNvSpPr>
          <p:nvPr>
            <p:ph sz="half" idx="2"/>
          </p:nvPr>
        </p:nvSpPr>
        <p:spPr>
          <a:xfrm flipH="1">
            <a:off x="12529845" y="233680"/>
            <a:ext cx="4823435" cy="5635415"/>
          </a:xfrm>
          <a:prstGeom prst="rect">
            <a:avLst/>
          </a:prstGeom>
          <a:solidFill>
            <a:srgbClr val="D5EAAE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9144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</a:pPr>
            <a:endParaRPr sz="8000"/>
          </a:p>
        </p:txBody>
      </p:sp>
      <p:sp>
        <p:nvSpPr>
          <p:cNvPr id="122" name="Google Shape;122;p16"/>
          <p:cNvSpPr txBox="1"/>
          <p:nvPr/>
        </p:nvSpPr>
        <p:spPr>
          <a:xfrm>
            <a:off x="7975600" y="318329"/>
            <a:ext cx="3291840" cy="830997"/>
          </a:xfrm>
          <a:prstGeom prst="rect">
            <a:avLst/>
          </a:prstGeom>
          <a:solidFill>
            <a:schemeClr val="accent1"/>
          </a:solidFill>
          <a:ln w="15875" cap="flat" cmpd="sng">
            <a:solidFill>
              <a:srgbClr val="6F942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sz="4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sl-SI" sz="4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vprašanj</a:t>
            </a:r>
            <a:r>
              <a:rPr lang="sl-SI" sz="4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endParaRPr dirty="0"/>
          </a:p>
        </p:txBody>
      </p:sp>
      <p:pic>
        <p:nvPicPr>
          <p:cNvPr id="123" name="Google Shape;123;p16"/>
          <p:cNvPicPr preferRelativeResize="0"/>
          <p:nvPr/>
        </p:nvPicPr>
        <p:blipFill rotWithShape="1">
          <a:blip r:embed="rId3">
            <a:alphaModFix/>
          </a:blip>
          <a:srcRect r="73566" b="10826"/>
          <a:stretch/>
        </p:blipFill>
        <p:spPr>
          <a:xfrm>
            <a:off x="1211576" y="3132509"/>
            <a:ext cx="3881756" cy="2606639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16"/>
          <p:cNvSpPr/>
          <p:nvPr/>
        </p:nvSpPr>
        <p:spPr>
          <a:xfrm>
            <a:off x="2045017" y="2773836"/>
            <a:ext cx="184731" cy="1661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6"/>
          <p:cNvSpPr/>
          <p:nvPr/>
        </p:nvSpPr>
        <p:spPr>
          <a:xfrm>
            <a:off x="182880" y="866775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6"/>
          <p:cNvSpPr/>
          <p:nvPr/>
        </p:nvSpPr>
        <p:spPr>
          <a:xfrm>
            <a:off x="182880" y="2948738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7" name="Google Shape;127;p16"/>
          <p:cNvPicPr preferRelativeResize="0"/>
          <p:nvPr/>
        </p:nvPicPr>
        <p:blipFill rotWithShape="1">
          <a:blip r:embed="rId3">
            <a:alphaModFix/>
          </a:blip>
          <a:srcRect l="29425" t="3868" r="45124" b="3425"/>
          <a:stretch/>
        </p:blipFill>
        <p:spPr>
          <a:xfrm>
            <a:off x="6731948" y="3186872"/>
            <a:ext cx="3594676" cy="26066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34D8D7E-C56E-4539-AE6D-4E52AB31F8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29980"/>
            <a:ext cx="12192000" cy="642940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sz="25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l-SI" sz="3200" dirty="0">
                <a:solidFill>
                  <a:schemeClr val="tx1"/>
                </a:solidFill>
              </a:rPr>
              <a:t>    </a:t>
            </a:r>
            <a:r>
              <a:rPr lang="sl-SI" sz="3200" b="1" dirty="0">
                <a:solidFill>
                  <a:schemeClr val="tx1"/>
                </a:solidFill>
              </a:rPr>
              <a:t>Na list zapiši črke, katerih trditev </a:t>
            </a:r>
            <a:r>
              <a:rPr lang="sl-SI" sz="3200" b="1" u="sng" dirty="0">
                <a:solidFill>
                  <a:schemeClr val="tx1"/>
                </a:solidFill>
                <a:highlight>
                  <a:srgbClr val="FFFF00"/>
                </a:highlight>
              </a:rPr>
              <a:t>je PRAVILNA</a:t>
            </a:r>
            <a:r>
              <a:rPr lang="sl-SI" sz="3200" dirty="0">
                <a:solidFill>
                  <a:schemeClr val="tx1"/>
                </a:solidFill>
              </a:rPr>
              <a:t>.</a:t>
            </a:r>
          </a:p>
          <a:p>
            <a:pPr marL="658368" lvl="3" indent="0">
              <a:spcBef>
                <a:spcPts val="1800"/>
              </a:spcBef>
              <a:buClr>
                <a:srgbClr val="FF0000"/>
              </a:buClr>
              <a:buNone/>
            </a:pPr>
            <a:endParaRPr lang="sl-SI" sz="1600" b="1" dirty="0">
              <a:solidFill>
                <a:srgbClr val="FF0000"/>
              </a:solidFill>
            </a:endParaRP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4092B735-9BAC-4E5D-A910-25CF72D49669}"/>
              </a:ext>
            </a:extLst>
          </p:cNvPr>
          <p:cNvSpPr txBox="1"/>
          <p:nvPr/>
        </p:nvSpPr>
        <p:spPr>
          <a:xfrm>
            <a:off x="8640781" y="227712"/>
            <a:ext cx="3362960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sl-SI" sz="4800" b="1" dirty="0">
                <a:solidFill>
                  <a:schemeClr val="tx1"/>
                </a:solidFill>
              </a:rPr>
              <a:t>2. vprašanj</a:t>
            </a:r>
            <a:r>
              <a:rPr lang="sl-SI" sz="4400" b="1" dirty="0">
                <a:solidFill>
                  <a:schemeClr val="tx1"/>
                </a:solidFill>
              </a:rPr>
              <a:t>e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259F769B-0ADB-4416-80A9-F593CEE651A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842"/>
          <a:stretch/>
        </p:blipFill>
        <p:spPr>
          <a:xfrm>
            <a:off x="1" y="1496617"/>
            <a:ext cx="11332564" cy="493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242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6"/>
          <p:cNvSpPr txBox="1">
            <a:spLocks noGrp="1"/>
          </p:cNvSpPr>
          <p:nvPr>
            <p:ph type="body" idx="1"/>
          </p:nvPr>
        </p:nvSpPr>
        <p:spPr>
          <a:xfrm>
            <a:off x="0" y="1"/>
            <a:ext cx="12025884" cy="6317106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</a:pPr>
            <a:endParaRPr sz="8000" b="1">
              <a:solidFill>
                <a:srgbClr val="FF0000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000"/>
              <a:buNone/>
            </a:pPr>
            <a:endParaRPr sz="1000" b="1"/>
          </a:p>
          <a:p>
            <a:pPr marL="384048" lvl="2" indent="0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3200"/>
              <a:buNone/>
            </a:pPr>
            <a:r>
              <a:rPr lang="sl-SI" sz="3200"/>
              <a:t> </a:t>
            </a:r>
            <a:r>
              <a:rPr lang="sl-SI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Zapiši pitagorov izrek za pravokotni trikotnik na sliki.</a:t>
            </a:r>
            <a:endParaRPr sz="8000"/>
          </a:p>
        </p:txBody>
      </p:sp>
      <p:sp>
        <p:nvSpPr>
          <p:cNvPr id="122" name="Google Shape;122;p16"/>
          <p:cNvSpPr txBox="1">
            <a:spLocks noGrp="1"/>
          </p:cNvSpPr>
          <p:nvPr>
            <p:ph type="body" idx="2"/>
          </p:nvPr>
        </p:nvSpPr>
        <p:spPr>
          <a:xfrm flipH="1">
            <a:off x="12893041" y="670560"/>
            <a:ext cx="3962399" cy="5086774"/>
          </a:xfrm>
          <a:prstGeom prst="rect">
            <a:avLst/>
          </a:prstGeom>
          <a:solidFill>
            <a:srgbClr val="E1F2DB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9144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</a:pPr>
            <a:endParaRPr sz="8000"/>
          </a:p>
        </p:txBody>
      </p:sp>
      <p:sp>
        <p:nvSpPr>
          <p:cNvPr id="123" name="Google Shape;123;p16"/>
          <p:cNvSpPr txBox="1"/>
          <p:nvPr/>
        </p:nvSpPr>
        <p:spPr>
          <a:xfrm>
            <a:off x="4414520" y="255061"/>
            <a:ext cx="3362960" cy="830997"/>
          </a:xfrm>
          <a:prstGeom prst="rect">
            <a:avLst/>
          </a:prstGeom>
          <a:solidFill>
            <a:srgbClr val="D2CAB5"/>
          </a:solidFill>
          <a:ln w="15875" cap="flat" cmpd="sng">
            <a:solidFill>
              <a:srgbClr val="85A27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sl-SI" sz="4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vprašanj</a:t>
            </a:r>
            <a:r>
              <a:rPr lang="sl-SI" sz="4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4" name="Google Shape;12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52538" y="2651451"/>
            <a:ext cx="5720799" cy="3513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34D8D7E-C56E-4539-AE6D-4E52AB31F8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0"/>
            <a:ext cx="12192000" cy="635923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endParaRPr lang="sl-SI" sz="8000" b="1" dirty="0">
              <a:solidFill>
                <a:schemeClr val="tx1"/>
              </a:solidFill>
            </a:endParaRPr>
          </a:p>
          <a:p>
            <a:pPr marL="384048" lvl="2" indent="0">
              <a:buNone/>
            </a:pPr>
            <a:r>
              <a:rPr lang="sl-SI" sz="4000" b="1" dirty="0">
                <a:solidFill>
                  <a:srgbClr val="FF0000"/>
                </a:solidFill>
              </a:rPr>
              <a:t>Ne potrebuješ prerisati slike!</a:t>
            </a:r>
          </a:p>
          <a:p>
            <a:pPr marL="384048" lvl="2" indent="0">
              <a:buNone/>
            </a:pPr>
            <a:r>
              <a:rPr lang="sl-SI" sz="3200" dirty="0">
                <a:solidFill>
                  <a:schemeClr val="tx1"/>
                </a:solidFill>
              </a:rPr>
              <a:t>Dopolni (zapiši z enotami).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0E55EDA6-8744-4B29-88B3-4A53730594F0}"/>
              </a:ext>
            </a:extLst>
          </p:cNvPr>
          <p:cNvSpPr txBox="1"/>
          <p:nvPr/>
        </p:nvSpPr>
        <p:spPr>
          <a:xfrm>
            <a:off x="1975664" y="0"/>
            <a:ext cx="3258105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4800" b="1" dirty="0">
                <a:solidFill>
                  <a:schemeClr val="tx1"/>
                </a:solidFill>
              </a:rPr>
              <a:t>4. vprašanj</a:t>
            </a:r>
            <a:r>
              <a:rPr lang="sl-SI" sz="4400" b="1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FB456657-A980-4238-B3BF-A193919E5800}"/>
              </a:ext>
            </a:extLst>
          </p:cNvPr>
          <p:cNvSpPr txBox="1"/>
          <p:nvPr/>
        </p:nvSpPr>
        <p:spPr>
          <a:xfrm>
            <a:off x="0" y="3079059"/>
            <a:ext cx="7065559" cy="3370153"/>
          </a:xfrm>
          <a:prstGeom prst="rect">
            <a:avLst/>
          </a:prstGeom>
          <a:solidFill>
            <a:srgbClr val="FFFF99"/>
          </a:solidFill>
          <a:ln w="28575" cmpd="sng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marL="0" lvl="1" indent="-73152">
              <a:spcBef>
                <a:spcPts val="1800"/>
              </a:spcBef>
              <a:buClr>
                <a:srgbClr val="FF0000"/>
              </a:buClr>
            </a:pPr>
            <a:endParaRPr lang="sl-SI" sz="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1" indent="-73152">
              <a:spcBef>
                <a:spcPts val="1800"/>
              </a:spcBef>
              <a:buClr>
                <a:srgbClr val="FF0000"/>
              </a:buClr>
            </a:pPr>
            <a:r>
              <a:rPr lang="sl-SI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a) </a:t>
            </a:r>
            <a:r>
              <a:rPr lang="sl-SI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Ploščina kvadrata pod k</a:t>
            </a:r>
            <a:r>
              <a:rPr lang="sl-SI" sz="36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sl-SI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 _____.</a:t>
            </a:r>
          </a:p>
          <a:p>
            <a:pPr marL="0" lvl="1" indent="-73152">
              <a:spcBef>
                <a:spcPts val="1800"/>
              </a:spcBef>
              <a:buClr>
                <a:srgbClr val="FF0000"/>
              </a:buClr>
            </a:pPr>
            <a:r>
              <a:rPr lang="sl-SI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b) Hipotenuza</a:t>
            </a:r>
            <a:r>
              <a:rPr lang="sl-SI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 dolga _________. </a:t>
            </a:r>
          </a:p>
          <a:p>
            <a:pPr marL="0" lvl="1">
              <a:spcBef>
                <a:spcPts val="1800"/>
              </a:spcBef>
              <a:buClr>
                <a:srgbClr val="FF0000"/>
              </a:buClr>
            </a:pPr>
            <a:r>
              <a:rPr lang="sl-SI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c) </a:t>
            </a:r>
            <a:r>
              <a:rPr lang="sl-SI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Krajša kateta je dolga ________.</a:t>
            </a:r>
          </a:p>
          <a:p>
            <a:pPr marL="0" lvl="1">
              <a:spcBef>
                <a:spcPts val="1800"/>
              </a:spcBef>
              <a:buClr>
                <a:srgbClr val="FF0000"/>
              </a:buClr>
            </a:pPr>
            <a:endParaRPr lang="sl-SI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8662A4F2-6942-475B-9473-79474E0669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5559" y="901038"/>
            <a:ext cx="5029609" cy="5458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231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34D8D7E-C56E-4539-AE6D-4E52AB31F8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2978"/>
            <a:ext cx="12192001" cy="6494928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l-SI" sz="5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sl-SI" sz="3600" b="1" dirty="0">
                <a:solidFill>
                  <a:schemeClr val="tx1"/>
                </a:solidFill>
              </a:rPr>
              <a:t>Jan je  6 m dolgo lestev prislonil do hišnega okna </a:t>
            </a:r>
          </a:p>
          <a:p>
            <a:pPr marL="0" indent="0" algn="ctr">
              <a:buNone/>
            </a:pPr>
            <a:r>
              <a:rPr lang="sl-SI" sz="3600" b="1" dirty="0">
                <a:solidFill>
                  <a:schemeClr val="tx1"/>
                </a:solidFill>
              </a:rPr>
              <a:t>                                v 1. nadstropju kot kaže slika. </a:t>
            </a:r>
          </a:p>
          <a:p>
            <a:pPr marL="0" indent="0" algn="ctr">
              <a:buNone/>
            </a:pPr>
            <a:r>
              <a:rPr lang="sl-SI" sz="3600" b="1" dirty="0">
                <a:solidFill>
                  <a:schemeClr val="tx1"/>
                </a:solidFill>
              </a:rPr>
              <a:t>                           Kako visoko od tal je okno (v), </a:t>
            </a:r>
          </a:p>
          <a:p>
            <a:pPr marL="0" indent="0" algn="ctr">
              <a:buNone/>
            </a:pPr>
            <a:r>
              <a:rPr lang="sl-SI" sz="3600" b="1" dirty="0">
                <a:solidFill>
                  <a:schemeClr val="tx1"/>
                </a:solidFill>
              </a:rPr>
              <a:t>                                 če je konec lestve od hiše oddaljeno </a:t>
            </a:r>
          </a:p>
          <a:p>
            <a:pPr marL="0" indent="0" algn="ctr">
              <a:buNone/>
            </a:pPr>
            <a:r>
              <a:rPr lang="sl-SI" sz="3600" b="1" dirty="0">
                <a:solidFill>
                  <a:schemeClr val="tx1"/>
                </a:solidFill>
              </a:rPr>
              <a:t>                                 (d) za 2 m. Rešitev naj bo natančna.</a:t>
            </a:r>
          </a:p>
          <a:p>
            <a:pPr marL="0" indent="0" algn="ctr">
              <a:buNone/>
            </a:pPr>
            <a:endParaRPr lang="sl-SI" sz="3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sl-SI" sz="3600" b="1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sl-SI" sz="5400" b="1" dirty="0"/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0B8905B1-AA9E-4583-822C-86DD165B5122}"/>
              </a:ext>
            </a:extLst>
          </p:cNvPr>
          <p:cNvSpPr txBox="1"/>
          <p:nvPr/>
        </p:nvSpPr>
        <p:spPr>
          <a:xfrm>
            <a:off x="4277448" y="12978"/>
            <a:ext cx="3291840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sl-SI" sz="4800" b="1" dirty="0">
                <a:solidFill>
                  <a:schemeClr val="tx1"/>
                </a:solidFill>
              </a:rPr>
              <a:t>5. vprašanj</a:t>
            </a:r>
            <a:r>
              <a:rPr lang="sl-SI" sz="4400" b="1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1F02C2EB-714E-4CF1-B000-07493BB9E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5017" y="2773836"/>
            <a:ext cx="184731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l-SI" altLang="sl-SI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l-SI" altLang="sl-SI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l-SI" altLang="sl-SI" sz="14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E0C676B-6F3A-49E5-99BF-AA2ECF33C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" y="866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C704427-28AB-46A1-8B8F-DAAE9D86A4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" y="1752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8" name="Rokopis 7">
                <a:extLst>
                  <a:ext uri="{FF2B5EF4-FFF2-40B4-BE49-F238E27FC236}">
                    <a16:creationId xmlns:a16="http://schemas.microsoft.com/office/drawing/2014/main" id="{BBD91CB4-F7F1-4269-A154-53EA40365977}"/>
                  </a:ext>
                </a:extLst>
              </p14:cNvPr>
              <p14:cNvContentPartPr/>
              <p14:nvPr/>
            </p14:nvContentPartPr>
            <p14:xfrm>
              <a:off x="7471047" y="2639389"/>
              <a:ext cx="360" cy="360"/>
            </p14:xfrm>
          </p:contentPart>
        </mc:Choice>
        <mc:Fallback xmlns="">
          <p:pic>
            <p:nvPicPr>
              <p:cNvPr id="8" name="Rokopis 7">
                <a:extLst>
                  <a:ext uri="{FF2B5EF4-FFF2-40B4-BE49-F238E27FC236}">
                    <a16:creationId xmlns:a16="http://schemas.microsoft.com/office/drawing/2014/main" id="{BBD91CB4-F7F1-4269-A154-53EA4036597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462047" y="2630389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9" name="Rokopis 8">
                <a:extLst>
                  <a:ext uri="{FF2B5EF4-FFF2-40B4-BE49-F238E27FC236}">
                    <a16:creationId xmlns:a16="http://schemas.microsoft.com/office/drawing/2014/main" id="{2FA1BCDB-8773-4CBD-8415-65826A8E4D86}"/>
                  </a:ext>
                </a:extLst>
              </p14:cNvPr>
              <p14:cNvContentPartPr/>
              <p14:nvPr/>
            </p14:nvContentPartPr>
            <p14:xfrm>
              <a:off x="9060807" y="2659909"/>
              <a:ext cx="360" cy="360"/>
            </p14:xfrm>
          </p:contentPart>
        </mc:Choice>
        <mc:Fallback xmlns="">
          <p:pic>
            <p:nvPicPr>
              <p:cNvPr id="9" name="Rokopis 8">
                <a:extLst>
                  <a:ext uri="{FF2B5EF4-FFF2-40B4-BE49-F238E27FC236}">
                    <a16:creationId xmlns:a16="http://schemas.microsoft.com/office/drawing/2014/main" id="{2FA1BCDB-8773-4CBD-8415-65826A8E4D8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051807" y="2650909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4BADCD17-864F-42DF-9C22-929BEDA12AB4}"/>
              </a:ext>
            </a:extLst>
          </p:cNvPr>
          <p:cNvSpPr txBox="1"/>
          <p:nvPr/>
        </p:nvSpPr>
        <p:spPr>
          <a:xfrm>
            <a:off x="9138562" y="4869718"/>
            <a:ext cx="2608731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 pozabi </a:t>
            </a:r>
          </a:p>
          <a:p>
            <a:pPr algn="ctr"/>
            <a:r>
              <a:rPr lang="sl-SI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odgovor!</a:t>
            </a:r>
          </a:p>
        </p:txBody>
      </p:sp>
      <p:pic>
        <p:nvPicPr>
          <p:cNvPr id="1026" name="Picture 2" descr="MATEMATIKA 8">
            <a:extLst>
              <a:ext uri="{FF2B5EF4-FFF2-40B4-BE49-F238E27FC236}">
                <a16:creationId xmlns:a16="http://schemas.microsoft.com/office/drawing/2014/main" id="{F07429E0-D5B2-4A56-BBAC-96B3A5A009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07" y="1535344"/>
            <a:ext cx="3609543" cy="5107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698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34D8D7E-C56E-4539-AE6D-4E52AB31F8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" y="0"/>
            <a:ext cx="12192000" cy="6326909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endParaRPr lang="sl-SI" sz="8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sl-SI" sz="13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sl-SI" sz="6000" dirty="0">
                <a:solidFill>
                  <a:schemeClr val="tx1"/>
                </a:solidFill>
              </a:rPr>
              <a:t>Z računom dokaži, da so stranice</a:t>
            </a:r>
          </a:p>
          <a:p>
            <a:pPr marL="0" indent="0" algn="ctr">
              <a:buNone/>
            </a:pPr>
            <a:r>
              <a:rPr lang="sl-SI" sz="6000" dirty="0">
                <a:solidFill>
                  <a:srgbClr val="C00000"/>
                </a:solidFill>
              </a:rPr>
              <a:t>8 cm, 17 cm in 15 cm, </a:t>
            </a:r>
            <a:r>
              <a:rPr lang="sl-SI" sz="6000" dirty="0">
                <a:solidFill>
                  <a:schemeClr val="tx1"/>
                </a:solidFill>
              </a:rPr>
              <a:t>stranice pravokotnega trikotnika.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FAB8EEDC-D342-4EE8-B52F-54677992AEA8}"/>
              </a:ext>
            </a:extLst>
          </p:cNvPr>
          <p:cNvSpPr txBox="1"/>
          <p:nvPr/>
        </p:nvSpPr>
        <p:spPr>
          <a:xfrm>
            <a:off x="4315444" y="179294"/>
            <a:ext cx="3258105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4800" b="1" dirty="0">
                <a:solidFill>
                  <a:schemeClr val="tx1"/>
                </a:solidFill>
              </a:rPr>
              <a:t>6. vprašanj</a:t>
            </a:r>
            <a:r>
              <a:rPr lang="sl-SI" sz="4400" b="1" dirty="0">
                <a:solidFill>
                  <a:schemeClr val="tx1"/>
                </a:solidFill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689360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>
                <a:extLst>
                  <a:ext uri="{FF2B5EF4-FFF2-40B4-BE49-F238E27FC236}">
                    <a16:creationId xmlns:a16="http://schemas.microsoft.com/office/drawing/2014/main" id="{334D8D7E-C56E-4539-AE6D-4E52AB31F8F8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0" y="24966"/>
                <a:ext cx="12192000" cy="6334270"/>
              </a:xfrm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n>
                <a:solidFill>
                  <a:schemeClr val="accent1"/>
                </a:solidFill>
              </a:ln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endParaRPr lang="sl-SI" sz="6000" b="1" dirty="0">
                  <a:solidFill>
                    <a:srgbClr val="FF0000"/>
                  </a:solidFill>
                </a:endParaRPr>
              </a:p>
              <a:p>
                <a:pPr marL="0" indent="0" algn="ctr">
                  <a:buNone/>
                </a:pPr>
                <a:r>
                  <a:rPr lang="sl-SI" sz="6000" dirty="0">
                    <a:solidFill>
                      <a:schemeClr val="tx1"/>
                    </a:solidFill>
                  </a:rPr>
                  <a:t>Izračunaj dolžino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60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6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sl-SI" sz="6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sl-SI" sz="6000" dirty="0">
                    <a:solidFill>
                      <a:srgbClr val="C00000"/>
                    </a:solidFill>
                  </a:rPr>
                  <a:t> </a:t>
                </a:r>
                <a:r>
                  <a:rPr lang="sl-SI" sz="6000" dirty="0">
                    <a:solidFill>
                      <a:schemeClr val="tx1"/>
                    </a:solidFill>
                  </a:rPr>
                  <a:t>sliki!</a:t>
                </a:r>
              </a:p>
              <a:p>
                <a:pPr marL="0" indent="0" algn="ctr">
                  <a:buNone/>
                </a:pPr>
                <a:endParaRPr lang="sl-SI" sz="6000" dirty="0">
                  <a:solidFill>
                    <a:schemeClr val="tx1"/>
                  </a:solidFill>
                </a:endParaRPr>
              </a:p>
              <a:p>
                <a:pPr algn="ctr"/>
                <a:endParaRPr lang="sl-SI" sz="8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značba mesta vsebine 2">
                <a:extLst>
                  <a:ext uri="{FF2B5EF4-FFF2-40B4-BE49-F238E27FC236}">
                    <a16:creationId xmlns:a16="http://schemas.microsoft.com/office/drawing/2014/main" id="{334D8D7E-C56E-4539-AE6D-4E52AB31F8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0" y="24966"/>
                <a:ext cx="12192000" cy="6334270"/>
              </a:xfrm>
              <a:blipFill>
                <a:blip r:embed="rId2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PoljeZBesedilom 4">
            <a:extLst>
              <a:ext uri="{FF2B5EF4-FFF2-40B4-BE49-F238E27FC236}">
                <a16:creationId xmlns:a16="http://schemas.microsoft.com/office/drawing/2014/main" id="{186A5932-9224-4D25-99C3-F6785CA18832}"/>
              </a:ext>
            </a:extLst>
          </p:cNvPr>
          <p:cNvSpPr txBox="1"/>
          <p:nvPr/>
        </p:nvSpPr>
        <p:spPr>
          <a:xfrm>
            <a:off x="4358592" y="83265"/>
            <a:ext cx="3258105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4800" b="1" dirty="0">
                <a:solidFill>
                  <a:schemeClr val="tx1"/>
                </a:solidFill>
              </a:rPr>
              <a:t>7. vprašanj</a:t>
            </a:r>
            <a:r>
              <a:rPr lang="sl-SI" sz="4400" b="1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61C24A3D-B69E-423E-B1BA-09FCB86A2F62}"/>
              </a:ext>
            </a:extLst>
          </p:cNvPr>
          <p:cNvSpPr txBox="1"/>
          <p:nvPr/>
        </p:nvSpPr>
        <p:spPr>
          <a:xfrm>
            <a:off x="3056965" y="3429000"/>
            <a:ext cx="340659" cy="479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FD159202-3D51-4BE8-A95B-760335D980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7624" y="1992293"/>
            <a:ext cx="4828388" cy="3703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430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970</TotalTime>
  <Words>310</Words>
  <Application>Microsoft Office PowerPoint</Application>
  <PresentationFormat>Širokozaslonsko</PresentationFormat>
  <Paragraphs>76</Paragraphs>
  <Slides>13</Slides>
  <Notes>2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Retrospektiva</vt:lpstr>
      <vt:lpstr>MATEMATIČNI NAREK 9. razred - PREVERJANJE</vt:lpstr>
      <vt:lpstr>Kako?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Matematični narek 6. razred</dc:title>
  <dc:creator>Petra</dc:creator>
  <cp:lastModifiedBy>Manca Cerar</cp:lastModifiedBy>
  <cp:revision>234</cp:revision>
  <cp:lastPrinted>2025-09-16T09:41:03Z</cp:lastPrinted>
  <dcterms:created xsi:type="dcterms:W3CDTF">2020-10-06T13:55:30Z</dcterms:created>
  <dcterms:modified xsi:type="dcterms:W3CDTF">2025-09-16T10:56:44Z</dcterms:modified>
</cp:coreProperties>
</file>