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7" r:id="rId3"/>
    <p:sldId id="276" r:id="rId4"/>
    <p:sldId id="273" r:id="rId5"/>
    <p:sldId id="275" r:id="rId6"/>
    <p:sldId id="274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11/23/2020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11/23/2020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11/23/2020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11/23/2020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11/23/2020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c?a=s&amp;g=3c&amp;s=English&amp;t=a0fajthz66&amp;l=ak&amp;i=xund&amp;r=ge&amp;db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9" Type="http://schemas.openxmlformats.org/officeDocument/2006/relationships/image" Target="../media/image10.jpeg"/><Relationship Id="rId3" Type="http://schemas.microsoft.com/office/2007/relationships/media" Target="../media/media2.mp3"/><Relationship Id="rId21" Type="http://schemas.microsoft.com/office/2007/relationships/media" Target="../media/media11.mp3"/><Relationship Id="rId34" Type="http://schemas.openxmlformats.org/officeDocument/2006/relationships/image" Target="../media/image5.jpeg"/><Relationship Id="rId42" Type="http://schemas.openxmlformats.org/officeDocument/2006/relationships/image" Target="../media/image13.jpeg"/><Relationship Id="rId47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openxmlformats.org/officeDocument/2006/relationships/image" Target="../media/image4.jpeg"/><Relationship Id="rId38" Type="http://schemas.openxmlformats.org/officeDocument/2006/relationships/image" Target="../media/image9.png"/><Relationship Id="rId46" Type="http://schemas.openxmlformats.org/officeDocument/2006/relationships/image" Target="../media/image17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41" Type="http://schemas.openxmlformats.org/officeDocument/2006/relationships/image" Target="../media/image12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3.jpeg"/><Relationship Id="rId37" Type="http://schemas.openxmlformats.org/officeDocument/2006/relationships/image" Target="../media/image8.jpeg"/><Relationship Id="rId40" Type="http://schemas.openxmlformats.org/officeDocument/2006/relationships/image" Target="../media/image11.jpeg"/><Relationship Id="rId45" Type="http://schemas.openxmlformats.org/officeDocument/2006/relationships/image" Target="../media/image16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image" Target="../media/image7.jpe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5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openxmlformats.org/officeDocument/2006/relationships/image" Target="../media/image6.jpeg"/><Relationship Id="rId43" Type="http://schemas.openxmlformats.org/officeDocument/2006/relationships/image" Target="../media/image14.jpeg"/><Relationship Id="rId48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7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4" Type="http://schemas.openxmlformats.org/officeDocument/2006/relationships/audio" Target="../media/media17.m4a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hyperlink" Target="https://pixabay.com/en/switch-hand-button-finger-press-4678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sl-SI" dirty="0"/>
          </a:p>
          <a:p>
            <a:r>
              <a:rPr lang="sl-SI" dirty="0"/>
              <a:t>Tokrat se bomo učili o hrani in o tem, kaj imate radi in česa ne.</a:t>
            </a:r>
            <a:endParaRPr lang="en-US" dirty="0"/>
          </a:p>
        </p:txBody>
      </p:sp>
      <p:pic>
        <p:nvPicPr>
          <p:cNvPr id="4" name="Slika 2" descr="laptop wave">
            <a:extLst>
              <a:ext uri="{FF2B5EF4-FFF2-40B4-BE49-F238E27FC236}">
                <a16:creationId xmlns:a16="http://schemas.microsoft.com/office/drawing/2014/main" id="{A5F5EEC0-7CC4-411F-9DCC-D052C99CB0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06" y="1488487"/>
            <a:ext cx="2737913" cy="27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8C569-9970-4F96-9EEF-C2AB7DA8C8FC}"/>
              </a:ext>
            </a:extLst>
          </p:cNvPr>
          <p:cNvSpPr txBox="1"/>
          <p:nvPr/>
        </p:nvSpPr>
        <p:spPr>
          <a:xfrm>
            <a:off x="4662549" y="687273"/>
            <a:ext cx="6095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none" spc="50" normalizeH="0" baseline="0" noProof="0" dirty="0">
                <a:ln w="9525" cmpd="sng">
                  <a:solidFill>
                    <a:srgbClr val="8B4A9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8B4A90">
                      <a:alpha val="40000"/>
                    </a:srgbClr>
                  </a:glo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" descr="hand pointer">
            <a:extLst>
              <a:ext uri="{FF2B5EF4-FFF2-40B4-BE49-F238E27FC236}">
                <a16:creationId xmlns:a16="http://schemas.microsoft.com/office/drawing/2014/main" id="{F7CFB135-D2F5-4D53-9B95-E03B0E9A8E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96" y="4298867"/>
            <a:ext cx="2796638" cy="255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err="1"/>
              <a:t>Naloga</a:t>
            </a:r>
            <a:r>
              <a:rPr lang="en-US" dirty="0"/>
              <a:t> 1: </a:t>
            </a:r>
            <a:endParaRPr lang="sl-SI" dirty="0"/>
          </a:p>
          <a:p>
            <a:pPr marL="45720" indent="0">
              <a:buNone/>
            </a:pPr>
            <a:r>
              <a:rPr lang="en-US" dirty="0" err="1"/>
              <a:t>Ponovi</a:t>
            </a:r>
            <a:r>
              <a:rPr lang="en-US" dirty="0"/>
              <a:t> </a:t>
            </a:r>
            <a:r>
              <a:rPr lang="en-US" dirty="0" err="1"/>
              <a:t>dneve</a:t>
            </a:r>
            <a:r>
              <a:rPr lang="en-US" dirty="0"/>
              <a:t> </a:t>
            </a:r>
            <a:r>
              <a:rPr lang="sl-SI" dirty="0"/>
              <a:t>v tednu </a:t>
            </a:r>
            <a:r>
              <a:rPr lang="en-US" dirty="0"/>
              <a:t>in </a:t>
            </a:r>
            <a:r>
              <a:rPr lang="en-US" dirty="0" err="1"/>
              <a:t>sadje</a:t>
            </a:r>
            <a:r>
              <a:rPr lang="en-US" dirty="0"/>
              <a:t>. </a:t>
            </a:r>
            <a:r>
              <a:rPr lang="en-US" dirty="0" err="1"/>
              <a:t>Kaj</a:t>
            </a:r>
            <a:r>
              <a:rPr lang="en-US" dirty="0"/>
              <a:t> je </a:t>
            </a:r>
            <a:r>
              <a:rPr lang="en-US" dirty="0" err="1"/>
              <a:t>gosenica</a:t>
            </a:r>
            <a:r>
              <a:rPr lang="en-US" dirty="0"/>
              <a:t> </a:t>
            </a:r>
            <a:r>
              <a:rPr lang="en-US" dirty="0" err="1"/>
              <a:t>pojedla</a:t>
            </a:r>
            <a:r>
              <a:rPr lang="en-US" dirty="0"/>
              <a:t> v </a:t>
            </a:r>
            <a:r>
              <a:rPr lang="en-US" dirty="0" err="1"/>
              <a:t>prvih</a:t>
            </a:r>
            <a:r>
              <a:rPr lang="en-US" dirty="0"/>
              <a:t> </a:t>
            </a:r>
            <a:r>
              <a:rPr lang="en-US" dirty="0" err="1"/>
              <a:t>petih</a:t>
            </a:r>
            <a:r>
              <a:rPr lang="en-US" dirty="0"/>
              <a:t> </a:t>
            </a:r>
            <a:r>
              <a:rPr lang="en-US" dirty="0" err="1"/>
              <a:t>dnevih</a:t>
            </a:r>
            <a:r>
              <a:rPr lang="en-US" dirty="0"/>
              <a:t>? </a:t>
            </a:r>
            <a:r>
              <a:rPr lang="en-US" dirty="0" err="1"/>
              <a:t>Odpri</a:t>
            </a:r>
            <a:r>
              <a:rPr lang="en-US" dirty="0"/>
              <a:t> </a:t>
            </a:r>
            <a:r>
              <a:rPr lang="en-US" dirty="0" err="1"/>
              <a:t>spletno</a:t>
            </a:r>
            <a:r>
              <a:rPr lang="en-US" dirty="0"/>
              <a:t> </a:t>
            </a:r>
            <a:r>
              <a:rPr lang="en-US" dirty="0" err="1"/>
              <a:t>povezavo</a:t>
            </a:r>
            <a:r>
              <a:rPr lang="en-US" dirty="0"/>
              <a:t> in </a:t>
            </a:r>
            <a:r>
              <a:rPr lang="en-US" dirty="0" err="1"/>
              <a:t>reši</a:t>
            </a:r>
            <a:r>
              <a:rPr lang="en-US" dirty="0"/>
              <a:t> </a:t>
            </a:r>
            <a:r>
              <a:rPr lang="en-US" dirty="0" err="1"/>
              <a:t>delovni</a:t>
            </a:r>
            <a:r>
              <a:rPr lang="en-US" dirty="0"/>
              <a:t> list. </a:t>
            </a:r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besedo</a:t>
            </a:r>
            <a:r>
              <a:rPr lang="en-US" dirty="0"/>
              <a:t> in jo </a:t>
            </a:r>
            <a:r>
              <a:rPr lang="en-US" dirty="0" err="1"/>
              <a:t>povleci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mesto </a:t>
            </a:r>
            <a:r>
              <a:rPr lang="en-US" dirty="0" err="1"/>
              <a:t>pravilnega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sl-SI" dirty="0"/>
              <a:t> (</a:t>
            </a:r>
            <a:r>
              <a:rPr lang="sl-SI" i="1" dirty="0"/>
              <a:t>na začetku povedi so dnevi nato sadje</a:t>
            </a:r>
            <a:r>
              <a:rPr lang="sl-SI" dirty="0"/>
              <a:t>).</a:t>
            </a:r>
            <a:r>
              <a:rPr lang="en-US" dirty="0"/>
              <a:t> Ko </a:t>
            </a:r>
            <a:r>
              <a:rPr lang="en-US" dirty="0" err="1"/>
              <a:t>konča</a:t>
            </a:r>
            <a:r>
              <a:rPr lang="sl-SI" dirty="0"/>
              <a:t>š</a:t>
            </a:r>
            <a:r>
              <a:rPr lang="en-US" dirty="0"/>
              <a:t> </a:t>
            </a:r>
            <a:r>
              <a:rPr lang="en-US" dirty="0" err="1"/>
              <a:t>pritisni</a:t>
            </a:r>
            <a:r>
              <a:rPr lang="en-US" dirty="0"/>
              <a:t> </a:t>
            </a:r>
            <a:r>
              <a:rPr lang="en-US" dirty="0" err="1"/>
              <a:t>spodaj</a:t>
            </a:r>
            <a:r>
              <a:rPr lang="en-US" dirty="0"/>
              <a:t> FINISH in 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sl-SI" dirty="0"/>
              <a:t>vpiši svoje ime ter klikni SEND. </a:t>
            </a:r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r>
              <a:rPr lang="en-US" sz="1400" dirty="0">
                <a:hlinkClick r:id="rId3"/>
              </a:rPr>
              <a:t>KLIKNI TUKAJ ZA NALOGO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F47A3-1838-4B1B-895D-C7B9F65F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6254"/>
            <a:ext cx="9144000" cy="5153891"/>
          </a:xfrm>
        </p:spPr>
        <p:txBody>
          <a:bodyPr/>
          <a:lstStyle/>
          <a:p>
            <a:pPr marL="45720" indent="0">
              <a:buNone/>
            </a:pPr>
            <a:r>
              <a:rPr lang="sl-SI" dirty="0"/>
              <a:t>Naloga 1:</a:t>
            </a:r>
          </a:p>
          <a:p>
            <a:pPr marL="45720" indent="0">
              <a:buNone/>
            </a:pPr>
            <a:r>
              <a:rPr lang="sl-SI" dirty="0" err="1">
                <a:solidFill>
                  <a:srgbClr val="FF0000"/>
                </a:solidFill>
              </a:rPr>
              <a:t>Look</a:t>
            </a:r>
            <a:r>
              <a:rPr lang="sl-SI" dirty="0">
                <a:solidFill>
                  <a:srgbClr val="FF0000"/>
                </a:solidFill>
              </a:rPr>
              <a:t> at </a:t>
            </a:r>
            <a:r>
              <a:rPr lang="sl-SI" dirty="0" err="1">
                <a:solidFill>
                  <a:srgbClr val="FF0000"/>
                </a:solidFill>
              </a:rPr>
              <a:t>the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pictures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and</a:t>
            </a:r>
            <a:r>
              <a:rPr lang="sl-SI" dirty="0">
                <a:solidFill>
                  <a:srgbClr val="FF0000"/>
                </a:solidFill>
              </a:rPr>
              <a:t> name </a:t>
            </a:r>
            <a:r>
              <a:rPr lang="sl-SI" dirty="0" err="1">
                <a:solidFill>
                  <a:srgbClr val="FF0000"/>
                </a:solidFill>
              </a:rPr>
              <a:t>the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food</a:t>
            </a:r>
            <a:r>
              <a:rPr lang="sl-SI" dirty="0">
                <a:solidFill>
                  <a:srgbClr val="FF0000"/>
                </a:solidFill>
              </a:rPr>
              <a:t>. </a:t>
            </a:r>
            <a:r>
              <a:rPr lang="sl-SI" dirty="0"/>
              <a:t>Poglejte si sličice in naglas poimenujte hrano na sličici. Preverite s klikom na sličico. 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8" name="apple" descr="Fresh Pink Lady Apples ‑ Shop Fruit at H‑E‑B">
            <a:extLst>
              <a:ext uri="{FF2B5EF4-FFF2-40B4-BE49-F238E27FC236}">
                <a16:creationId xmlns:a16="http://schemas.microsoft.com/office/drawing/2014/main" id="{82154C5D-10BD-4238-9701-13A9828A627B}"/>
              </a:ext>
            </a:extLst>
          </p:cNvPr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7" y="1982374"/>
            <a:ext cx="12668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ear" descr="Fresh Green Bartlett Pears ‑ Shop Fruit at H‑E‑B">
            <a:extLst>
              <a:ext uri="{FF2B5EF4-FFF2-40B4-BE49-F238E27FC236}">
                <a16:creationId xmlns:a16="http://schemas.microsoft.com/office/drawing/2014/main" id="{965FD9C0-6C2F-4AE3-ADB2-6E4B265D6101}"/>
              </a:ext>
            </a:extLst>
          </p:cNvPr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00" y="1982374"/>
            <a:ext cx="12668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lum" descr="Plums | Co+op, welcome to the table">
            <a:extLst>
              <a:ext uri="{FF2B5EF4-FFF2-40B4-BE49-F238E27FC236}">
                <a16:creationId xmlns:a16="http://schemas.microsoft.com/office/drawing/2014/main" id="{A0A39312-50CB-430C-873D-137F90F48B83}"/>
              </a:ext>
            </a:extLst>
          </p:cNvPr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03" y="2164299"/>
            <a:ext cx="1532883" cy="10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trawberry" descr="Strawberry 'Marshmello' Fast Growing Bare Root Garden Bush Fruit Plants (25  Plants): Amazon.co.uk: Garden &amp; Outdoors">
            <a:extLst>
              <a:ext uri="{FF2B5EF4-FFF2-40B4-BE49-F238E27FC236}">
                <a16:creationId xmlns:a16="http://schemas.microsoft.com/office/drawing/2014/main" id="{22C5AC6D-020F-4CC8-88D0-54D65137D5CE}"/>
              </a:ext>
            </a:extLst>
          </p:cNvPr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64" y="1982373"/>
            <a:ext cx="12668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range" descr="New Study Suggests Oranges Are the Ultimate Weight-loss Food">
            <a:extLst>
              <a:ext uri="{FF2B5EF4-FFF2-40B4-BE49-F238E27FC236}">
                <a16:creationId xmlns:a16="http://schemas.microsoft.com/office/drawing/2014/main" id="{B3FC645C-F004-4562-BFCC-90A39C6276DB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967" y="2228118"/>
            <a:ext cx="1531620" cy="102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ake" descr="Triple Chocolate Cake + Chocolate Frosting (From Scratch) | Sugar Geek Show">
            <a:extLst>
              <a:ext uri="{FF2B5EF4-FFF2-40B4-BE49-F238E27FC236}">
                <a16:creationId xmlns:a16="http://schemas.microsoft.com/office/drawing/2014/main" id="{5C7F3021-B651-4E5A-9523-AD4265254F8E}"/>
              </a:ext>
            </a:extLst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7" y="3657600"/>
            <a:ext cx="1266824" cy="99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ce cream" descr="Good Humor Vanilla King Ice Cream Cone, 4.2 oz. (24 Count) -  icecreamsource.com">
            <a:extLst>
              <a:ext uri="{FF2B5EF4-FFF2-40B4-BE49-F238E27FC236}">
                <a16:creationId xmlns:a16="http://schemas.microsoft.com/office/drawing/2014/main" id="{3EE5C13E-C715-414F-9EAD-56DC4736AFCB}"/>
              </a:ext>
            </a:extLst>
          </p:cNvPr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00" y="3657600"/>
            <a:ext cx="911899" cy="99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kle" descr="pikle – Excel Food Mart">
            <a:extLst>
              <a:ext uri="{FF2B5EF4-FFF2-40B4-BE49-F238E27FC236}">
                <a16:creationId xmlns:a16="http://schemas.microsoft.com/office/drawing/2014/main" id="{50DE49F2-1560-45E3-9299-92C4D5FEB0F5}"/>
              </a:ext>
            </a:extLst>
          </p:cNvPr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79" y="3614831"/>
            <a:ext cx="1428750" cy="103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heese" descr="The reason why Swiss cheese doesn't have holes anymore">
            <a:extLst>
              <a:ext uri="{FF2B5EF4-FFF2-40B4-BE49-F238E27FC236}">
                <a16:creationId xmlns:a16="http://schemas.microsoft.com/office/drawing/2014/main" id="{D2C6EB20-6E70-4CD5-9882-60F726F84E7C}"/>
              </a:ext>
            </a:extLst>
          </p:cNvPr>
          <p:cNvPicPr/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09" y="3657600"/>
            <a:ext cx="1554280" cy="99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alami" descr="Salami - Wikipedia">
            <a:extLst>
              <a:ext uri="{FF2B5EF4-FFF2-40B4-BE49-F238E27FC236}">
                <a16:creationId xmlns:a16="http://schemas.microsoft.com/office/drawing/2014/main" id="{DF24B550-3F96-4209-98F4-0CD0E9EA5E3C}"/>
              </a:ext>
            </a:extLst>
          </p:cNvPr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967" y="3558316"/>
            <a:ext cx="1578610" cy="109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lolipop" descr="Amazon.com: Fake Jumbo Clown Lollipop: Toys &amp; Games">
            <a:extLst>
              <a:ext uri="{FF2B5EF4-FFF2-40B4-BE49-F238E27FC236}">
                <a16:creationId xmlns:a16="http://schemas.microsoft.com/office/drawing/2014/main" id="{3BD46DDD-6960-4F79-8E5B-6460D7AF5F02}"/>
              </a:ext>
            </a:extLst>
          </p:cNvPr>
          <p:cNvPicPr/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7" y="5195463"/>
            <a:ext cx="603885" cy="10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e" descr="Easy Vegan Cherry Pie Recipe With Fresh Cherries">
            <a:extLst>
              <a:ext uri="{FF2B5EF4-FFF2-40B4-BE49-F238E27FC236}">
                <a16:creationId xmlns:a16="http://schemas.microsoft.com/office/drawing/2014/main" id="{5F30A7FF-6B94-42D9-BF3C-1EC893A98691}"/>
              </a:ext>
            </a:extLst>
          </p:cNvPr>
          <p:cNvPicPr/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37" y="5128153"/>
            <a:ext cx="11906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ausage" descr="Newmarket Sausage with Bread">
            <a:extLst>
              <a:ext uri="{FF2B5EF4-FFF2-40B4-BE49-F238E27FC236}">
                <a16:creationId xmlns:a16="http://schemas.microsoft.com/office/drawing/2014/main" id="{A9270E2B-4EF2-4101-B7E5-57CB4206B42D}"/>
              </a:ext>
            </a:extLst>
          </p:cNvPr>
          <p:cNvPicPr/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85" y="5182763"/>
            <a:ext cx="1270635" cy="107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cupcake" descr="Vanilla Cupcakes - Bakerish">
            <a:extLst>
              <a:ext uri="{FF2B5EF4-FFF2-40B4-BE49-F238E27FC236}">
                <a16:creationId xmlns:a16="http://schemas.microsoft.com/office/drawing/2014/main" id="{1B6FB1BC-EEEB-4078-9272-4ED48110DF33}"/>
              </a:ext>
            </a:extLst>
          </p:cNvPr>
          <p:cNvPicPr/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35" y="4971625"/>
            <a:ext cx="103251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watermelon" descr="Fresh Seedless Watermelon Half ‑ Shop Fruit at H‑E‑B">
            <a:extLst>
              <a:ext uri="{FF2B5EF4-FFF2-40B4-BE49-F238E27FC236}">
                <a16:creationId xmlns:a16="http://schemas.microsoft.com/office/drawing/2014/main" id="{26967C06-602D-4244-A6EB-13E6A0A1B171}"/>
              </a:ext>
            </a:extLst>
          </p:cNvPr>
          <p:cNvPicPr/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65" y="4930033"/>
            <a:ext cx="1331595" cy="13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pple">
            <a:hlinkClick r:id="" action="ppaction://media"/>
            <a:extLst>
              <a:ext uri="{FF2B5EF4-FFF2-40B4-BE49-F238E27FC236}">
                <a16:creationId xmlns:a16="http://schemas.microsoft.com/office/drawing/2014/main" id="{D6C15722-2C52-46DB-88BC-7D10D616B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-1127760" y="-952500"/>
            <a:ext cx="609600" cy="609600"/>
          </a:xfrm>
          <a:prstGeom prst="rect">
            <a:avLst/>
          </a:prstGeom>
        </p:spPr>
      </p:pic>
      <p:pic>
        <p:nvPicPr>
          <p:cNvPr id="3" name="cake">
            <a:hlinkClick r:id="" action="ppaction://media"/>
            <a:extLst>
              <a:ext uri="{FF2B5EF4-FFF2-40B4-BE49-F238E27FC236}">
                <a16:creationId xmlns:a16="http://schemas.microsoft.com/office/drawing/2014/main" id="{582CC245-DFFD-48D2-90B9-43E7CE1D12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-490156" y="-952500"/>
            <a:ext cx="609600" cy="609600"/>
          </a:xfrm>
          <a:prstGeom prst="rect">
            <a:avLst/>
          </a:prstGeom>
        </p:spPr>
      </p:pic>
      <p:pic>
        <p:nvPicPr>
          <p:cNvPr id="5" name="cheese">
            <a:hlinkClick r:id="" action="ppaction://media"/>
            <a:extLst>
              <a:ext uri="{FF2B5EF4-FFF2-40B4-BE49-F238E27FC236}">
                <a16:creationId xmlns:a16="http://schemas.microsoft.com/office/drawing/2014/main" id="{25748C41-8436-4C61-9204-21B86FC52D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13360" y="-967740"/>
            <a:ext cx="609600" cy="609600"/>
          </a:xfrm>
          <a:prstGeom prst="rect">
            <a:avLst/>
          </a:prstGeom>
        </p:spPr>
      </p:pic>
      <p:pic>
        <p:nvPicPr>
          <p:cNvPr id="6" name="cherry pie">
            <a:hlinkClick r:id="" action="ppaction://media"/>
            <a:extLst>
              <a:ext uri="{FF2B5EF4-FFF2-40B4-BE49-F238E27FC236}">
                <a16:creationId xmlns:a16="http://schemas.microsoft.com/office/drawing/2014/main" id="{3A17BFDD-1F44-4F02-B160-E6002B3CF02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914400" y="-967206"/>
            <a:ext cx="609600" cy="609600"/>
          </a:xfrm>
          <a:prstGeom prst="rect">
            <a:avLst/>
          </a:prstGeom>
        </p:spPr>
      </p:pic>
      <p:pic>
        <p:nvPicPr>
          <p:cNvPr id="7" name="cupcake">
            <a:hlinkClick r:id="" action="ppaction://media"/>
            <a:extLst>
              <a:ext uri="{FF2B5EF4-FFF2-40B4-BE49-F238E27FC236}">
                <a16:creationId xmlns:a16="http://schemas.microsoft.com/office/drawing/2014/main" id="{E792D6D8-3928-4A87-A110-BC01EE6894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615440" y="-998220"/>
            <a:ext cx="609600" cy="609600"/>
          </a:xfrm>
          <a:prstGeom prst="rect">
            <a:avLst/>
          </a:prstGeom>
        </p:spPr>
      </p:pic>
      <p:pic>
        <p:nvPicPr>
          <p:cNvPr id="23" name="ice cream cone">
            <a:hlinkClick r:id="" action="ppaction://media"/>
            <a:extLst>
              <a:ext uri="{FF2B5EF4-FFF2-40B4-BE49-F238E27FC236}">
                <a16:creationId xmlns:a16="http://schemas.microsoft.com/office/drawing/2014/main" id="{F06D1AA3-9459-467B-8117-C22CEE52C73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294853" y="-952500"/>
            <a:ext cx="609600" cy="609600"/>
          </a:xfrm>
          <a:prstGeom prst="rect">
            <a:avLst/>
          </a:prstGeom>
        </p:spPr>
      </p:pic>
      <p:pic>
        <p:nvPicPr>
          <p:cNvPr id="25" name="lollipop">
            <a:hlinkClick r:id="" action="ppaction://media"/>
            <a:extLst>
              <a:ext uri="{FF2B5EF4-FFF2-40B4-BE49-F238E27FC236}">
                <a16:creationId xmlns:a16="http://schemas.microsoft.com/office/drawing/2014/main" id="{E3078E72-F9B9-49EA-BA45-890D78E4E6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3001732" y="-930508"/>
            <a:ext cx="609600" cy="609600"/>
          </a:xfrm>
          <a:prstGeom prst="rect">
            <a:avLst/>
          </a:prstGeom>
        </p:spPr>
      </p:pic>
      <p:pic>
        <p:nvPicPr>
          <p:cNvPr id="26" name="orange">
            <a:hlinkClick r:id="" action="ppaction://media"/>
            <a:extLst>
              <a:ext uri="{FF2B5EF4-FFF2-40B4-BE49-F238E27FC236}">
                <a16:creationId xmlns:a16="http://schemas.microsoft.com/office/drawing/2014/main" id="{8C97C910-18CD-4BAF-8C68-C85DA5A39BF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3696933" y="-922888"/>
            <a:ext cx="609600" cy="609600"/>
          </a:xfrm>
          <a:prstGeom prst="rect">
            <a:avLst/>
          </a:prstGeom>
        </p:spPr>
      </p:pic>
      <p:pic>
        <p:nvPicPr>
          <p:cNvPr id="27" name="pear">
            <a:hlinkClick r:id="" action="ppaction://media"/>
            <a:extLst>
              <a:ext uri="{FF2B5EF4-FFF2-40B4-BE49-F238E27FC236}">
                <a16:creationId xmlns:a16="http://schemas.microsoft.com/office/drawing/2014/main" id="{1354AE73-28AD-4217-8D25-6C162FEC13E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386918" y="-952500"/>
            <a:ext cx="609600" cy="609600"/>
          </a:xfrm>
          <a:prstGeom prst="rect">
            <a:avLst/>
          </a:prstGeom>
        </p:spPr>
      </p:pic>
      <p:pic>
        <p:nvPicPr>
          <p:cNvPr id="29" name="pickles">
            <a:hlinkClick r:id="" action="ppaction://media"/>
            <a:extLst>
              <a:ext uri="{FF2B5EF4-FFF2-40B4-BE49-F238E27FC236}">
                <a16:creationId xmlns:a16="http://schemas.microsoft.com/office/drawing/2014/main" id="{443DFCD7-08A3-434B-803C-6E20B53B299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5081992" y="-944880"/>
            <a:ext cx="609600" cy="609600"/>
          </a:xfrm>
          <a:prstGeom prst="rect">
            <a:avLst/>
          </a:prstGeom>
        </p:spPr>
      </p:pic>
      <p:pic>
        <p:nvPicPr>
          <p:cNvPr id="30" name="plum">
            <a:hlinkClick r:id="" action="ppaction://media"/>
            <a:extLst>
              <a:ext uri="{FF2B5EF4-FFF2-40B4-BE49-F238E27FC236}">
                <a16:creationId xmlns:a16="http://schemas.microsoft.com/office/drawing/2014/main" id="{B77B1D19-F4D2-45BF-B91F-7EE9E5E4F23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5727216" y="-952500"/>
            <a:ext cx="609600" cy="609600"/>
          </a:xfrm>
          <a:prstGeom prst="rect">
            <a:avLst/>
          </a:prstGeom>
        </p:spPr>
      </p:pic>
      <p:pic>
        <p:nvPicPr>
          <p:cNvPr id="31" name="salami">
            <a:hlinkClick r:id="" action="ppaction://media"/>
            <a:extLst>
              <a:ext uri="{FF2B5EF4-FFF2-40B4-BE49-F238E27FC236}">
                <a16:creationId xmlns:a16="http://schemas.microsoft.com/office/drawing/2014/main" id="{E73F709F-5333-4B81-99BA-4973BB6FD27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449746" y="-967740"/>
            <a:ext cx="609600" cy="609600"/>
          </a:xfrm>
          <a:prstGeom prst="rect">
            <a:avLst/>
          </a:prstGeom>
        </p:spPr>
      </p:pic>
      <p:pic>
        <p:nvPicPr>
          <p:cNvPr id="32" name="sausage">
            <a:hlinkClick r:id="" action="ppaction://media"/>
            <a:extLst>
              <a:ext uri="{FF2B5EF4-FFF2-40B4-BE49-F238E27FC236}">
                <a16:creationId xmlns:a16="http://schemas.microsoft.com/office/drawing/2014/main" id="{ED57DBBA-B093-4B5A-BE90-6B4C706C90C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156625" y="-952500"/>
            <a:ext cx="609600" cy="609600"/>
          </a:xfrm>
          <a:prstGeom prst="rect">
            <a:avLst/>
          </a:prstGeom>
        </p:spPr>
      </p:pic>
      <p:pic>
        <p:nvPicPr>
          <p:cNvPr id="34" name="strawberry">
            <a:hlinkClick r:id="" action="ppaction://media"/>
            <a:extLst>
              <a:ext uri="{FF2B5EF4-FFF2-40B4-BE49-F238E27FC236}">
                <a16:creationId xmlns:a16="http://schemas.microsoft.com/office/drawing/2014/main" id="{174E7B08-5B1B-4413-8199-88E184E17AF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879155" y="-960120"/>
            <a:ext cx="609600" cy="609600"/>
          </a:xfrm>
          <a:prstGeom prst="rect">
            <a:avLst/>
          </a:prstGeom>
        </p:spPr>
      </p:pic>
      <p:pic>
        <p:nvPicPr>
          <p:cNvPr id="35" name="watermelon">
            <a:hlinkClick r:id="" action="ppaction://media"/>
            <a:extLst>
              <a:ext uri="{FF2B5EF4-FFF2-40B4-BE49-F238E27FC236}">
                <a16:creationId xmlns:a16="http://schemas.microsoft.com/office/drawing/2014/main" id="{C60C0EF2-F6AD-4B36-BDF1-6838498DBB35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562952" y="-930508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10A3572-DF1C-48BF-B83B-0589E043A9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68" y="-62435"/>
            <a:ext cx="2149842" cy="21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4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1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0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2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2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5A7528-4B3C-4E26-B5D0-E6E13FD5C97E}"/>
              </a:ext>
            </a:extLst>
          </p:cNvPr>
          <p:cNvSpPr txBox="1"/>
          <p:nvPr/>
        </p:nvSpPr>
        <p:spPr>
          <a:xfrm>
            <a:off x="1034105" y="232843"/>
            <a:ext cx="9222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Naloga 3: </a:t>
            </a:r>
          </a:p>
          <a:p>
            <a:endParaRPr lang="sl-SI" dirty="0"/>
          </a:p>
          <a:p>
            <a:pPr algn="ctr"/>
            <a:r>
              <a:rPr lang="sl-SI" dirty="0"/>
              <a:t>Sedaj pa bomo ponovili, kako reči, da imamo nekaj radi oziroma nimamo radi.</a:t>
            </a:r>
          </a:p>
          <a:p>
            <a:pPr algn="ctr"/>
            <a:r>
              <a:rPr lang="sl-SI" dirty="0"/>
              <a:t>Najprej poslušaj, kako postavimo vprašanje, če ti je nekaj všeč ali ne:</a:t>
            </a:r>
          </a:p>
          <a:p>
            <a:endParaRPr lang="sl-S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6B07B-437A-4E29-8D17-9BFC877B6B0D}"/>
              </a:ext>
            </a:extLst>
          </p:cNvPr>
          <p:cNvSpPr txBox="1"/>
          <p:nvPr/>
        </p:nvSpPr>
        <p:spPr>
          <a:xfrm>
            <a:off x="2221675" y="5929789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Klikni na rdeče obarvane besede, da slišiš izgovorjavo.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6F969-C33C-4131-95B6-2C1A9DFAAD08}"/>
              </a:ext>
            </a:extLst>
          </p:cNvPr>
          <p:cNvSpPr txBox="1"/>
          <p:nvPr/>
        </p:nvSpPr>
        <p:spPr>
          <a:xfrm>
            <a:off x="1141580" y="209799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DO YOU LIKE ICE-CREAM?</a:t>
            </a:r>
            <a:endParaRPr lang="sl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B3718-8D21-4561-95CF-2A63C9B6FE0A}"/>
              </a:ext>
            </a:extLst>
          </p:cNvPr>
          <p:cNvSpPr txBox="1"/>
          <p:nvPr/>
        </p:nvSpPr>
        <p:spPr>
          <a:xfrm>
            <a:off x="3007470" y="291476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YES, I DO.</a:t>
            </a:r>
            <a:endParaRPr lang="sl-S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6B505-7465-4F6A-9116-AE546C0792C8}"/>
              </a:ext>
            </a:extLst>
          </p:cNvPr>
          <p:cNvSpPr txBox="1"/>
          <p:nvPr/>
        </p:nvSpPr>
        <p:spPr>
          <a:xfrm>
            <a:off x="2726945" y="3429000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NO, I DON'T.</a:t>
            </a:r>
            <a:endParaRPr lang="sl-S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1D331-2294-41FE-98DA-E6710695C729}"/>
              </a:ext>
            </a:extLst>
          </p:cNvPr>
          <p:cNvSpPr txBox="1"/>
          <p:nvPr/>
        </p:nvSpPr>
        <p:spPr>
          <a:xfrm>
            <a:off x="4376756" y="2097997"/>
            <a:ext cx="58416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/DU JU LAJK AJS KRIM?/ </a:t>
            </a:r>
            <a:r>
              <a:rPr lang="sl-SI" dirty="0">
                <a:solidFill>
                  <a:srgbClr val="00B0F0"/>
                </a:solidFill>
              </a:rPr>
              <a:t>IMAŠ RAD SLADOLED?</a:t>
            </a:r>
          </a:p>
          <a:p>
            <a:r>
              <a:rPr lang="sl-SI" dirty="0"/>
              <a:t>Odgovorimo lahko na dva načina:</a:t>
            </a:r>
          </a:p>
          <a:p>
            <a:endParaRPr lang="sl-SI" dirty="0"/>
          </a:p>
          <a:p>
            <a:r>
              <a:rPr lang="sl-SI" dirty="0"/>
              <a:t>/JES, AJ DU./ </a:t>
            </a:r>
            <a:r>
              <a:rPr lang="sl-SI" dirty="0">
                <a:solidFill>
                  <a:srgbClr val="00B0F0"/>
                </a:solidFill>
              </a:rPr>
              <a:t>JA, VŠEČ MI JE.</a:t>
            </a:r>
          </a:p>
          <a:p>
            <a:endParaRPr lang="sl-SI" dirty="0"/>
          </a:p>
          <a:p>
            <a:r>
              <a:rPr lang="sl-SI" dirty="0"/>
              <a:t>/NOU, AJ DOUNT./ </a:t>
            </a:r>
            <a:r>
              <a:rPr lang="sl-SI" dirty="0">
                <a:solidFill>
                  <a:srgbClr val="00B0F0"/>
                </a:solidFill>
              </a:rPr>
              <a:t>NI MI VŠEČ.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2DB2BD-52DD-4A13-87E2-3DD40E3E1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-701040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DA3EEE-9117-4239-B058-CF5A399C69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9680" y="-701040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6BEB7D-2F67-4C05-B97A-85D76D2775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70760" y="-701040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0D4AB1-DBB0-4827-9674-DA0968A3A8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4" y="4266800"/>
            <a:ext cx="1938176" cy="19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654141" y="4524519"/>
            <a:ext cx="4265143" cy="1764792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/>
              <a:t>Oglej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videoposnetek</a:t>
            </a:r>
            <a:r>
              <a:rPr lang="en-US" sz="2000" dirty="0"/>
              <a:t> in </a:t>
            </a:r>
            <a:r>
              <a:rPr lang="en-US" sz="2000" dirty="0" err="1"/>
              <a:t>pozorno</a:t>
            </a:r>
            <a:r>
              <a:rPr lang="en-US" sz="2000" dirty="0"/>
              <a:t> </a:t>
            </a:r>
            <a:r>
              <a:rPr lang="en-US" sz="2000" dirty="0" err="1"/>
              <a:t>poslušaj</a:t>
            </a:r>
            <a:r>
              <a:rPr lang="en-US" sz="2000" dirty="0"/>
              <a:t> </a:t>
            </a:r>
            <a:r>
              <a:rPr lang="en-US" sz="2000" dirty="0" err="1"/>
              <a:t>besedišče</a:t>
            </a:r>
            <a:r>
              <a:rPr lang="sl-SI" sz="2000" dirty="0"/>
              <a:t>. Pritisni na gumb.</a:t>
            </a:r>
            <a:endParaRPr lang="en-US" sz="2000" dirty="0"/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DA94599A-A55D-48AC-BC76-ABB0B65D7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58791" y="5406915"/>
            <a:ext cx="960844" cy="719632"/>
          </a:xfrm>
          <a:prstGeom prst="rect">
            <a:avLst/>
          </a:prstGeom>
        </p:spPr>
      </p:pic>
      <p:pic>
        <p:nvPicPr>
          <p:cNvPr id="1026" name="Picture 2" descr="Prikaži izvorno sliko">
            <a:extLst>
              <a:ext uri="{FF2B5EF4-FFF2-40B4-BE49-F238E27FC236}">
                <a16:creationId xmlns:a16="http://schemas.microsoft.com/office/drawing/2014/main" id="{74C71440-56A2-4636-9F36-4F7629BE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67" y="1301261"/>
            <a:ext cx="50101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EC9C69-5E30-4554-A180-40C56500B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123773"/>
              </p:ext>
            </p:extLst>
          </p:nvPr>
        </p:nvGraphicFramePr>
        <p:xfrm>
          <a:off x="2190114" y="2143125"/>
          <a:ext cx="6336666" cy="4371975"/>
        </p:xfrm>
        <a:graphic>
          <a:graphicData uri="http://schemas.openxmlformats.org/drawingml/2006/table">
            <a:tbl>
              <a:tblPr firstRow="1" firstCol="1" bandRow="1"/>
              <a:tblGrid>
                <a:gridCol w="3168333">
                  <a:extLst>
                    <a:ext uri="{9D8B030D-6E8A-4147-A177-3AD203B41FA5}">
                      <a16:colId xmlns:a16="http://schemas.microsoft.com/office/drawing/2014/main" val="3595158562"/>
                    </a:ext>
                  </a:extLst>
                </a:gridCol>
                <a:gridCol w="3168333">
                  <a:extLst>
                    <a:ext uri="{9D8B030D-6E8A-4147-A177-3AD203B41FA5}">
                      <a16:colId xmlns:a16="http://schemas.microsoft.com/office/drawing/2014/main" val="602059846"/>
                    </a:ext>
                  </a:extLst>
                </a:gridCol>
              </a:tblGrid>
              <a:tr h="660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LIKE</a:t>
                      </a:r>
                      <a:r>
                        <a:rPr lang="sl-SI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DON'T LIKE</a:t>
                      </a:r>
                      <a:r>
                        <a:rPr lang="sl-SI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04057"/>
                  </a:ext>
                </a:extLst>
              </a:tr>
              <a:tr h="80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(primer)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sl-SI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apples.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(primer)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sl-SI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don't like </a:t>
                      </a: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sausages.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11067"/>
                  </a:ext>
                </a:extLst>
              </a:tr>
              <a:tr h="964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96691"/>
                  </a:ext>
                </a:extLst>
              </a:tr>
              <a:tr h="96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93179"/>
                  </a:ext>
                </a:extLst>
              </a:tr>
              <a:tr h="97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48466"/>
                  </a:ext>
                </a:extLst>
              </a:tr>
            </a:tbl>
          </a:graphicData>
        </a:graphic>
      </p:graphicFrame>
      <p:pic>
        <p:nvPicPr>
          <p:cNvPr id="1028" name="Slika 19" descr="Thumbs Up on Facebook 3.1 | Thumbs up smiley, Thumbs up, Thumbs up sign">
            <a:extLst>
              <a:ext uri="{FF2B5EF4-FFF2-40B4-BE49-F238E27FC236}">
                <a16:creationId xmlns:a16="http://schemas.microsoft.com/office/drawing/2014/main" id="{AE2CD82F-AE69-4C09-9D92-A8D015FF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6529" y="2201224"/>
            <a:ext cx="537210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Slika 20" descr="THUMBS-DOWN (noun) definition and synonyms | Macmillan Dictionary">
            <a:extLst>
              <a:ext uri="{FF2B5EF4-FFF2-40B4-BE49-F238E27FC236}">
                <a16:creationId xmlns:a16="http://schemas.microsoft.com/office/drawing/2014/main" id="{09AECF9B-2637-43B9-875A-C6ECEAA1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68" y="2253280"/>
            <a:ext cx="769921" cy="4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lika 21" descr="Fresh Pink Lady Apples ‑ Shop Fruit at H‑E‑B">
            <a:extLst>
              <a:ext uri="{FF2B5EF4-FFF2-40B4-BE49-F238E27FC236}">
                <a16:creationId xmlns:a16="http://schemas.microsoft.com/office/drawing/2014/main" id="{5694BE09-910A-43DE-B55C-F1C366DC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48" y="2876542"/>
            <a:ext cx="638183" cy="6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Slika 22" descr="Bunkers Sausages (8 pack) - Pecks Farm Shop">
            <a:extLst>
              <a:ext uri="{FF2B5EF4-FFF2-40B4-BE49-F238E27FC236}">
                <a16:creationId xmlns:a16="http://schemas.microsoft.com/office/drawing/2014/main" id="{E2FAEF28-DFA5-4A68-AB14-AF2AD6AD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2208" y="2876542"/>
            <a:ext cx="701351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979ED535-912D-4223-AA13-D6874567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" y="178513"/>
            <a:ext cx="1109091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Naloga 4:</a:t>
            </a: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Napiši, katero hrano imaš rad in katere nimaš.</a:t>
            </a: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RAD/RADA IMAM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rečemo </a:t>
            </a: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 LAJK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/: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</a:t>
            </a:r>
            <a:r>
              <a:rPr kumimoji="0" lang="sl-SI" altLang="sl-SI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apples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(Rada imam </a:t>
            </a:r>
            <a:r>
              <a:rPr kumimoji="0" lang="sl-SI" altLang="sl-SI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jabolke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NIMAM RAD/RADA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rečemo </a:t>
            </a:r>
            <a:r>
              <a:rPr kumimoji="0" lang="sl-SI" altLang="sl-SI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DON'T LIKE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 DOUNT LAJK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/: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sl-SI" altLang="sl-SI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don't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</a:t>
            </a:r>
            <a:r>
              <a:rPr kumimoji="0" lang="sl-SI" altLang="sl-SI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 maram hrušk.)</a:t>
            </a:r>
            <a:endParaRPr kumimoji="0" lang="sl-SI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seznama iz naloge 1 si izberi po 3 živila, ki jih imaš rad, in 3 živila, ki jih ne maraš.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 v zvezek nariši tabelo po spodnjem vzorcu. V vsak prostorček zapišeš s celim stavkom, kaj maraš in česa ne. Zraven lahko narišeš to hrano ali iz kakšnega starega letaka/reklame izrežeš in prilepiš. </a:t>
            </a:r>
            <a:r>
              <a:rPr kumimoji="0" lang="sl-SI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CA96356-B95C-41A3-832E-D8C735EE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600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C4708-4F74-471A-A08E-9F92CF09EF12}"/>
              </a:ext>
            </a:extLst>
          </p:cNvPr>
          <p:cNvSpPr txBox="1"/>
          <p:nvPr/>
        </p:nvSpPr>
        <p:spPr>
          <a:xfrm>
            <a:off x="8622165" y="5659252"/>
            <a:ext cx="3003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Če imaš možnost, poslikaj in mi pošlji </a:t>
            </a:r>
          </a:p>
          <a:p>
            <a:r>
              <a:rPr lang="sl-SI" sz="1400" b="1" dirty="0"/>
              <a:t>(petra.savc@os-mozirje.si).</a:t>
            </a:r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B021D-A2BD-4320-8A0C-8D4BC0E0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0" y="1198419"/>
            <a:ext cx="4129644" cy="4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181</TotalTime>
  <Words>388</Words>
  <Application>Microsoft Office PowerPoint</Application>
  <PresentationFormat>Widescreen</PresentationFormat>
  <Paragraphs>46</Paragraphs>
  <Slides>7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Schoolbook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Šavc</dc:creator>
  <cp:lastModifiedBy>Marko Šavc</cp:lastModifiedBy>
  <cp:revision>30</cp:revision>
  <dcterms:created xsi:type="dcterms:W3CDTF">2020-11-22T07:56:36Z</dcterms:created>
  <dcterms:modified xsi:type="dcterms:W3CDTF">2020-11-23T17:36:10Z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