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60" r:id="rId3"/>
    <p:sldId id="276" r:id="rId4"/>
    <p:sldId id="280" r:id="rId5"/>
    <p:sldId id="281" r:id="rId6"/>
    <p:sldId id="277" r:id="rId7"/>
    <p:sldId id="278" r:id="rId8"/>
    <p:sldId id="279" r:id="rId9"/>
    <p:sldId id="261"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1" d="100"/>
          <a:sy n="111" d="100"/>
        </p:scale>
        <p:origin x="534"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Naslovni diapozitiv">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242851"/>
            <a:ext cx="8968084" cy="275942"/>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11716" y="4243845"/>
            <a:ext cx="3077108" cy="276940"/>
          </a:xfrm>
          <a:prstGeom prst="rect">
            <a:avLst/>
          </a:prstGeom>
        </p:spPr>
      </p:pic>
      <p:sp>
        <p:nvSpPr>
          <p:cNvPr id="9" name="Rectangle 8"/>
          <p:cNvSpPr/>
          <p:nvPr/>
        </p:nvSpPr>
        <p:spPr>
          <a:xfrm>
            <a:off x="0" y="2590078"/>
            <a:ext cx="8968085"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9111715" y="2590078"/>
            <a:ext cx="3077109"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80322" y="2733709"/>
            <a:ext cx="8144134" cy="1373070"/>
          </a:xfrm>
        </p:spPr>
        <p:txBody>
          <a:bodyPr anchor="b">
            <a:noAutofit/>
          </a:bodyPr>
          <a:lstStyle>
            <a:lvl1pPr algn="r">
              <a:defRPr sz="5400"/>
            </a:lvl1pPr>
          </a:lstStyle>
          <a:p>
            <a:r>
              <a:rPr lang="sl-SI"/>
              <a:t>Kliknite, če želite urediti slog naslova matrice</a:t>
            </a:r>
            <a:endParaRPr lang="en-US" dirty="0"/>
          </a:p>
        </p:txBody>
      </p:sp>
      <p:sp>
        <p:nvSpPr>
          <p:cNvPr id="3" name="Subtitle 2"/>
          <p:cNvSpPr>
            <a:spLocks noGrp="1"/>
          </p:cNvSpPr>
          <p:nvPr>
            <p:ph type="subTitle" idx="1"/>
          </p:nvPr>
        </p:nvSpPr>
        <p:spPr>
          <a:xfrm>
            <a:off x="680322" y="4394039"/>
            <a:ext cx="8144134" cy="1117687"/>
          </a:xfrm>
        </p:spPr>
        <p:txBody>
          <a:bodyPr>
            <a:normAutofit/>
          </a:bodyPr>
          <a:lstStyle>
            <a:lvl1pPr marL="0" indent="0" algn="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l-SI"/>
              <a:t>Kliknite, če želite urediti slog podnaslova matrice</a:t>
            </a:r>
            <a:endParaRPr lang="en-US" dirty="0"/>
          </a:p>
        </p:txBody>
      </p:sp>
      <p:sp>
        <p:nvSpPr>
          <p:cNvPr id="4" name="Date Placeholder 3"/>
          <p:cNvSpPr>
            <a:spLocks noGrp="1"/>
          </p:cNvSpPr>
          <p:nvPr>
            <p:ph type="dt" sz="half" idx="10"/>
          </p:nvPr>
        </p:nvSpPr>
        <p:spPr/>
        <p:txBody>
          <a:bodyPr/>
          <a:lstStyle/>
          <a:p>
            <a:fld id="{397E0307-B85C-446A-8EF0-0407D435D787}" type="datetimeFigureOut">
              <a:rPr lang="en-US" dirty="0"/>
              <a:t>2/26/2023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9255346" y="2750337"/>
            <a:ext cx="1171888" cy="1356442"/>
          </a:xfrm>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ska slika z napisom">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4711616"/>
            <a:ext cx="9613859" cy="453051"/>
          </a:xfrm>
        </p:spPr>
        <p:txBody>
          <a:bodyPr anchor="b">
            <a:normAutofit/>
          </a:bodyPr>
          <a:lstStyle>
            <a:lvl1pPr>
              <a:defRPr sz="2400"/>
            </a:lvl1pPr>
          </a:lstStyle>
          <a:p>
            <a:r>
              <a:rPr lang="sl-SI"/>
              <a:t>Kliknite, če želite urediti slog naslova matrice</a:t>
            </a:r>
            <a:endParaRPr lang="en-US" dirty="0"/>
          </a:p>
        </p:txBody>
      </p:sp>
      <p:sp>
        <p:nvSpPr>
          <p:cNvPr id="3" name="Picture Placeholder 2"/>
          <p:cNvSpPr>
            <a:spLocks noGrp="1" noChangeAspect="1"/>
          </p:cNvSpPr>
          <p:nvPr>
            <p:ph type="pic" idx="1"/>
          </p:nvPr>
        </p:nvSpPr>
        <p:spPr>
          <a:xfrm>
            <a:off x="680322" y="609597"/>
            <a:ext cx="9613859" cy="3589575"/>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sl-SI"/>
              <a:t>Kliknite ikono, če želite dodati sliko</a:t>
            </a:r>
            <a:endParaRPr lang="en-US" dirty="0"/>
          </a:p>
        </p:txBody>
      </p:sp>
      <p:sp>
        <p:nvSpPr>
          <p:cNvPr id="4" name="Text Placeholder 3"/>
          <p:cNvSpPr>
            <a:spLocks noGrp="1"/>
          </p:cNvSpPr>
          <p:nvPr>
            <p:ph type="body" sz="half" idx="2"/>
          </p:nvPr>
        </p:nvSpPr>
        <p:spPr>
          <a:xfrm>
            <a:off x="680319" y="5169583"/>
            <a:ext cx="9613862" cy="62297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l-SI"/>
              <a:t>Uredite sloge besedila matrice</a:t>
            </a:r>
          </a:p>
        </p:txBody>
      </p:sp>
      <p:sp>
        <p:nvSpPr>
          <p:cNvPr id="5" name="Date Placeholder 4"/>
          <p:cNvSpPr>
            <a:spLocks noGrp="1"/>
          </p:cNvSpPr>
          <p:nvPr>
            <p:ph type="dt" sz="half" idx="10"/>
          </p:nvPr>
        </p:nvSpPr>
        <p:spPr/>
        <p:txBody>
          <a:bodyPr/>
          <a:lstStyle/>
          <a:p>
            <a:fld id="{8BD862E7-95FA-4FC4-9EC5-DDBFA8DC7417}" type="datetimeFigureOut">
              <a:rPr lang="en-US" dirty="0"/>
              <a:t>2/26/2023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11309"/>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Naslov in napis">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609597"/>
            <a:ext cx="9613858" cy="3592750"/>
          </a:xfrm>
        </p:spPr>
        <p:txBody>
          <a:bodyPr anchor="ctr"/>
          <a:lstStyle>
            <a:lvl1pPr>
              <a:defRPr sz="3200"/>
            </a:lvl1pPr>
          </a:lstStyle>
          <a:p>
            <a:r>
              <a:rPr lang="sl-SI"/>
              <a:t>Kliknite, če želite urediti slog naslova matrice</a:t>
            </a:r>
            <a:endParaRPr lang="en-US" dirty="0"/>
          </a:p>
        </p:txBody>
      </p:sp>
      <p:sp>
        <p:nvSpPr>
          <p:cNvPr id="4" name="Text Placeholder 3"/>
          <p:cNvSpPr>
            <a:spLocks noGrp="1"/>
          </p:cNvSpPr>
          <p:nvPr>
            <p:ph type="body" sz="half" idx="2"/>
          </p:nvPr>
        </p:nvSpPr>
        <p:spPr>
          <a:xfrm>
            <a:off x="680322" y="4711615"/>
            <a:ext cx="9613859" cy="1090789"/>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l-SI"/>
              <a:t>Uredite sloge besedila matrice</a:t>
            </a:r>
          </a:p>
        </p:txBody>
      </p:sp>
      <p:sp>
        <p:nvSpPr>
          <p:cNvPr id="5" name="Date Placeholder 4"/>
          <p:cNvSpPr>
            <a:spLocks noGrp="1"/>
          </p:cNvSpPr>
          <p:nvPr>
            <p:ph type="dt" sz="half" idx="10"/>
          </p:nvPr>
        </p:nvSpPr>
        <p:spPr/>
        <p:txBody>
          <a:bodyPr/>
          <a:lstStyle/>
          <a:p>
            <a:fld id="{8DB987F2-A784-4F72-BB57-0E9EACDE722E}" type="datetimeFigureOut">
              <a:rPr lang="en-US" dirty="0"/>
              <a:t>2/26/2023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11615"/>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t z napisom">
    <p:spTree>
      <p:nvGrpSpPr>
        <p:cNvPr id="1" name=""/>
        <p:cNvGrpSpPr/>
        <p:nvPr/>
      </p:nvGrpSpPr>
      <p:grpSpPr>
        <a:xfrm>
          <a:off x="0" y="0"/>
          <a:ext cx="0" cy="0"/>
          <a:chOff x="0" y="0"/>
          <a:chExt cx="0" cy="0"/>
        </a:xfrm>
      </p:grpSpPr>
      <p:pic>
        <p:nvPicPr>
          <p:cNvPr id="11" name="Picture 10"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3" name="Picture 12"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4" name="Rectangle 13"/>
          <p:cNvSpPr/>
          <p:nvPr/>
        </p:nvSpPr>
        <p:spPr>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127856" y="609598"/>
            <a:ext cx="8718877" cy="3036061"/>
          </a:xfrm>
        </p:spPr>
        <p:txBody>
          <a:bodyPr anchor="ctr"/>
          <a:lstStyle>
            <a:lvl1pPr>
              <a:defRPr sz="3200"/>
            </a:lvl1pPr>
          </a:lstStyle>
          <a:p>
            <a:r>
              <a:rPr lang="sl-SI"/>
              <a:t>Kliknite, če želite urediti slog naslova matrice</a:t>
            </a:r>
            <a:endParaRPr lang="en-US" dirty="0"/>
          </a:p>
        </p:txBody>
      </p:sp>
      <p:sp>
        <p:nvSpPr>
          <p:cNvPr id="12" name="Text Placeholder 3"/>
          <p:cNvSpPr>
            <a:spLocks noGrp="1"/>
          </p:cNvSpPr>
          <p:nvPr>
            <p:ph type="body" sz="half" idx="13"/>
          </p:nvPr>
        </p:nvSpPr>
        <p:spPr>
          <a:xfrm>
            <a:off x="1402288" y="3653379"/>
            <a:ext cx="815657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l-SI"/>
              <a:t>Uredite sloge besedila matrice</a:t>
            </a:r>
          </a:p>
        </p:txBody>
      </p:sp>
      <p:sp>
        <p:nvSpPr>
          <p:cNvPr id="4" name="Text Placeholder 3"/>
          <p:cNvSpPr>
            <a:spLocks noGrp="1"/>
          </p:cNvSpPr>
          <p:nvPr>
            <p:ph type="body" sz="half" idx="2"/>
          </p:nvPr>
        </p:nvSpPr>
        <p:spPr>
          <a:xfrm>
            <a:off x="680322" y="4711615"/>
            <a:ext cx="9613859" cy="1090789"/>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l-SI"/>
              <a:t>Uredite sloge besedila matrice</a:t>
            </a:r>
          </a:p>
        </p:txBody>
      </p:sp>
      <p:sp>
        <p:nvSpPr>
          <p:cNvPr id="5" name="Date Placeholder 4"/>
          <p:cNvSpPr>
            <a:spLocks noGrp="1"/>
          </p:cNvSpPr>
          <p:nvPr>
            <p:ph type="dt" sz="half" idx="10"/>
          </p:nvPr>
        </p:nvSpPr>
        <p:spPr/>
        <p:txBody>
          <a:bodyPr/>
          <a:lstStyle/>
          <a:p>
            <a:fld id="{40BBD51E-4B19-444E-85C0-DBD7EB6263F4}" type="datetimeFigureOut">
              <a:rPr lang="en-US" dirty="0"/>
              <a:t>2/26/2023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09925"/>
            <a:ext cx="1154151" cy="1090789"/>
          </a:xfrm>
        </p:spPr>
        <p:txBody>
          <a:bodyPr/>
          <a:lstStyle/>
          <a:p>
            <a:fld id="{6D22F896-40B5-4ADD-8801-0D06FADFA095}" type="slidenum">
              <a:rPr lang="en-US" dirty="0"/>
              <a:t>‹#›</a:t>
            </a:fld>
            <a:endParaRPr lang="en-US" dirty="0"/>
          </a:p>
        </p:txBody>
      </p:sp>
      <p:sp>
        <p:nvSpPr>
          <p:cNvPr id="16" name="TextBox 15"/>
          <p:cNvSpPr txBox="1"/>
          <p:nvPr/>
        </p:nvSpPr>
        <p:spPr>
          <a:xfrm>
            <a:off x="583572" y="74811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7200" dirty="0">
                <a:solidFill>
                  <a:schemeClr val="tx1"/>
                </a:solidFill>
                <a:effectLst/>
              </a:rPr>
              <a:t>“</a:t>
            </a:r>
          </a:p>
        </p:txBody>
      </p:sp>
      <p:sp>
        <p:nvSpPr>
          <p:cNvPr id="17" name="TextBox 16"/>
          <p:cNvSpPr txBox="1"/>
          <p:nvPr/>
        </p:nvSpPr>
        <p:spPr>
          <a:xfrm>
            <a:off x="9662809" y="30335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72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Kartica z imenom">
    <p:spTree>
      <p:nvGrpSpPr>
        <p:cNvPr id="1" name=""/>
        <p:cNvGrpSpPr/>
        <p:nvPr/>
      </p:nvGrpSpPr>
      <p:grpSpPr>
        <a:xfrm>
          <a:off x="0" y="0"/>
          <a:ext cx="0" cy="0"/>
          <a:chOff x="0" y="0"/>
          <a:chExt cx="0" cy="0"/>
        </a:xfrm>
      </p:grpSpPr>
      <p:pic>
        <p:nvPicPr>
          <p:cNvPr id="9" name="Picture 8"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0" name="Picture 9"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1" name="Rectangle 10"/>
          <p:cNvSpPr/>
          <p:nvPr/>
        </p:nvSpPr>
        <p:spPr>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4711615"/>
            <a:ext cx="9613862" cy="588535"/>
          </a:xfrm>
        </p:spPr>
        <p:txBody>
          <a:bodyPr anchor="b"/>
          <a:lstStyle>
            <a:lvl1pPr>
              <a:defRPr sz="3200"/>
            </a:lvl1pPr>
          </a:lstStyle>
          <a:p>
            <a:r>
              <a:rPr lang="sl-SI"/>
              <a:t>Kliknite, če želite urediti slog naslova matrice</a:t>
            </a:r>
            <a:endParaRPr lang="en-US" dirty="0"/>
          </a:p>
        </p:txBody>
      </p:sp>
      <p:sp>
        <p:nvSpPr>
          <p:cNvPr id="4" name="Text Placeholder 3"/>
          <p:cNvSpPr>
            <a:spLocks noGrp="1"/>
          </p:cNvSpPr>
          <p:nvPr>
            <p:ph type="body" sz="half" idx="2"/>
          </p:nvPr>
        </p:nvSpPr>
        <p:spPr>
          <a:xfrm>
            <a:off x="680320" y="5300149"/>
            <a:ext cx="9613862" cy="50225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l-SI"/>
              <a:t>Uredite sloge besedila matrice</a:t>
            </a:r>
          </a:p>
        </p:txBody>
      </p:sp>
      <p:sp>
        <p:nvSpPr>
          <p:cNvPr id="5" name="Date Placeholder 4"/>
          <p:cNvSpPr>
            <a:spLocks noGrp="1"/>
          </p:cNvSpPr>
          <p:nvPr>
            <p:ph type="dt" sz="half" idx="10"/>
          </p:nvPr>
        </p:nvSpPr>
        <p:spPr/>
        <p:txBody>
          <a:bodyPr/>
          <a:lstStyle/>
          <a:p>
            <a:fld id="{F0D7255A-4AD5-4D3E-9A0A-689DA3BA976C}" type="datetimeFigureOut">
              <a:rPr lang="en-US" dirty="0"/>
              <a:t>2/26/2023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09925"/>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tolpec">
    <p:spTree>
      <p:nvGrpSpPr>
        <p:cNvPr id="1" name=""/>
        <p:cNvGrpSpPr/>
        <p:nvPr/>
      </p:nvGrpSpPr>
      <p:grpSpPr>
        <a:xfrm>
          <a:off x="0" y="0"/>
          <a:ext cx="0" cy="0"/>
          <a:chOff x="0" y="0"/>
          <a:chExt cx="0" cy="0"/>
        </a:xfrm>
      </p:grpSpPr>
      <p:pic>
        <p:nvPicPr>
          <p:cNvPr id="13" name="Picture 12"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4" name="Picture 13"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6" name="Rectangle 15"/>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Rectangle 16"/>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Title 1"/>
          <p:cNvSpPr>
            <a:spLocks noGrp="1"/>
          </p:cNvSpPr>
          <p:nvPr>
            <p:ph type="title"/>
          </p:nvPr>
        </p:nvSpPr>
        <p:spPr>
          <a:xfrm>
            <a:off x="669222" y="753228"/>
            <a:ext cx="9624960" cy="1080938"/>
          </a:xfrm>
        </p:spPr>
        <p:txBody>
          <a:bodyPr/>
          <a:lstStyle/>
          <a:p>
            <a:r>
              <a:rPr lang="sl-SI"/>
              <a:t>Kliknite, če želite urediti slog naslova matrice</a:t>
            </a:r>
            <a:endParaRPr lang="en-US" dirty="0"/>
          </a:p>
        </p:txBody>
      </p:sp>
      <p:sp>
        <p:nvSpPr>
          <p:cNvPr id="7" name="Text Placeholder 2"/>
          <p:cNvSpPr>
            <a:spLocks noGrp="1"/>
          </p:cNvSpPr>
          <p:nvPr>
            <p:ph type="body" idx="1"/>
          </p:nvPr>
        </p:nvSpPr>
        <p:spPr>
          <a:xfrm>
            <a:off x="660946" y="2336873"/>
            <a:ext cx="3070034"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a:t>Uredite sloge besedila matrice</a:t>
            </a:r>
          </a:p>
        </p:txBody>
      </p:sp>
      <p:sp>
        <p:nvSpPr>
          <p:cNvPr id="8" name="Text Placeholder 3"/>
          <p:cNvSpPr>
            <a:spLocks noGrp="1"/>
          </p:cNvSpPr>
          <p:nvPr>
            <p:ph type="body" sz="half" idx="15"/>
          </p:nvPr>
        </p:nvSpPr>
        <p:spPr>
          <a:xfrm>
            <a:off x="680322" y="3022673"/>
            <a:ext cx="3049702"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l-SI"/>
              <a:t>Uredite sloge besedila matrice</a:t>
            </a:r>
          </a:p>
        </p:txBody>
      </p:sp>
      <p:sp>
        <p:nvSpPr>
          <p:cNvPr id="9" name="Text Placeholder 4"/>
          <p:cNvSpPr>
            <a:spLocks noGrp="1"/>
          </p:cNvSpPr>
          <p:nvPr>
            <p:ph type="body" sz="quarter" idx="3"/>
          </p:nvPr>
        </p:nvSpPr>
        <p:spPr>
          <a:xfrm>
            <a:off x="3956025" y="233687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a:t>Uredite sloge besedila matrice</a:t>
            </a:r>
          </a:p>
        </p:txBody>
      </p:sp>
      <p:sp>
        <p:nvSpPr>
          <p:cNvPr id="10" name="Text Placeholder 3"/>
          <p:cNvSpPr>
            <a:spLocks noGrp="1"/>
          </p:cNvSpPr>
          <p:nvPr>
            <p:ph type="body" sz="half" idx="16"/>
          </p:nvPr>
        </p:nvSpPr>
        <p:spPr>
          <a:xfrm>
            <a:off x="3945470" y="3022673"/>
            <a:ext cx="306324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l-SI"/>
              <a:t>Uredite sloge besedila matrice</a:t>
            </a:r>
          </a:p>
        </p:txBody>
      </p:sp>
      <p:sp>
        <p:nvSpPr>
          <p:cNvPr id="11" name="Text Placeholder 4"/>
          <p:cNvSpPr>
            <a:spLocks noGrp="1"/>
          </p:cNvSpPr>
          <p:nvPr>
            <p:ph type="body" sz="quarter" idx="13"/>
          </p:nvPr>
        </p:nvSpPr>
        <p:spPr>
          <a:xfrm>
            <a:off x="7224156" y="2336873"/>
            <a:ext cx="307002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a:t>Uredite sloge besedila matrice</a:t>
            </a:r>
          </a:p>
        </p:txBody>
      </p:sp>
      <p:sp>
        <p:nvSpPr>
          <p:cNvPr id="12" name="Text Placeholder 3"/>
          <p:cNvSpPr>
            <a:spLocks noGrp="1"/>
          </p:cNvSpPr>
          <p:nvPr>
            <p:ph type="body" sz="half" idx="17"/>
          </p:nvPr>
        </p:nvSpPr>
        <p:spPr>
          <a:xfrm>
            <a:off x="7224156" y="3022673"/>
            <a:ext cx="3070025"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l-SI"/>
              <a:t>Uredite sloge besedila matrice</a:t>
            </a:r>
          </a:p>
        </p:txBody>
      </p:sp>
      <p:sp>
        <p:nvSpPr>
          <p:cNvPr id="3" name="Date Placeholder 2"/>
          <p:cNvSpPr>
            <a:spLocks noGrp="1"/>
          </p:cNvSpPr>
          <p:nvPr>
            <p:ph type="dt" sz="half" idx="10"/>
          </p:nvPr>
        </p:nvSpPr>
        <p:spPr/>
        <p:txBody>
          <a:bodyPr/>
          <a:lstStyle/>
          <a:p>
            <a:fld id="{3EE0AD15-87AC-45B2-9EE5-8D165AF83CD7}" type="datetimeFigureOut">
              <a:rPr lang="en-US" dirty="0"/>
              <a:t>2/26/2023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Stolpec s tremi slikami">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Title 1"/>
          <p:cNvSpPr>
            <a:spLocks noGrp="1"/>
          </p:cNvSpPr>
          <p:nvPr>
            <p:ph type="title"/>
          </p:nvPr>
        </p:nvSpPr>
        <p:spPr>
          <a:xfrm>
            <a:off x="680322" y="753228"/>
            <a:ext cx="9613860" cy="1080938"/>
          </a:xfrm>
        </p:spPr>
        <p:txBody>
          <a:bodyPr/>
          <a:lstStyle/>
          <a:p>
            <a:r>
              <a:rPr lang="sl-SI"/>
              <a:t>Kliknite, če želite urediti slog naslova matrice</a:t>
            </a:r>
            <a:endParaRPr lang="en-US" dirty="0"/>
          </a:p>
        </p:txBody>
      </p:sp>
      <p:sp>
        <p:nvSpPr>
          <p:cNvPr id="19" name="Text Placeholder 2"/>
          <p:cNvSpPr>
            <a:spLocks noGrp="1"/>
          </p:cNvSpPr>
          <p:nvPr>
            <p:ph type="body" idx="1"/>
          </p:nvPr>
        </p:nvSpPr>
        <p:spPr>
          <a:xfrm>
            <a:off x="680318" y="4297503"/>
            <a:ext cx="30497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a:t>Uredite sloge besedila matrice</a:t>
            </a:r>
          </a:p>
        </p:txBody>
      </p:sp>
      <p:sp>
        <p:nvSpPr>
          <p:cNvPr id="20" name="Picture Placeholder 2"/>
          <p:cNvSpPr>
            <a:spLocks noGrp="1" noChangeAspect="1"/>
          </p:cNvSpPr>
          <p:nvPr>
            <p:ph type="pic" idx="15"/>
          </p:nvPr>
        </p:nvSpPr>
        <p:spPr>
          <a:xfrm>
            <a:off x="680318" y="2336873"/>
            <a:ext cx="30497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sl-SI"/>
              <a:t>Kliknite ikono, če želite dodati sliko</a:t>
            </a:r>
            <a:endParaRPr lang="en-US" dirty="0"/>
          </a:p>
        </p:txBody>
      </p:sp>
      <p:sp>
        <p:nvSpPr>
          <p:cNvPr id="21" name="Text Placeholder 3"/>
          <p:cNvSpPr>
            <a:spLocks noGrp="1"/>
          </p:cNvSpPr>
          <p:nvPr>
            <p:ph type="body" sz="half" idx="18"/>
          </p:nvPr>
        </p:nvSpPr>
        <p:spPr>
          <a:xfrm>
            <a:off x="680318" y="4873765"/>
            <a:ext cx="3049705"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l-SI"/>
              <a:t>Uredite sloge besedila matrice</a:t>
            </a:r>
          </a:p>
        </p:txBody>
      </p:sp>
      <p:sp>
        <p:nvSpPr>
          <p:cNvPr id="22" name="Text Placeholder 4"/>
          <p:cNvSpPr>
            <a:spLocks noGrp="1"/>
          </p:cNvSpPr>
          <p:nvPr>
            <p:ph type="body" sz="quarter" idx="3"/>
          </p:nvPr>
        </p:nvSpPr>
        <p:spPr>
          <a:xfrm>
            <a:off x="3945471" y="429750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a:t>Uredite sloge besedila matrice</a:t>
            </a:r>
          </a:p>
        </p:txBody>
      </p:sp>
      <p:sp>
        <p:nvSpPr>
          <p:cNvPr id="23" name="Picture Placeholder 2"/>
          <p:cNvSpPr>
            <a:spLocks noGrp="1" noChangeAspect="1"/>
          </p:cNvSpPr>
          <p:nvPr>
            <p:ph type="pic" idx="21"/>
          </p:nvPr>
        </p:nvSpPr>
        <p:spPr>
          <a:xfrm>
            <a:off x="3945470" y="2336873"/>
            <a:ext cx="3063240"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sl-SI"/>
              <a:t>Kliknite ikono, če želite dodati sliko</a:t>
            </a:r>
            <a:endParaRPr lang="en-US" dirty="0"/>
          </a:p>
        </p:txBody>
      </p:sp>
      <p:sp>
        <p:nvSpPr>
          <p:cNvPr id="24" name="Text Placeholder 3"/>
          <p:cNvSpPr>
            <a:spLocks noGrp="1"/>
          </p:cNvSpPr>
          <p:nvPr>
            <p:ph type="body" sz="half" idx="19"/>
          </p:nvPr>
        </p:nvSpPr>
        <p:spPr>
          <a:xfrm>
            <a:off x="3944117" y="4873764"/>
            <a:ext cx="3067297"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l-SI"/>
              <a:t>Uredite sloge besedila matrice</a:t>
            </a:r>
          </a:p>
        </p:txBody>
      </p:sp>
      <p:sp>
        <p:nvSpPr>
          <p:cNvPr id="25" name="Text Placeholder 4"/>
          <p:cNvSpPr>
            <a:spLocks noGrp="1"/>
          </p:cNvSpPr>
          <p:nvPr>
            <p:ph type="body" sz="quarter" idx="13"/>
          </p:nvPr>
        </p:nvSpPr>
        <p:spPr>
          <a:xfrm>
            <a:off x="7230678" y="4297503"/>
            <a:ext cx="30635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a:t>Uredite sloge besedila matrice</a:t>
            </a:r>
          </a:p>
        </p:txBody>
      </p:sp>
      <p:sp>
        <p:nvSpPr>
          <p:cNvPr id="26" name="Picture Placeholder 2"/>
          <p:cNvSpPr>
            <a:spLocks noGrp="1" noChangeAspect="1"/>
          </p:cNvSpPr>
          <p:nvPr>
            <p:ph type="pic" idx="22"/>
          </p:nvPr>
        </p:nvSpPr>
        <p:spPr>
          <a:xfrm>
            <a:off x="7230677" y="2336873"/>
            <a:ext cx="30635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sl-SI"/>
              <a:t>Kliknite ikono, če želite dodati sliko</a:t>
            </a:r>
            <a:endParaRPr lang="en-US" dirty="0"/>
          </a:p>
        </p:txBody>
      </p:sp>
      <p:sp>
        <p:nvSpPr>
          <p:cNvPr id="27" name="Text Placeholder 3"/>
          <p:cNvSpPr>
            <a:spLocks noGrp="1"/>
          </p:cNvSpPr>
          <p:nvPr>
            <p:ph type="body" sz="half" idx="20"/>
          </p:nvPr>
        </p:nvSpPr>
        <p:spPr>
          <a:xfrm>
            <a:off x="7230553" y="4873762"/>
            <a:ext cx="3067563"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l-SI"/>
              <a:t>Uredite sloge besedila matrice</a:t>
            </a:r>
          </a:p>
        </p:txBody>
      </p:sp>
      <p:sp>
        <p:nvSpPr>
          <p:cNvPr id="3" name="Date Placeholder 2"/>
          <p:cNvSpPr>
            <a:spLocks noGrp="1"/>
          </p:cNvSpPr>
          <p:nvPr>
            <p:ph type="dt" sz="half" idx="10"/>
          </p:nvPr>
        </p:nvSpPr>
        <p:spPr/>
        <p:txBody>
          <a:bodyPr/>
          <a:lstStyle/>
          <a:p>
            <a:fld id="{FCC40CCD-F0D6-4CC2-A4C8-2D7D0D875F02}" type="datetimeFigureOut">
              <a:rPr lang="en-US" dirty="0"/>
              <a:t>2/26/2023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Naslov in navpično besedilo">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9" name="Rectangle 8"/>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lvl1pPr algn="r">
              <a:defRPr/>
            </a:lvl1pPr>
          </a:lstStyle>
          <a:p>
            <a:r>
              <a:rPr lang="sl-SI"/>
              <a:t>Kliknite, če želite urediti slog naslova matrice</a:t>
            </a:r>
            <a:endParaRPr lang="en-US" dirty="0"/>
          </a:p>
        </p:txBody>
      </p:sp>
      <p:sp>
        <p:nvSpPr>
          <p:cNvPr id="3" name="Vertical Text Placeholder 2"/>
          <p:cNvSpPr>
            <a:spLocks noGrp="1"/>
          </p:cNvSpPr>
          <p:nvPr>
            <p:ph type="body" orient="vert" idx="1"/>
          </p:nvPr>
        </p:nvSpPr>
        <p:spPr/>
        <p:txBody>
          <a:bodyPr vert="eaVert"/>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endParaRPr lang="en-US" dirty="0"/>
          </a:p>
        </p:txBody>
      </p:sp>
      <p:sp>
        <p:nvSpPr>
          <p:cNvPr id="4" name="Date Placeholder 3"/>
          <p:cNvSpPr>
            <a:spLocks noGrp="1"/>
          </p:cNvSpPr>
          <p:nvPr>
            <p:ph type="dt" sz="half" idx="10"/>
          </p:nvPr>
        </p:nvSpPr>
        <p:spPr/>
        <p:txBody>
          <a:bodyPr/>
          <a:lstStyle/>
          <a:p>
            <a:fld id="{B3CFE2CC-454D-4466-AC55-B86DA0A87BAE}" type="datetimeFigureOut">
              <a:rPr lang="en-US" dirty="0"/>
              <a:t>2/26/2023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Navpični naslov in besedilo">
    <p:spTree>
      <p:nvGrpSpPr>
        <p:cNvPr id="1" name=""/>
        <p:cNvGrpSpPr/>
        <p:nvPr/>
      </p:nvGrpSpPr>
      <p:grpSpPr>
        <a:xfrm>
          <a:off x="0" y="0"/>
          <a:ext cx="0" cy="0"/>
          <a:chOff x="0" y="0"/>
          <a:chExt cx="0" cy="0"/>
        </a:xfrm>
      </p:grpSpPr>
      <p:sp>
        <p:nvSpPr>
          <p:cNvPr id="7" name="Rectangle 6"/>
          <p:cNvSpPr/>
          <p:nvPr/>
        </p:nvSpPr>
        <p:spPr>
          <a:xfrm rot="5400000">
            <a:off x="8116207" y="1869395"/>
            <a:ext cx="5106988"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rot="5400000">
            <a:off x="9868202" y="5372403"/>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10129231" y="609597"/>
            <a:ext cx="1073802" cy="4353760"/>
          </a:xfrm>
        </p:spPr>
        <p:txBody>
          <a:bodyPr vert="eaVert"/>
          <a:lstStyle/>
          <a:p>
            <a:r>
              <a:rPr lang="sl-SI"/>
              <a:t>Kliknite, če želite urediti slog naslova matrice</a:t>
            </a:r>
            <a:endParaRPr lang="en-US" dirty="0"/>
          </a:p>
        </p:txBody>
      </p:sp>
      <p:sp>
        <p:nvSpPr>
          <p:cNvPr id="3" name="Vertical Text Placeholder 2"/>
          <p:cNvSpPr>
            <a:spLocks noGrp="1"/>
          </p:cNvSpPr>
          <p:nvPr>
            <p:ph type="body" orient="vert" idx="1"/>
          </p:nvPr>
        </p:nvSpPr>
        <p:spPr>
          <a:xfrm>
            <a:off x="680322" y="609597"/>
            <a:ext cx="8870004" cy="5326589"/>
          </a:xfrm>
        </p:spPr>
        <p:txBody>
          <a:bodyPr vert="eaVert"/>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endParaRPr lang="en-US" dirty="0"/>
          </a:p>
        </p:txBody>
      </p:sp>
      <p:sp>
        <p:nvSpPr>
          <p:cNvPr id="4" name="Date Placeholder 3"/>
          <p:cNvSpPr>
            <a:spLocks noGrp="1"/>
          </p:cNvSpPr>
          <p:nvPr>
            <p:ph type="dt" sz="half" idx="10"/>
          </p:nvPr>
        </p:nvSpPr>
        <p:spPr>
          <a:xfrm>
            <a:off x="6807126" y="5936187"/>
            <a:ext cx="2743200" cy="365125"/>
          </a:xfrm>
        </p:spPr>
        <p:txBody>
          <a:bodyPr/>
          <a:lstStyle/>
          <a:p>
            <a:fld id="{B647B1BF-4039-460D-A637-65428CBD720E}" type="datetimeFigureOut">
              <a:rPr lang="en-US" dirty="0"/>
              <a:t>2/26/2023</a:t>
            </a:fld>
            <a:endParaRPr lang="en-US" dirty="0"/>
          </a:p>
        </p:txBody>
      </p:sp>
      <p:sp>
        <p:nvSpPr>
          <p:cNvPr id="5" name="Footer Placeholder 4"/>
          <p:cNvSpPr>
            <a:spLocks noGrp="1"/>
          </p:cNvSpPr>
          <p:nvPr>
            <p:ph type="ftr" sz="quarter" idx="11"/>
          </p:nvPr>
        </p:nvSpPr>
        <p:spPr>
          <a:xfrm>
            <a:off x="680321" y="5936188"/>
            <a:ext cx="6126805" cy="365125"/>
          </a:xfrm>
        </p:spPr>
        <p:txBody>
          <a:bodyPr/>
          <a:lstStyle/>
          <a:p>
            <a:endParaRPr lang="en-US" dirty="0"/>
          </a:p>
        </p:txBody>
      </p:sp>
      <p:sp>
        <p:nvSpPr>
          <p:cNvPr id="6" name="Slide Number Placeholder 5"/>
          <p:cNvSpPr>
            <a:spLocks noGrp="1"/>
          </p:cNvSpPr>
          <p:nvPr>
            <p:ph type="sldNum" sz="quarter" idx="12"/>
          </p:nvPr>
        </p:nvSpPr>
        <p:spPr>
          <a:xfrm>
            <a:off x="10097550" y="5398633"/>
            <a:ext cx="1154151" cy="1090789"/>
          </a:xfrm>
        </p:spPr>
        <p:txBody>
          <a:bodyPr anchor="t"/>
          <a:lstStyle>
            <a:lvl1pPr algn="ctr">
              <a:defRPr/>
            </a:lvl1pPr>
          </a:lstStyle>
          <a:p>
            <a:fld id="{6D22F896-40B5-4ADD-8801-0D06FADFA09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slov in vsebina">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sl-SI"/>
              <a:t>Kliknite, če želite urediti slog naslova matrice</a:t>
            </a:r>
            <a:endParaRPr lang="en-US" dirty="0"/>
          </a:p>
        </p:txBody>
      </p:sp>
      <p:sp>
        <p:nvSpPr>
          <p:cNvPr id="3" name="Content Placeholder 2"/>
          <p:cNvSpPr>
            <a:spLocks noGrp="1"/>
          </p:cNvSpPr>
          <p:nvPr>
            <p:ph idx="1"/>
          </p:nvPr>
        </p:nvSpPr>
        <p:spPr/>
        <p:txBody>
          <a:body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endParaRPr lang="en-US" dirty="0"/>
          </a:p>
        </p:txBody>
      </p:sp>
      <p:sp>
        <p:nvSpPr>
          <p:cNvPr id="4" name="Date Placeholder 3"/>
          <p:cNvSpPr>
            <a:spLocks noGrp="1"/>
          </p:cNvSpPr>
          <p:nvPr>
            <p:ph type="dt" sz="half" idx="10"/>
          </p:nvPr>
        </p:nvSpPr>
        <p:spPr/>
        <p:txBody>
          <a:bodyPr/>
          <a:lstStyle/>
          <a:p>
            <a:fld id="{AAA39ACE-9343-4EBE-B5CA-AEA240A1DC53}" type="datetimeFigureOut">
              <a:rPr lang="en-US" dirty="0"/>
              <a:t>2/26/2023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Glava odseka">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086907"/>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4" y="4087901"/>
            <a:ext cx="1602997" cy="144270"/>
          </a:xfrm>
          <a:prstGeom prst="rect">
            <a:avLst/>
          </a:prstGeom>
        </p:spPr>
      </p:pic>
      <p:sp>
        <p:nvSpPr>
          <p:cNvPr id="9" name="Rectangle 8"/>
          <p:cNvSpPr/>
          <p:nvPr/>
        </p:nvSpPr>
        <p:spPr>
          <a:xfrm>
            <a:off x="-2" y="2726267"/>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5" y="2726267"/>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2869895"/>
            <a:ext cx="9613860" cy="1090788"/>
          </a:xfrm>
        </p:spPr>
        <p:txBody>
          <a:bodyPr anchor="ctr">
            <a:normAutofit/>
          </a:bodyPr>
          <a:lstStyle>
            <a:lvl1pPr algn="r">
              <a:defRPr sz="3600"/>
            </a:lvl1pPr>
          </a:lstStyle>
          <a:p>
            <a:r>
              <a:rPr lang="sl-SI"/>
              <a:t>Kliknite, če želite urediti slog naslova matrice</a:t>
            </a:r>
            <a:endParaRPr lang="en-US" dirty="0"/>
          </a:p>
        </p:txBody>
      </p:sp>
      <p:sp>
        <p:nvSpPr>
          <p:cNvPr id="3" name="Text Placeholder 2"/>
          <p:cNvSpPr>
            <a:spLocks noGrp="1"/>
          </p:cNvSpPr>
          <p:nvPr>
            <p:ph type="body" idx="1"/>
          </p:nvPr>
        </p:nvSpPr>
        <p:spPr>
          <a:xfrm>
            <a:off x="680322" y="4232171"/>
            <a:ext cx="9613860" cy="1704017"/>
          </a:xfrm>
        </p:spPr>
        <p:txBody>
          <a:bodyPr>
            <a:normAutofit/>
          </a:bodyPr>
          <a:lstStyle>
            <a:lvl1pPr marL="0" indent="0" algn="r">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l-SI"/>
              <a:t>Uredite sloge besedila matrice</a:t>
            </a:r>
          </a:p>
        </p:txBody>
      </p:sp>
      <p:sp>
        <p:nvSpPr>
          <p:cNvPr id="4" name="Date Placeholder 3"/>
          <p:cNvSpPr>
            <a:spLocks noGrp="1"/>
          </p:cNvSpPr>
          <p:nvPr>
            <p:ph type="dt" sz="half" idx="10"/>
          </p:nvPr>
        </p:nvSpPr>
        <p:spPr/>
        <p:txBody>
          <a:bodyPr/>
          <a:lstStyle/>
          <a:p>
            <a:fld id="{C9A00F7B-89C5-4DF7-A309-6263220147D4}" type="datetimeFigureOut">
              <a:rPr lang="en-US" dirty="0"/>
              <a:t>2/26/2023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729455" y="2869895"/>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e vsebini">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sl-SI"/>
              <a:t>Kliknite, če želite urediti slog naslova matrice</a:t>
            </a:r>
            <a:endParaRPr lang="en-US" dirty="0"/>
          </a:p>
        </p:txBody>
      </p:sp>
      <p:sp>
        <p:nvSpPr>
          <p:cNvPr id="3" name="Content Placeholder 2"/>
          <p:cNvSpPr>
            <a:spLocks noGrp="1"/>
          </p:cNvSpPr>
          <p:nvPr>
            <p:ph sz="half" idx="1"/>
          </p:nvPr>
        </p:nvSpPr>
        <p:spPr>
          <a:xfrm>
            <a:off x="680320" y="2336873"/>
            <a:ext cx="4698358" cy="3599316"/>
          </a:xfrm>
        </p:spPr>
        <p:txBody>
          <a:body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endParaRPr lang="en-US" dirty="0"/>
          </a:p>
        </p:txBody>
      </p:sp>
      <p:sp>
        <p:nvSpPr>
          <p:cNvPr id="4" name="Content Placeholder 3"/>
          <p:cNvSpPr>
            <a:spLocks noGrp="1"/>
          </p:cNvSpPr>
          <p:nvPr>
            <p:ph sz="half" idx="2"/>
          </p:nvPr>
        </p:nvSpPr>
        <p:spPr>
          <a:xfrm>
            <a:off x="5594123" y="2336873"/>
            <a:ext cx="4700058" cy="3599316"/>
          </a:xfrm>
        </p:spPr>
        <p:txBody>
          <a:body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endParaRPr lang="en-US" dirty="0"/>
          </a:p>
        </p:txBody>
      </p:sp>
      <p:sp>
        <p:nvSpPr>
          <p:cNvPr id="5" name="Date Placeholder 4"/>
          <p:cNvSpPr>
            <a:spLocks noGrp="1"/>
          </p:cNvSpPr>
          <p:nvPr>
            <p:ph type="dt" sz="half" idx="10"/>
          </p:nvPr>
        </p:nvSpPr>
        <p:spPr/>
        <p:txBody>
          <a:bodyPr/>
          <a:lstStyle/>
          <a:p>
            <a:fld id="{449C95DE-FD64-4606-AE61-EC1136867CC6}" type="datetimeFigureOut">
              <a:rPr lang="en-US" dirty="0"/>
              <a:t>2/26/2023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rimerjava">
    <p:spTree>
      <p:nvGrpSpPr>
        <p:cNvPr id="1" name=""/>
        <p:cNvGrpSpPr/>
        <p:nvPr/>
      </p:nvGrpSpPr>
      <p:grpSpPr>
        <a:xfrm>
          <a:off x="0" y="0"/>
          <a:ext cx="0" cy="0"/>
          <a:chOff x="0" y="0"/>
          <a:chExt cx="0" cy="0"/>
        </a:xfrm>
      </p:grpSpPr>
      <p:pic>
        <p:nvPicPr>
          <p:cNvPr id="10" name="Picture 9"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1" name="Picture 10"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2" name="Rectangle 11"/>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753229"/>
            <a:ext cx="9613863" cy="1080937"/>
          </a:xfrm>
        </p:spPr>
        <p:txBody>
          <a:bodyPr/>
          <a:lstStyle/>
          <a:p>
            <a:r>
              <a:rPr lang="sl-SI"/>
              <a:t>Kliknite, če želite urediti slog naslova matrice</a:t>
            </a:r>
            <a:endParaRPr lang="en-US" dirty="0"/>
          </a:p>
        </p:txBody>
      </p:sp>
      <p:sp>
        <p:nvSpPr>
          <p:cNvPr id="3" name="Text Placeholder 2"/>
          <p:cNvSpPr>
            <a:spLocks noGrp="1"/>
          </p:cNvSpPr>
          <p:nvPr>
            <p:ph type="body" idx="1"/>
          </p:nvPr>
        </p:nvSpPr>
        <p:spPr>
          <a:xfrm>
            <a:off x="906350" y="2336873"/>
            <a:ext cx="4472327" cy="69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a:t>Uredite sloge besedila matrice</a:t>
            </a:r>
          </a:p>
        </p:txBody>
      </p:sp>
      <p:sp>
        <p:nvSpPr>
          <p:cNvPr id="4" name="Content Placeholder 3"/>
          <p:cNvSpPr>
            <a:spLocks noGrp="1"/>
          </p:cNvSpPr>
          <p:nvPr>
            <p:ph sz="half" idx="2"/>
          </p:nvPr>
        </p:nvSpPr>
        <p:spPr>
          <a:xfrm>
            <a:off x="680322" y="3030008"/>
            <a:ext cx="4698355" cy="2906179"/>
          </a:xfrm>
        </p:spPr>
        <p:txBody>
          <a:body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endParaRPr lang="en-US" dirty="0"/>
          </a:p>
        </p:txBody>
      </p:sp>
      <p:sp>
        <p:nvSpPr>
          <p:cNvPr id="5" name="Text Placeholder 4"/>
          <p:cNvSpPr>
            <a:spLocks noGrp="1"/>
          </p:cNvSpPr>
          <p:nvPr>
            <p:ph type="body" sz="quarter" idx="3"/>
          </p:nvPr>
        </p:nvSpPr>
        <p:spPr>
          <a:xfrm>
            <a:off x="5820154" y="2336873"/>
            <a:ext cx="4474028" cy="69207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a:t>Uredite sloge besedila matrice</a:t>
            </a:r>
          </a:p>
        </p:txBody>
      </p:sp>
      <p:sp>
        <p:nvSpPr>
          <p:cNvPr id="6" name="Content Placeholder 5"/>
          <p:cNvSpPr>
            <a:spLocks noGrp="1"/>
          </p:cNvSpPr>
          <p:nvPr>
            <p:ph sz="quarter" idx="4"/>
          </p:nvPr>
        </p:nvSpPr>
        <p:spPr>
          <a:xfrm>
            <a:off x="5594123" y="3030008"/>
            <a:ext cx="4700059" cy="2906179"/>
          </a:xfrm>
        </p:spPr>
        <p:txBody>
          <a:body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endParaRPr lang="en-US" dirty="0"/>
          </a:p>
        </p:txBody>
      </p:sp>
      <p:sp>
        <p:nvSpPr>
          <p:cNvPr id="7" name="Date Placeholder 6"/>
          <p:cNvSpPr>
            <a:spLocks noGrp="1"/>
          </p:cNvSpPr>
          <p:nvPr>
            <p:ph type="dt" sz="half" idx="10"/>
          </p:nvPr>
        </p:nvSpPr>
        <p:spPr/>
        <p:txBody>
          <a:bodyPr/>
          <a:lstStyle/>
          <a:p>
            <a:fld id="{5DEB0BBD-30FE-4CF1-900A-0C45149F8AF8}" type="datetimeFigureOut">
              <a:rPr lang="en-US" dirty="0"/>
              <a:t>2/26/2023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amo naslov">
    <p:spTree>
      <p:nvGrpSpPr>
        <p:cNvPr id="1" name=""/>
        <p:cNvGrpSpPr/>
        <p:nvPr/>
      </p:nvGrpSpPr>
      <p:grpSpPr>
        <a:xfrm>
          <a:off x="0" y="0"/>
          <a:ext cx="0" cy="0"/>
          <a:chOff x="0" y="0"/>
          <a:chExt cx="0" cy="0"/>
        </a:xfrm>
      </p:grpSpPr>
      <p:pic>
        <p:nvPicPr>
          <p:cNvPr id="6" name="Picture 5"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7" name="Picture 6"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8" name="Rectangle 7"/>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sl-SI"/>
              <a:t>Kliknite, če želite urediti slog naslova matrice</a:t>
            </a:r>
            <a:endParaRPr lang="en-US" dirty="0"/>
          </a:p>
        </p:txBody>
      </p:sp>
      <p:sp>
        <p:nvSpPr>
          <p:cNvPr id="3" name="Date Placeholder 2"/>
          <p:cNvSpPr>
            <a:spLocks noGrp="1"/>
          </p:cNvSpPr>
          <p:nvPr>
            <p:ph type="dt" sz="half" idx="10"/>
          </p:nvPr>
        </p:nvSpPr>
        <p:spPr/>
        <p:txBody>
          <a:bodyPr/>
          <a:lstStyle/>
          <a:p>
            <a:fld id="{B91A5F7F-3E81-4C65-A4D1-CB62D5B9DB91}" type="datetimeFigureOut">
              <a:rPr lang="en-US" dirty="0"/>
              <a:t>2/26/2023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azen">
    <p:spTree>
      <p:nvGrpSpPr>
        <p:cNvPr id="1" name=""/>
        <p:cNvGrpSpPr/>
        <p:nvPr/>
      </p:nvGrpSpPr>
      <p:grpSpPr>
        <a:xfrm>
          <a:off x="0" y="0"/>
          <a:ext cx="0" cy="0"/>
          <a:chOff x="0" y="0"/>
          <a:chExt cx="0" cy="0"/>
        </a:xfrm>
      </p:grpSpPr>
      <p:pic>
        <p:nvPicPr>
          <p:cNvPr id="5" name="Picture 4" descr="HD-ShadowShor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6" name="Rectangle 5"/>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377ECC86-1672-4627-AEFE-EC5485C73905}" type="datetimeFigureOut">
              <a:rPr lang="en-US" dirty="0"/>
              <a:t>2/26/2023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Vsebina z naslovom">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1" y="753227"/>
            <a:ext cx="9613859" cy="1080940"/>
          </a:xfrm>
        </p:spPr>
        <p:txBody>
          <a:bodyPr anchor="ctr">
            <a:normAutofit/>
          </a:bodyPr>
          <a:lstStyle>
            <a:lvl1pPr>
              <a:defRPr sz="3600"/>
            </a:lvl1pPr>
          </a:lstStyle>
          <a:p>
            <a:r>
              <a:rPr lang="sl-SI"/>
              <a:t>Kliknite, če želite urediti slog naslova matrice</a:t>
            </a:r>
            <a:endParaRPr lang="en-US" dirty="0"/>
          </a:p>
        </p:txBody>
      </p:sp>
      <p:sp>
        <p:nvSpPr>
          <p:cNvPr id="3" name="Content Placeholder 2"/>
          <p:cNvSpPr>
            <a:spLocks noGrp="1"/>
          </p:cNvSpPr>
          <p:nvPr>
            <p:ph idx="1"/>
          </p:nvPr>
        </p:nvSpPr>
        <p:spPr>
          <a:xfrm>
            <a:off x="4685846" y="2336873"/>
            <a:ext cx="5608336" cy="3599313"/>
          </a:xfrm>
        </p:spPr>
        <p:txBody>
          <a:body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endParaRPr lang="en-US" dirty="0"/>
          </a:p>
        </p:txBody>
      </p:sp>
      <p:sp>
        <p:nvSpPr>
          <p:cNvPr id="4" name="Text Placeholder 3"/>
          <p:cNvSpPr>
            <a:spLocks noGrp="1"/>
          </p:cNvSpPr>
          <p:nvPr>
            <p:ph type="body" sz="half" idx="2"/>
          </p:nvPr>
        </p:nvSpPr>
        <p:spPr>
          <a:xfrm>
            <a:off x="680322" y="2336872"/>
            <a:ext cx="3790078" cy="359931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l-SI"/>
              <a:t>Uredite sloge besedila matrice</a:t>
            </a:r>
          </a:p>
        </p:txBody>
      </p:sp>
      <p:sp>
        <p:nvSpPr>
          <p:cNvPr id="5" name="Date Placeholder 4"/>
          <p:cNvSpPr>
            <a:spLocks noGrp="1"/>
          </p:cNvSpPr>
          <p:nvPr>
            <p:ph type="dt" sz="half" idx="10"/>
          </p:nvPr>
        </p:nvSpPr>
        <p:spPr/>
        <p:txBody>
          <a:bodyPr/>
          <a:lstStyle/>
          <a:p>
            <a:fld id="{3CDCB01F-D966-4C62-B900-0BE008A90C98}" type="datetimeFigureOut">
              <a:rPr lang="en-US" dirty="0"/>
              <a:t>2/26/2023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Naslov in slika">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3" y="753228"/>
            <a:ext cx="9613857" cy="1080938"/>
          </a:xfrm>
        </p:spPr>
        <p:txBody>
          <a:bodyPr anchor="ctr">
            <a:normAutofit/>
          </a:bodyPr>
          <a:lstStyle>
            <a:lvl1pPr>
              <a:defRPr sz="3600"/>
            </a:lvl1pPr>
          </a:lstStyle>
          <a:p>
            <a:r>
              <a:rPr lang="sl-SI"/>
              <a:t>Kliknite, če želite urediti slog naslova matrice</a:t>
            </a:r>
            <a:endParaRPr lang="en-US" dirty="0"/>
          </a:p>
        </p:txBody>
      </p:sp>
      <p:sp>
        <p:nvSpPr>
          <p:cNvPr id="3" name="Picture Placeholder 2"/>
          <p:cNvSpPr>
            <a:spLocks noGrp="1" noChangeAspect="1"/>
          </p:cNvSpPr>
          <p:nvPr>
            <p:ph type="pic" idx="1"/>
          </p:nvPr>
        </p:nvSpPr>
        <p:spPr>
          <a:xfrm>
            <a:off x="4868333" y="2336874"/>
            <a:ext cx="5425849" cy="3599312"/>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sl-SI"/>
              <a:t>Kliknite ikono, če želite dodati sliko</a:t>
            </a:r>
            <a:endParaRPr lang="en-US" dirty="0"/>
          </a:p>
        </p:txBody>
      </p:sp>
      <p:sp>
        <p:nvSpPr>
          <p:cNvPr id="4" name="Text Placeholder 3"/>
          <p:cNvSpPr>
            <a:spLocks noGrp="1"/>
          </p:cNvSpPr>
          <p:nvPr>
            <p:ph type="body" sz="half" idx="2"/>
          </p:nvPr>
        </p:nvSpPr>
        <p:spPr>
          <a:xfrm>
            <a:off x="680323" y="2336873"/>
            <a:ext cx="3876256" cy="3599315"/>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l-SI"/>
              <a:t>Uredite sloge besedila matrice</a:t>
            </a:r>
          </a:p>
        </p:txBody>
      </p:sp>
      <p:sp>
        <p:nvSpPr>
          <p:cNvPr id="5" name="Date Placeholder 4"/>
          <p:cNvSpPr>
            <a:spLocks noGrp="1"/>
          </p:cNvSpPr>
          <p:nvPr>
            <p:ph type="dt" sz="half" idx="10"/>
          </p:nvPr>
        </p:nvSpPr>
        <p:spPr/>
        <p:txBody>
          <a:bodyPr/>
          <a:lstStyle/>
          <a:p>
            <a:fld id="{5E73A0EA-7DC7-4964-BB97-B173EF3B859A}" type="datetimeFigureOut">
              <a:rPr lang="en-US" dirty="0"/>
              <a:t>2/26/2023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6" descr="hashOverlay-FullResolve.png"/>
          <p:cNvPicPr>
            <a:picLocks noChangeAspect="1"/>
          </p:cNvPicPr>
          <p:nvPr/>
        </p:nvPicPr>
        <p:blipFill>
          <a:blip r:embed="rId19">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Placeholder 1"/>
          <p:cNvSpPr>
            <a:spLocks noGrp="1"/>
          </p:cNvSpPr>
          <p:nvPr>
            <p:ph type="title"/>
          </p:nvPr>
        </p:nvSpPr>
        <p:spPr>
          <a:xfrm>
            <a:off x="680321" y="753228"/>
            <a:ext cx="9613861" cy="1080938"/>
          </a:xfrm>
          <a:prstGeom prst="rect">
            <a:avLst/>
          </a:prstGeom>
        </p:spPr>
        <p:txBody>
          <a:bodyPr vert="horz" lIns="91440" tIns="45720" rIns="91440" bIns="45720" rtlCol="0" anchor="ctr">
            <a:normAutofit/>
          </a:bodyPr>
          <a:lstStyle/>
          <a:p>
            <a:r>
              <a:rPr lang="sl-SI"/>
              <a:t>Kliknite, če želite urediti slog naslova matrice</a:t>
            </a:r>
            <a:endParaRPr lang="en-US" dirty="0"/>
          </a:p>
        </p:txBody>
      </p:sp>
      <p:sp>
        <p:nvSpPr>
          <p:cNvPr id="3" name="Text Placeholder 2"/>
          <p:cNvSpPr>
            <a:spLocks noGrp="1"/>
          </p:cNvSpPr>
          <p:nvPr>
            <p:ph type="body" idx="1"/>
          </p:nvPr>
        </p:nvSpPr>
        <p:spPr>
          <a:xfrm>
            <a:off x="680321" y="2336873"/>
            <a:ext cx="9613861" cy="3599316"/>
          </a:xfrm>
          <a:prstGeom prst="rect">
            <a:avLst/>
          </a:prstGeom>
        </p:spPr>
        <p:txBody>
          <a:bodyPr vert="horz" lIns="91440" tIns="45720" rIns="91440" bIns="45720" rtlCol="0">
            <a:normAutofit/>
          </a:body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endParaRPr lang="en-US" dirty="0"/>
          </a:p>
        </p:txBody>
      </p:sp>
      <p:sp>
        <p:nvSpPr>
          <p:cNvPr id="4" name="Date Placeholder 3"/>
          <p:cNvSpPr>
            <a:spLocks noGrp="1"/>
          </p:cNvSpPr>
          <p:nvPr>
            <p:ph type="dt" sz="half" idx="2"/>
          </p:nvPr>
        </p:nvSpPr>
        <p:spPr>
          <a:xfrm>
            <a:off x="7550981" y="5936187"/>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30EF52CC-F3D9-41D4-BCE4-C208E61A3F31}" type="datetimeFigureOut">
              <a:rPr lang="en-US" dirty="0"/>
              <a:t>2/26/2023</a:t>
            </a:fld>
            <a:endParaRPr lang="en-US" dirty="0"/>
          </a:p>
        </p:txBody>
      </p:sp>
      <p:sp>
        <p:nvSpPr>
          <p:cNvPr id="5" name="Footer Placeholder 4"/>
          <p:cNvSpPr>
            <a:spLocks noGrp="1"/>
          </p:cNvSpPr>
          <p:nvPr>
            <p:ph type="ftr" sz="quarter" idx="3"/>
          </p:nvPr>
        </p:nvSpPr>
        <p:spPr>
          <a:xfrm>
            <a:off x="680321" y="5936188"/>
            <a:ext cx="687066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729455" y="753227"/>
            <a:ext cx="1154151" cy="1090789"/>
          </a:xfrm>
          <a:prstGeom prst="rect">
            <a:avLst/>
          </a:prstGeom>
        </p:spPr>
        <p:txBody>
          <a:bodyPr vert="horz" lIns="91440" tIns="45720" rIns="91440" bIns="45720" rtlCol="0" anchor="ctr"/>
          <a:lstStyle>
            <a:lvl1pPr algn="l">
              <a:defRPr sz="3600">
                <a:solidFill>
                  <a:schemeClr val="tx1">
                    <a:tint val="75000"/>
                  </a:schemeClr>
                </a:solidFill>
              </a:defRPr>
            </a:lvl1pPr>
          </a:lstStyle>
          <a:p>
            <a:fld id="{6D22F896-40B5-4ADD-8801-0D06FADFA09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hf sldNum="0" hdr="0" ftr="0" dt="0"/>
  <p:txStyles>
    <p:titleStyle>
      <a:lvl1pPr algn="l" defTabSz="91440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carolivia.com/publications/nappy-hair/nappy-hair-controversy/"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8" Type="http://schemas.openxmlformats.org/officeDocument/2006/relationships/image" Target="../media/image10.jpeg"/><Relationship Id="rId3" Type="http://schemas.openxmlformats.org/officeDocument/2006/relationships/image" Target="../media/image5.jpeg"/><Relationship Id="rId7" Type="http://schemas.openxmlformats.org/officeDocument/2006/relationships/image" Target="../media/image9.jpeg"/><Relationship Id="rId2" Type="http://schemas.openxmlformats.org/officeDocument/2006/relationships/image" Target="../media/image4.jpeg"/><Relationship Id="rId1" Type="http://schemas.openxmlformats.org/officeDocument/2006/relationships/slideLayout" Target="../slideLayouts/slideLayout2.xml"/><Relationship Id="rId6" Type="http://schemas.openxmlformats.org/officeDocument/2006/relationships/image" Target="../media/image8.jpeg"/><Relationship Id="rId5" Type="http://schemas.openxmlformats.org/officeDocument/2006/relationships/image" Target="../media/image7.jpeg"/><Relationship Id="rId10" Type="http://schemas.openxmlformats.org/officeDocument/2006/relationships/image" Target="../media/image12.jpeg"/><Relationship Id="rId4" Type="http://schemas.openxmlformats.org/officeDocument/2006/relationships/image" Target="../media/image6.jpeg"/><Relationship Id="rId9" Type="http://schemas.openxmlformats.org/officeDocument/2006/relationships/image" Target="../media/image11.jpe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s://www.youtube.com/watch?v=AHYvWpZdaz8"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7FC30153-27D2-4135-860C-F03057829B5C}"/>
              </a:ext>
            </a:extLst>
          </p:cNvPr>
          <p:cNvSpPr>
            <a:spLocks noGrp="1"/>
          </p:cNvSpPr>
          <p:nvPr>
            <p:ph type="ctrTitle"/>
          </p:nvPr>
        </p:nvSpPr>
        <p:spPr/>
        <p:txBody>
          <a:bodyPr/>
          <a:lstStyle/>
          <a:p>
            <a:r>
              <a:rPr lang="sl-SI" dirty="0"/>
              <a:t>How to </a:t>
            </a:r>
            <a:r>
              <a:rPr lang="sl-SI" dirty="0" err="1"/>
              <a:t>develop</a:t>
            </a:r>
            <a:r>
              <a:rPr lang="sl-SI" dirty="0"/>
              <a:t> </a:t>
            </a:r>
            <a:r>
              <a:rPr lang="sl-SI" dirty="0" err="1"/>
              <a:t>cultural</a:t>
            </a:r>
            <a:r>
              <a:rPr lang="sl-SI" dirty="0"/>
              <a:t> </a:t>
            </a:r>
            <a:r>
              <a:rPr lang="sl-SI" dirty="0" err="1"/>
              <a:t>awareness</a:t>
            </a:r>
            <a:r>
              <a:rPr lang="sl-SI" dirty="0"/>
              <a:t> </a:t>
            </a:r>
            <a:r>
              <a:rPr lang="sl-SI" dirty="0" err="1"/>
              <a:t>with</a:t>
            </a:r>
            <a:r>
              <a:rPr lang="sl-SI" dirty="0"/>
              <a:t> </a:t>
            </a:r>
            <a:r>
              <a:rPr lang="sl-SI" dirty="0" err="1"/>
              <a:t>children</a:t>
            </a:r>
            <a:r>
              <a:rPr lang="sl-SI" dirty="0"/>
              <a:t>?</a:t>
            </a:r>
          </a:p>
        </p:txBody>
      </p:sp>
      <p:sp>
        <p:nvSpPr>
          <p:cNvPr id="3" name="Podnaslov 2">
            <a:extLst>
              <a:ext uri="{FF2B5EF4-FFF2-40B4-BE49-F238E27FC236}">
                <a16:creationId xmlns:a16="http://schemas.microsoft.com/office/drawing/2014/main" id="{E735C3F5-B651-4AEA-BE2C-5CB8A0511A65}"/>
              </a:ext>
            </a:extLst>
          </p:cNvPr>
          <p:cNvSpPr>
            <a:spLocks noGrp="1"/>
          </p:cNvSpPr>
          <p:nvPr>
            <p:ph type="subTitle" idx="1"/>
          </p:nvPr>
        </p:nvSpPr>
        <p:spPr/>
        <p:txBody>
          <a:bodyPr/>
          <a:lstStyle/>
          <a:p>
            <a:r>
              <a:rPr lang="sl-SI" dirty="0"/>
              <a:t>Mateja Dagarin Fojkar</a:t>
            </a:r>
          </a:p>
        </p:txBody>
      </p:sp>
    </p:spTree>
    <p:extLst>
      <p:ext uri="{BB962C8B-B14F-4D97-AF65-F5344CB8AC3E}">
        <p14:creationId xmlns:p14="http://schemas.microsoft.com/office/powerpoint/2010/main" val="15035077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dirty="0" err="1"/>
              <a:t>Cultural</a:t>
            </a:r>
            <a:r>
              <a:rPr lang="sl-SI" dirty="0"/>
              <a:t> </a:t>
            </a:r>
            <a:r>
              <a:rPr lang="sl-SI" dirty="0" err="1"/>
              <a:t>activities</a:t>
            </a:r>
            <a:r>
              <a:rPr lang="sl-SI" dirty="0"/>
              <a:t> </a:t>
            </a:r>
            <a:r>
              <a:rPr lang="sl-SI" dirty="0" err="1"/>
              <a:t>for</a:t>
            </a:r>
            <a:r>
              <a:rPr lang="sl-SI" dirty="0"/>
              <a:t> </a:t>
            </a:r>
            <a:r>
              <a:rPr lang="sl-SI" dirty="0" err="1"/>
              <a:t>children</a:t>
            </a:r>
            <a:endParaRPr lang="sl-SI" dirty="0"/>
          </a:p>
        </p:txBody>
      </p:sp>
      <p:sp>
        <p:nvSpPr>
          <p:cNvPr id="3" name="Ograda vsebine 2"/>
          <p:cNvSpPr>
            <a:spLocks noGrp="1"/>
          </p:cNvSpPr>
          <p:nvPr>
            <p:ph idx="1"/>
          </p:nvPr>
        </p:nvSpPr>
        <p:spPr/>
        <p:txBody>
          <a:bodyPr>
            <a:normAutofit/>
          </a:bodyPr>
          <a:lstStyle/>
          <a:p>
            <a:r>
              <a:rPr lang="sl-SI" sz="3600" dirty="0" err="1"/>
              <a:t>Think</a:t>
            </a:r>
            <a:r>
              <a:rPr lang="sl-SI" sz="3600" dirty="0"/>
              <a:t> </a:t>
            </a:r>
            <a:r>
              <a:rPr lang="sl-SI" sz="3600" dirty="0" err="1"/>
              <a:t>of</a:t>
            </a:r>
            <a:r>
              <a:rPr lang="sl-SI" sz="3600" dirty="0"/>
              <a:t> </a:t>
            </a:r>
            <a:r>
              <a:rPr lang="sl-SI" sz="3600" dirty="0" err="1"/>
              <a:t>two</a:t>
            </a:r>
            <a:r>
              <a:rPr lang="sl-SI" sz="3600" dirty="0"/>
              <a:t> </a:t>
            </a:r>
            <a:r>
              <a:rPr lang="sl-SI" sz="3600" dirty="0" err="1"/>
              <a:t>activities</a:t>
            </a:r>
            <a:r>
              <a:rPr lang="sl-SI" sz="3600" dirty="0"/>
              <a:t> </a:t>
            </a:r>
            <a:r>
              <a:rPr lang="sl-SI" sz="3600" dirty="0" err="1"/>
              <a:t>with</a:t>
            </a:r>
            <a:r>
              <a:rPr lang="sl-SI" sz="3600" dirty="0"/>
              <a:t> </a:t>
            </a:r>
            <a:r>
              <a:rPr lang="sl-SI" sz="3600" dirty="0" err="1"/>
              <a:t>which</a:t>
            </a:r>
            <a:r>
              <a:rPr lang="sl-SI" sz="3600" dirty="0"/>
              <a:t> </a:t>
            </a:r>
            <a:r>
              <a:rPr lang="sl-SI" sz="3600" dirty="0" err="1"/>
              <a:t>you</a:t>
            </a:r>
            <a:r>
              <a:rPr lang="sl-SI" sz="3600" dirty="0"/>
              <a:t> </a:t>
            </a:r>
            <a:r>
              <a:rPr lang="sl-SI" sz="3600" dirty="0" err="1"/>
              <a:t>would</a:t>
            </a:r>
            <a:r>
              <a:rPr lang="sl-SI" sz="3600" dirty="0"/>
              <a:t> talk </a:t>
            </a:r>
            <a:r>
              <a:rPr lang="sl-SI" sz="3600" dirty="0" err="1"/>
              <a:t>about</a:t>
            </a:r>
            <a:r>
              <a:rPr lang="sl-SI" sz="3600" dirty="0"/>
              <a:t> </a:t>
            </a:r>
            <a:r>
              <a:rPr lang="sl-SI" sz="3600" dirty="0" err="1"/>
              <a:t>cultural</a:t>
            </a:r>
            <a:r>
              <a:rPr lang="sl-SI" sz="3600" dirty="0"/>
              <a:t> </a:t>
            </a:r>
            <a:r>
              <a:rPr lang="sl-SI" sz="3600" dirty="0" err="1"/>
              <a:t>issues</a:t>
            </a:r>
            <a:r>
              <a:rPr lang="sl-SI" sz="3600" dirty="0"/>
              <a:t> </a:t>
            </a:r>
            <a:r>
              <a:rPr lang="sl-SI" sz="3600" dirty="0" err="1"/>
              <a:t>with</a:t>
            </a:r>
            <a:r>
              <a:rPr lang="sl-SI" sz="3600" dirty="0"/>
              <a:t> </a:t>
            </a:r>
            <a:r>
              <a:rPr lang="sl-SI" sz="3600" dirty="0" err="1"/>
              <a:t>primary</a:t>
            </a:r>
            <a:r>
              <a:rPr lang="sl-SI" sz="3600" dirty="0"/>
              <a:t> </a:t>
            </a:r>
            <a:r>
              <a:rPr lang="sl-SI" sz="3600" dirty="0" err="1"/>
              <a:t>school</a:t>
            </a:r>
            <a:r>
              <a:rPr lang="sl-SI" sz="3600" dirty="0"/>
              <a:t> </a:t>
            </a:r>
            <a:r>
              <a:rPr lang="sl-SI" sz="3600" dirty="0" err="1"/>
              <a:t>children</a:t>
            </a:r>
            <a:r>
              <a:rPr lang="sl-SI" sz="3600" dirty="0"/>
              <a:t>.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6533" y="901171"/>
            <a:ext cx="8229600" cy="715962"/>
          </a:xfrm>
        </p:spPr>
        <p:txBody>
          <a:bodyPr>
            <a:normAutofit/>
          </a:bodyPr>
          <a:lstStyle/>
          <a:p>
            <a:r>
              <a:rPr lang="hr-HR" dirty="0"/>
              <a:t>Some tips for the classroom</a:t>
            </a:r>
          </a:p>
        </p:txBody>
      </p:sp>
      <p:sp>
        <p:nvSpPr>
          <p:cNvPr id="3" name="Content Placeholder 2"/>
          <p:cNvSpPr>
            <a:spLocks noGrp="1"/>
          </p:cNvSpPr>
          <p:nvPr>
            <p:ph idx="1"/>
          </p:nvPr>
        </p:nvSpPr>
        <p:spPr>
          <a:xfrm>
            <a:off x="372534" y="2027237"/>
            <a:ext cx="8229600" cy="4830763"/>
          </a:xfrm>
        </p:spPr>
        <p:txBody>
          <a:bodyPr>
            <a:normAutofit fontScale="85000" lnSpcReduction="20000"/>
          </a:bodyPr>
          <a:lstStyle/>
          <a:p>
            <a:r>
              <a:rPr lang="hr-HR" dirty="0"/>
              <a:t>Introducing elements of the young learners’ own culture</a:t>
            </a:r>
          </a:p>
          <a:p>
            <a:r>
              <a:rPr lang="en-US" dirty="0"/>
              <a:t>Talk</a:t>
            </a:r>
            <a:r>
              <a:rPr lang="hr-HR" dirty="0"/>
              <a:t>ing</a:t>
            </a:r>
            <a:r>
              <a:rPr lang="en-US" dirty="0"/>
              <a:t> to friends and family; </a:t>
            </a:r>
            <a:r>
              <a:rPr lang="en-US" dirty="0" err="1"/>
              <a:t>shar</a:t>
            </a:r>
            <a:r>
              <a:rPr lang="hr-HR" dirty="0"/>
              <a:t>ing</a:t>
            </a:r>
            <a:r>
              <a:rPr lang="en-US" dirty="0"/>
              <a:t> stories, and listen</a:t>
            </a:r>
            <a:r>
              <a:rPr lang="hr-HR" dirty="0"/>
              <a:t>ing</a:t>
            </a:r>
            <a:r>
              <a:rPr lang="en-US" dirty="0"/>
              <a:t> to the stories of others’ life experiences and family histories</a:t>
            </a:r>
            <a:endParaRPr lang="hr-HR" dirty="0"/>
          </a:p>
          <a:p>
            <a:r>
              <a:rPr lang="en-US" dirty="0"/>
              <a:t> </a:t>
            </a:r>
            <a:r>
              <a:rPr lang="hr-HR" dirty="0"/>
              <a:t>Talking and w</a:t>
            </a:r>
            <a:r>
              <a:rPr lang="en-US" dirty="0" err="1"/>
              <a:t>rit</a:t>
            </a:r>
            <a:r>
              <a:rPr lang="hr-HR" dirty="0"/>
              <a:t>ing</a:t>
            </a:r>
            <a:r>
              <a:rPr lang="en-US" dirty="0"/>
              <a:t> about </a:t>
            </a:r>
            <a:r>
              <a:rPr lang="hr-HR" dirty="0"/>
              <a:t>own</a:t>
            </a:r>
            <a:r>
              <a:rPr lang="en-US" dirty="0"/>
              <a:t> celebrations, traditions, beliefs, and cultural practices</a:t>
            </a:r>
            <a:r>
              <a:rPr lang="hr-HR" dirty="0"/>
              <a:t> + reflecting</a:t>
            </a:r>
          </a:p>
          <a:p>
            <a:r>
              <a:rPr lang="hr-HR" dirty="0"/>
              <a:t>Comparing own practices with practices in other cultures</a:t>
            </a:r>
          </a:p>
          <a:p>
            <a:r>
              <a:rPr lang="en-US" dirty="0"/>
              <a:t>List</a:t>
            </a:r>
            <a:r>
              <a:rPr lang="hr-HR" dirty="0"/>
              <a:t>ing</a:t>
            </a:r>
            <a:r>
              <a:rPr lang="en-US" dirty="0"/>
              <a:t> some characteristics of </a:t>
            </a:r>
            <a:r>
              <a:rPr lang="hr-HR" dirty="0"/>
              <a:t>own</a:t>
            </a:r>
            <a:r>
              <a:rPr lang="en-US" dirty="0"/>
              <a:t> culture</a:t>
            </a:r>
            <a:endParaRPr lang="hr-HR" dirty="0"/>
          </a:p>
          <a:p>
            <a:r>
              <a:rPr lang="en-US" dirty="0"/>
              <a:t>Embark</a:t>
            </a:r>
            <a:r>
              <a:rPr lang="hr-HR" dirty="0"/>
              <a:t>ing</a:t>
            </a:r>
            <a:r>
              <a:rPr lang="en-US" dirty="0"/>
              <a:t> on a reading program</a:t>
            </a:r>
            <a:r>
              <a:rPr lang="hr-HR" dirty="0"/>
              <a:t>;</a:t>
            </a:r>
            <a:r>
              <a:rPr lang="en-US" dirty="0"/>
              <a:t> purposeful</a:t>
            </a:r>
            <a:r>
              <a:rPr lang="hr-HR" dirty="0"/>
              <a:t>ly selecting </a:t>
            </a:r>
            <a:r>
              <a:rPr lang="en-US" dirty="0"/>
              <a:t>the topics and authors for reading</a:t>
            </a:r>
            <a:r>
              <a:rPr lang="hr-HR" dirty="0"/>
              <a:t>; e.g.</a:t>
            </a:r>
            <a:r>
              <a:rPr lang="en-US" dirty="0"/>
              <a:t> </a:t>
            </a:r>
            <a:r>
              <a:rPr lang="en-US" dirty="0" err="1"/>
              <a:t>choos</a:t>
            </a:r>
            <a:r>
              <a:rPr lang="hr-HR" dirty="0"/>
              <a:t>ing</a:t>
            </a:r>
            <a:r>
              <a:rPr lang="en-US" dirty="0"/>
              <a:t> authors who represent cultures that vary from your own </a:t>
            </a:r>
            <a:endParaRPr lang="hr-HR" dirty="0"/>
          </a:p>
          <a:p>
            <a:r>
              <a:rPr lang="hr-HR" dirty="0"/>
              <a:t>Using children’s literature from around the world</a:t>
            </a:r>
          </a:p>
          <a:p>
            <a:r>
              <a:rPr lang="hr-HR" dirty="0"/>
              <a:t>Organising readaloud sessions</a:t>
            </a:r>
          </a:p>
          <a:p>
            <a:pPr marL="0" indent="0">
              <a:buNone/>
            </a:pPr>
            <a:endParaRPr lang="hr-HR" dirty="0"/>
          </a:p>
          <a:p>
            <a:pPr>
              <a:buNone/>
            </a:pPr>
            <a:r>
              <a:rPr lang="hr-HR" dirty="0">
                <a:hlinkClick r:id="rId2"/>
              </a:rPr>
              <a:t>http://carolivia.com/publications/nappy-hair/nappy-hair-controversy/</a:t>
            </a:r>
            <a:endParaRPr lang="hr-HR" dirty="0"/>
          </a:p>
          <a:p>
            <a:pPr>
              <a:buNone/>
            </a:pPr>
            <a:endParaRPr lang="hr-HR" dirty="0"/>
          </a:p>
          <a:p>
            <a:endParaRPr lang="hr-HR" dirty="0"/>
          </a:p>
          <a:p>
            <a:endParaRPr lang="hr-HR" dirty="0"/>
          </a:p>
          <a:p>
            <a:endParaRPr lang="hr-HR" dirty="0"/>
          </a:p>
        </p:txBody>
      </p:sp>
    </p:spTree>
    <p:extLst>
      <p:ext uri="{BB962C8B-B14F-4D97-AF65-F5344CB8AC3E}">
        <p14:creationId xmlns:p14="http://schemas.microsoft.com/office/powerpoint/2010/main" val="12018714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5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3">
                                            <p:txEl>
                                              <p:pRg st="9" end="9"/>
                                            </p:txEl>
                                          </p:spTgt>
                                        </p:tgtEl>
                                        <p:attrNameLst>
                                          <p:attrName>style.visibility</p:attrName>
                                        </p:attrNameLst>
                                      </p:cBhvr>
                                      <p:to>
                                        <p:strVal val="visible"/>
                                      </p:to>
                                    </p:set>
                                    <p:animEffect transition="in" filter="fade">
                                      <p:cBhvr>
                                        <p:cTn id="47" dur="5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FEC818F8-1B09-4DA1-9BD5-A254F2B4D85E}"/>
              </a:ext>
            </a:extLst>
          </p:cNvPr>
          <p:cNvSpPr>
            <a:spLocks noGrp="1"/>
          </p:cNvSpPr>
          <p:nvPr>
            <p:ph type="title"/>
          </p:nvPr>
        </p:nvSpPr>
        <p:spPr/>
        <p:txBody>
          <a:bodyPr/>
          <a:lstStyle/>
          <a:p>
            <a:r>
              <a:rPr lang="sl-SI" dirty="0"/>
              <a:t>How to talk </a:t>
            </a:r>
            <a:r>
              <a:rPr lang="sl-SI" dirty="0" err="1"/>
              <a:t>about</a:t>
            </a:r>
            <a:r>
              <a:rPr lang="sl-SI" dirty="0"/>
              <a:t> </a:t>
            </a:r>
            <a:r>
              <a:rPr lang="sl-SI" dirty="0" err="1"/>
              <a:t>cultures</a:t>
            </a:r>
            <a:r>
              <a:rPr lang="sl-SI" dirty="0"/>
              <a:t>?</a:t>
            </a:r>
          </a:p>
        </p:txBody>
      </p:sp>
      <p:sp>
        <p:nvSpPr>
          <p:cNvPr id="3" name="Označba mesta vsebine 2">
            <a:extLst>
              <a:ext uri="{FF2B5EF4-FFF2-40B4-BE49-F238E27FC236}">
                <a16:creationId xmlns:a16="http://schemas.microsoft.com/office/drawing/2014/main" id="{2118A542-514C-4A3D-B34F-20ACA5A8DFE7}"/>
              </a:ext>
            </a:extLst>
          </p:cNvPr>
          <p:cNvSpPr>
            <a:spLocks noGrp="1"/>
          </p:cNvSpPr>
          <p:nvPr>
            <p:ph idx="1"/>
          </p:nvPr>
        </p:nvSpPr>
        <p:spPr/>
        <p:txBody>
          <a:bodyPr>
            <a:normAutofit/>
          </a:bodyPr>
          <a:lstStyle/>
          <a:p>
            <a:pPr eaLnBrk="1" hangingPunct="1"/>
            <a:r>
              <a:rPr lang="en-GB" altLang="sl-SI" sz="2400" dirty="0">
                <a:latin typeface="Calibri" panose="020F0502020204030204" pitchFamily="34" charset="0"/>
              </a:rPr>
              <a:t>Learning about and respecting their own and other cultures cannot be separated from values and beliefs. Education for cultural diversity must therefore  not concentrate only on what is out of the ordinary but must help children to be respectful of what is unfamiliar, to recognise commonality as well as difference and to learn about, and be critical of, their own and other people's culture.</a:t>
            </a:r>
          </a:p>
          <a:p>
            <a:pPr eaLnBrk="1" hangingPunct="1"/>
            <a:endParaRPr lang="en-GB" altLang="sl-SI" sz="2400" dirty="0">
              <a:latin typeface="Calibri" panose="020F0502020204030204" pitchFamily="34" charset="0"/>
            </a:endParaRPr>
          </a:p>
          <a:p>
            <a:pPr eaLnBrk="1" hangingPunct="1"/>
            <a:r>
              <a:rPr lang="en-GB" altLang="sl-SI" sz="2400" dirty="0">
                <a:latin typeface="Calibri" panose="020F0502020204030204" pitchFamily="34" charset="0"/>
              </a:rPr>
              <a:t>Children need to compare and contrast other cultures  with </a:t>
            </a:r>
            <a:r>
              <a:rPr lang="en-GB" altLang="sl-SI" sz="2400" dirty="0" err="1">
                <a:latin typeface="Calibri" panose="020F0502020204030204" pitchFamily="34" charset="0"/>
              </a:rPr>
              <a:t>th</a:t>
            </a:r>
            <a:r>
              <a:rPr lang="sl-SI" altLang="sl-SI" dirty="0" err="1">
                <a:latin typeface="Calibri" panose="020F0502020204030204" pitchFamily="34" charset="0"/>
              </a:rPr>
              <a:t>eir</a:t>
            </a:r>
            <a:r>
              <a:rPr lang="en-GB" altLang="sl-SI" sz="2400" dirty="0">
                <a:latin typeface="Calibri" panose="020F0502020204030204" pitchFamily="34" charset="0"/>
              </a:rPr>
              <a:t> own – the familiar and the </a:t>
            </a:r>
            <a:r>
              <a:rPr lang="sl-SI" altLang="sl-SI" sz="2400" dirty="0" err="1">
                <a:latin typeface="Calibri" panose="020F0502020204030204" pitchFamily="34" charset="0"/>
              </a:rPr>
              <a:t>unknown</a:t>
            </a:r>
            <a:r>
              <a:rPr lang="en-GB" altLang="sl-SI" sz="2400" dirty="0">
                <a:latin typeface="Calibri" panose="020F0502020204030204" pitchFamily="34" charset="0"/>
              </a:rPr>
              <a:t>. </a:t>
            </a:r>
          </a:p>
          <a:p>
            <a:endParaRPr lang="sl-SI" dirty="0"/>
          </a:p>
        </p:txBody>
      </p:sp>
    </p:spTree>
    <p:extLst>
      <p:ext uri="{BB962C8B-B14F-4D97-AF65-F5344CB8AC3E}">
        <p14:creationId xmlns:p14="http://schemas.microsoft.com/office/powerpoint/2010/main" val="32847010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E9364CC3-F8D8-4654-9ACA-8782FEDBE600}"/>
              </a:ext>
            </a:extLst>
          </p:cNvPr>
          <p:cNvSpPr>
            <a:spLocks noGrp="1"/>
          </p:cNvSpPr>
          <p:nvPr>
            <p:ph type="title"/>
          </p:nvPr>
        </p:nvSpPr>
        <p:spPr/>
        <p:txBody>
          <a:bodyPr>
            <a:normAutofit fontScale="90000"/>
          </a:bodyPr>
          <a:lstStyle/>
          <a:p>
            <a:r>
              <a:rPr lang="en-GB" altLang="sl-SI" dirty="0">
                <a:latin typeface="Calibri" panose="020F0502020204030204" pitchFamily="34" charset="0"/>
              </a:rPr>
              <a:t>We need to help children to experience and understand:</a:t>
            </a:r>
            <a:br>
              <a:rPr lang="en-GB" altLang="sl-SI" dirty="0">
                <a:latin typeface="Calibri" panose="020F0502020204030204" pitchFamily="34" charset="0"/>
              </a:rPr>
            </a:br>
            <a:endParaRPr lang="sl-SI" dirty="0"/>
          </a:p>
        </p:txBody>
      </p:sp>
      <p:sp>
        <p:nvSpPr>
          <p:cNvPr id="3" name="Označba mesta vsebine 2">
            <a:extLst>
              <a:ext uri="{FF2B5EF4-FFF2-40B4-BE49-F238E27FC236}">
                <a16:creationId xmlns:a16="http://schemas.microsoft.com/office/drawing/2014/main" id="{FD6AC1C1-A02A-495D-96B5-34B7909BE62D}"/>
              </a:ext>
            </a:extLst>
          </p:cNvPr>
          <p:cNvSpPr>
            <a:spLocks noGrp="1"/>
          </p:cNvSpPr>
          <p:nvPr>
            <p:ph idx="1"/>
          </p:nvPr>
        </p:nvSpPr>
        <p:spPr/>
        <p:txBody>
          <a:bodyPr>
            <a:normAutofit fontScale="92500" lnSpcReduction="10000"/>
          </a:bodyPr>
          <a:lstStyle/>
          <a:p>
            <a:pPr lvl="1" eaLnBrk="1" hangingPunct="1">
              <a:buFont typeface="Arial" panose="020B0604020202020204" pitchFamily="34" charset="0"/>
              <a:buChar char="•"/>
            </a:pPr>
            <a:r>
              <a:rPr lang="en-GB" altLang="sl-SI" sz="2400" dirty="0">
                <a:latin typeface="Calibri" panose="020F0502020204030204" pitchFamily="34" charset="0"/>
              </a:rPr>
              <a:t>where they belong;</a:t>
            </a:r>
          </a:p>
          <a:p>
            <a:pPr lvl="1" eaLnBrk="1" hangingPunct="1">
              <a:buFont typeface="Arial" panose="020B0604020202020204" pitchFamily="34" charset="0"/>
              <a:buChar char="•"/>
            </a:pPr>
            <a:r>
              <a:rPr lang="en-GB" altLang="sl-SI" sz="2400" dirty="0">
                <a:latin typeface="Calibri" panose="020F0502020204030204" pitchFamily="34" charset="0"/>
              </a:rPr>
              <a:t>similarities and differences between themselves and other people;</a:t>
            </a:r>
          </a:p>
          <a:p>
            <a:pPr lvl="1" eaLnBrk="1" hangingPunct="1">
              <a:buFont typeface="Arial" panose="020B0604020202020204" pitchFamily="34" charset="0"/>
              <a:buChar char="•"/>
            </a:pPr>
            <a:r>
              <a:rPr lang="en-GB" altLang="sl-SI" sz="2400" dirty="0">
                <a:latin typeface="Calibri" panose="020F0502020204030204" pitchFamily="34" charset="0"/>
              </a:rPr>
              <a:t>the influences that shape their own and other cultures;</a:t>
            </a:r>
          </a:p>
          <a:p>
            <a:pPr lvl="1" eaLnBrk="1" hangingPunct="1">
              <a:buFont typeface="Arial" panose="020B0604020202020204" pitchFamily="34" charset="0"/>
              <a:buChar char="•"/>
            </a:pPr>
            <a:r>
              <a:rPr lang="en-GB" altLang="sl-SI" sz="2400" dirty="0">
                <a:latin typeface="Calibri" panose="020F0502020204030204" pitchFamily="34" charset="0"/>
              </a:rPr>
              <a:t>how to understand themselves and make sense of experience;</a:t>
            </a:r>
          </a:p>
          <a:p>
            <a:pPr lvl="1" eaLnBrk="1" hangingPunct="1">
              <a:buFont typeface="Arial" panose="020B0604020202020204" pitchFamily="34" charset="0"/>
              <a:buChar char="•"/>
            </a:pPr>
            <a:r>
              <a:rPr lang="en-GB" altLang="sl-SI" sz="2400" dirty="0">
                <a:latin typeface="Calibri" panose="020F0502020204030204" pitchFamily="34" charset="0"/>
              </a:rPr>
              <a:t>how they ca</a:t>
            </a:r>
            <a:r>
              <a:rPr lang="sl-SI" altLang="sl-SI" sz="2400" dirty="0">
                <a:latin typeface="Calibri" panose="020F0502020204030204" pitchFamily="34" charset="0"/>
              </a:rPr>
              <a:t>n</a:t>
            </a:r>
            <a:r>
              <a:rPr lang="en-GB" altLang="sl-SI" sz="2400" dirty="0">
                <a:latin typeface="Calibri" panose="020F0502020204030204" pitchFamily="34" charset="0"/>
              </a:rPr>
              <a:t> actively create and alter how they understand the world.</a:t>
            </a:r>
          </a:p>
          <a:p>
            <a:pPr eaLnBrk="1" hangingPunct="1"/>
            <a:endParaRPr lang="en-GB" altLang="sl-SI" dirty="0">
              <a:latin typeface="Calibri" panose="020F0502020204030204" pitchFamily="34" charset="0"/>
            </a:endParaRPr>
          </a:p>
          <a:p>
            <a:pPr marL="0" indent="0" eaLnBrk="1" hangingPunct="1">
              <a:buNone/>
            </a:pPr>
            <a:r>
              <a:rPr lang="en-GB" altLang="sl-SI" dirty="0">
                <a:latin typeface="Calibri" panose="020F0502020204030204" pitchFamily="34" charset="0"/>
              </a:rPr>
              <a:t>Through a process of:</a:t>
            </a:r>
          </a:p>
          <a:p>
            <a:pPr marL="0" indent="0" eaLnBrk="1" hangingPunct="1">
              <a:buNone/>
            </a:pPr>
            <a:r>
              <a:rPr lang="sl-SI" altLang="sl-SI" dirty="0" err="1">
                <a:latin typeface="Calibri" panose="020F0502020204030204" pitchFamily="34" charset="0"/>
              </a:rPr>
              <a:t>discussion</a:t>
            </a:r>
            <a:r>
              <a:rPr lang="en-GB" altLang="sl-SI" dirty="0">
                <a:latin typeface="Calibri" panose="020F0502020204030204" pitchFamily="34" charset="0"/>
              </a:rPr>
              <a:t>, reflection, change – reaching beyond the boundaries of prior experience and learning to see beyond the framework of beliefs, values and practices in which they grew up.</a:t>
            </a:r>
          </a:p>
          <a:p>
            <a:endParaRPr lang="sl-SI" dirty="0"/>
          </a:p>
        </p:txBody>
      </p:sp>
    </p:spTree>
    <p:extLst>
      <p:ext uri="{BB962C8B-B14F-4D97-AF65-F5344CB8AC3E}">
        <p14:creationId xmlns:p14="http://schemas.microsoft.com/office/powerpoint/2010/main" val="36186337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274638"/>
            <a:ext cx="8229600" cy="258762"/>
          </a:xfrm>
        </p:spPr>
        <p:txBody>
          <a:bodyPr>
            <a:normAutofit fontScale="90000"/>
          </a:bodyPr>
          <a:lstStyle/>
          <a:p>
            <a:endParaRPr lang="hr-HR" dirty="0"/>
          </a:p>
        </p:txBody>
      </p:sp>
      <p:sp>
        <p:nvSpPr>
          <p:cNvPr id="3" name="Content Placeholder 2"/>
          <p:cNvSpPr>
            <a:spLocks noGrp="1"/>
          </p:cNvSpPr>
          <p:nvPr>
            <p:ph idx="1"/>
          </p:nvPr>
        </p:nvSpPr>
        <p:spPr>
          <a:xfrm>
            <a:off x="152400" y="533401"/>
            <a:ext cx="10058400" cy="5592763"/>
          </a:xfrm>
        </p:spPr>
        <p:txBody>
          <a:bodyPr>
            <a:normAutofit/>
          </a:bodyPr>
          <a:lstStyle/>
          <a:p>
            <a:r>
              <a:rPr lang="hr-HR" sz="3000" dirty="0"/>
              <a:t>Start </a:t>
            </a:r>
            <a:r>
              <a:rPr lang="hr-HR" sz="3000" dirty="0" err="1"/>
              <a:t>with</a:t>
            </a:r>
            <a:r>
              <a:rPr lang="hr-HR" sz="3000" dirty="0"/>
              <a:t> </a:t>
            </a:r>
            <a:r>
              <a:rPr lang="hr-HR" sz="3000" dirty="0" err="1"/>
              <a:t>looking</a:t>
            </a:r>
            <a:r>
              <a:rPr lang="hr-HR" sz="3000" dirty="0"/>
              <a:t> at </a:t>
            </a:r>
            <a:r>
              <a:rPr lang="hr-HR" sz="3000" dirty="0" err="1"/>
              <a:t>similarities</a:t>
            </a:r>
            <a:r>
              <a:rPr lang="hr-HR" sz="3000" dirty="0"/>
              <a:t>- </a:t>
            </a:r>
            <a:r>
              <a:rPr lang="en-US" sz="3000" dirty="0"/>
              <a:t>move beyond the question of why "they" are different from </a:t>
            </a:r>
            <a:r>
              <a:rPr lang="hr-HR" sz="3000" dirty="0"/>
              <a:t>“</a:t>
            </a:r>
            <a:r>
              <a:rPr lang="en-US" sz="3000" dirty="0"/>
              <a:t>us</a:t>
            </a:r>
            <a:r>
              <a:rPr lang="hr-HR" sz="3000" dirty="0"/>
              <a:t>”</a:t>
            </a:r>
            <a:r>
              <a:rPr lang="en-US" sz="3000" dirty="0"/>
              <a:t> into the question of how "we" are the </a:t>
            </a:r>
            <a:r>
              <a:rPr lang="en-US" sz="3200" dirty="0"/>
              <a:t>same</a:t>
            </a:r>
            <a:r>
              <a:rPr lang="en-US" dirty="0"/>
              <a:t>.</a:t>
            </a:r>
          </a:p>
          <a:p>
            <a:pPr>
              <a:buNone/>
            </a:pPr>
            <a:endParaRPr lang="hr-HR" dirty="0"/>
          </a:p>
        </p:txBody>
      </p:sp>
      <p:pic>
        <p:nvPicPr>
          <p:cNvPr id="4" name="Picture 22" descr="http://nortonbooks.typepad.com/.a/6a00d83534ac5b69e2015437bd0260970c-pi"/>
          <p:cNvPicPr>
            <a:picLocks noChangeAspect="1" noChangeArrowheads="1"/>
          </p:cNvPicPr>
          <p:nvPr/>
        </p:nvPicPr>
        <p:blipFill>
          <a:blip r:embed="rId2" cstate="print"/>
          <a:srcRect/>
          <a:stretch>
            <a:fillRect/>
          </a:stretch>
        </p:blipFill>
        <p:spPr bwMode="auto">
          <a:xfrm rot="21308394">
            <a:off x="1633341" y="3566071"/>
            <a:ext cx="2461205" cy="1644339"/>
          </a:xfrm>
          <a:prstGeom prst="rect">
            <a:avLst/>
          </a:prstGeom>
          <a:noFill/>
        </p:spPr>
      </p:pic>
      <p:pic>
        <p:nvPicPr>
          <p:cNvPr id="5" name="Picture 6" descr="http://nortonbooks.typepad.com/.a/6a00d83534ac5b69e2015393e957d4970b-pi"/>
          <p:cNvPicPr>
            <a:picLocks noChangeAspect="1" noChangeArrowheads="1"/>
          </p:cNvPicPr>
          <p:nvPr/>
        </p:nvPicPr>
        <p:blipFill>
          <a:blip r:embed="rId3" cstate="print"/>
          <a:srcRect/>
          <a:stretch>
            <a:fillRect/>
          </a:stretch>
        </p:blipFill>
        <p:spPr bwMode="auto">
          <a:xfrm rot="21376461">
            <a:off x="7360277" y="2069618"/>
            <a:ext cx="2290499" cy="1572739"/>
          </a:xfrm>
          <a:prstGeom prst="rect">
            <a:avLst/>
          </a:prstGeom>
          <a:noFill/>
        </p:spPr>
      </p:pic>
      <p:pic>
        <p:nvPicPr>
          <p:cNvPr id="6" name="Picture 4" descr="http://nortonbooks.typepad.com/.a/6a00d83534ac5b69e2015393e957e0970b-pi"/>
          <p:cNvPicPr>
            <a:picLocks noChangeAspect="1" noChangeArrowheads="1"/>
          </p:cNvPicPr>
          <p:nvPr/>
        </p:nvPicPr>
        <p:blipFill>
          <a:blip r:embed="rId4" cstate="print"/>
          <a:srcRect/>
          <a:stretch>
            <a:fillRect/>
          </a:stretch>
        </p:blipFill>
        <p:spPr bwMode="auto">
          <a:xfrm rot="373128">
            <a:off x="4424411" y="2036395"/>
            <a:ext cx="2514600" cy="1632284"/>
          </a:xfrm>
          <a:prstGeom prst="rect">
            <a:avLst/>
          </a:prstGeom>
          <a:noFill/>
        </p:spPr>
      </p:pic>
      <p:pic>
        <p:nvPicPr>
          <p:cNvPr id="7" name="Picture 16" descr="http://nortonbooks.typepad.com/.a/6a00d83534ac5b69e20162fd3ed08f970d-pi"/>
          <p:cNvPicPr>
            <a:picLocks noChangeAspect="1" noChangeArrowheads="1"/>
          </p:cNvPicPr>
          <p:nvPr/>
        </p:nvPicPr>
        <p:blipFill>
          <a:blip r:embed="rId5" cstate="print"/>
          <a:srcRect/>
          <a:stretch>
            <a:fillRect/>
          </a:stretch>
        </p:blipFill>
        <p:spPr bwMode="auto">
          <a:xfrm rot="21378507">
            <a:off x="4401842" y="3432374"/>
            <a:ext cx="2532947" cy="1897016"/>
          </a:xfrm>
          <a:prstGeom prst="rect">
            <a:avLst/>
          </a:prstGeom>
          <a:noFill/>
        </p:spPr>
      </p:pic>
      <p:pic>
        <p:nvPicPr>
          <p:cNvPr id="8" name="Picture 20" descr="http://nortonbooks.typepad.com/.a/6a00d83534ac5b69e20162fd3ed0bf970d-pi"/>
          <p:cNvPicPr>
            <a:picLocks noChangeAspect="1" noChangeArrowheads="1"/>
          </p:cNvPicPr>
          <p:nvPr/>
        </p:nvPicPr>
        <p:blipFill>
          <a:blip r:embed="rId6" cstate="print"/>
          <a:srcRect/>
          <a:stretch>
            <a:fillRect/>
          </a:stretch>
        </p:blipFill>
        <p:spPr bwMode="auto">
          <a:xfrm>
            <a:off x="4510120" y="5181601"/>
            <a:ext cx="2576481" cy="1676400"/>
          </a:xfrm>
          <a:prstGeom prst="rect">
            <a:avLst/>
          </a:prstGeom>
          <a:noFill/>
        </p:spPr>
      </p:pic>
      <p:pic>
        <p:nvPicPr>
          <p:cNvPr id="9" name="Picture 12" descr="http://nortonbooks.typepad.com/.a/6a00d83534ac5b69e2015437bd0201970c-pi"/>
          <p:cNvPicPr>
            <a:picLocks noChangeAspect="1" noChangeArrowheads="1"/>
          </p:cNvPicPr>
          <p:nvPr/>
        </p:nvPicPr>
        <p:blipFill>
          <a:blip r:embed="rId7" cstate="print"/>
          <a:srcRect/>
          <a:stretch>
            <a:fillRect/>
          </a:stretch>
        </p:blipFill>
        <p:spPr bwMode="auto">
          <a:xfrm rot="21437214">
            <a:off x="1865070" y="5210921"/>
            <a:ext cx="2438400" cy="1590261"/>
          </a:xfrm>
          <a:prstGeom prst="rect">
            <a:avLst/>
          </a:prstGeom>
          <a:noFill/>
        </p:spPr>
      </p:pic>
      <p:pic>
        <p:nvPicPr>
          <p:cNvPr id="10" name="Picture 14" descr="http://nortonbooks.typepad.com/.a/6a00d83534ac5b69e2015393e95742970b-pi"/>
          <p:cNvPicPr>
            <a:picLocks noChangeAspect="1" noChangeArrowheads="1"/>
          </p:cNvPicPr>
          <p:nvPr/>
        </p:nvPicPr>
        <p:blipFill>
          <a:blip r:embed="rId8" cstate="print"/>
          <a:srcRect/>
          <a:stretch>
            <a:fillRect/>
          </a:stretch>
        </p:blipFill>
        <p:spPr bwMode="auto">
          <a:xfrm>
            <a:off x="7467600" y="3429000"/>
            <a:ext cx="2667000" cy="1762738"/>
          </a:xfrm>
          <a:prstGeom prst="rect">
            <a:avLst/>
          </a:prstGeom>
          <a:noFill/>
        </p:spPr>
      </p:pic>
      <p:pic>
        <p:nvPicPr>
          <p:cNvPr id="11" name="Picture 18" descr="http://nortonbooks.typepad.com/.a/6a00d83534ac5b69e20162fd3ed0ad970d-pi"/>
          <p:cNvPicPr>
            <a:picLocks noChangeAspect="1" noChangeArrowheads="1"/>
          </p:cNvPicPr>
          <p:nvPr/>
        </p:nvPicPr>
        <p:blipFill>
          <a:blip r:embed="rId9" cstate="print"/>
          <a:srcRect/>
          <a:stretch>
            <a:fillRect/>
          </a:stretch>
        </p:blipFill>
        <p:spPr bwMode="auto">
          <a:xfrm>
            <a:off x="7315200" y="5058422"/>
            <a:ext cx="2705100" cy="1799579"/>
          </a:xfrm>
          <a:prstGeom prst="rect">
            <a:avLst/>
          </a:prstGeom>
          <a:noFill/>
        </p:spPr>
      </p:pic>
      <p:pic>
        <p:nvPicPr>
          <p:cNvPr id="12" name="Picture 2" descr="http://nortonbooks.typepad.com/.a/6a00d83534ac5b69e2015393e95796970b-pi"/>
          <p:cNvPicPr>
            <a:picLocks noChangeAspect="1" noChangeArrowheads="1"/>
          </p:cNvPicPr>
          <p:nvPr/>
        </p:nvPicPr>
        <p:blipFill>
          <a:blip r:embed="rId10" cstate="print"/>
          <a:srcRect/>
          <a:stretch>
            <a:fillRect/>
          </a:stretch>
        </p:blipFill>
        <p:spPr bwMode="auto">
          <a:xfrm>
            <a:off x="1828800" y="2133601"/>
            <a:ext cx="2438400" cy="1497263"/>
          </a:xfrm>
          <a:prstGeom prst="rect">
            <a:avLst/>
          </a:prstGeom>
          <a:noFill/>
        </p:spPr>
      </p:pic>
    </p:spTree>
    <p:extLst>
      <p:ext uri="{BB962C8B-B14F-4D97-AF65-F5344CB8AC3E}">
        <p14:creationId xmlns:p14="http://schemas.microsoft.com/office/powerpoint/2010/main" val="25579600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2000"/>
                                        <p:tgtEl>
                                          <p:spTgt spid="1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20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fade">
                                      <p:cBhvr>
                                        <p:cTn id="17" dur="2000"/>
                                        <p:tgtEl>
                                          <p:spTgt spid="5"/>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4"/>
                                        </p:tgtEl>
                                        <p:attrNameLst>
                                          <p:attrName>style.visibility</p:attrName>
                                        </p:attrNameLst>
                                      </p:cBhvr>
                                      <p:to>
                                        <p:strVal val="visible"/>
                                      </p:to>
                                    </p:set>
                                    <p:animEffect transition="in" filter="fade">
                                      <p:cBhvr>
                                        <p:cTn id="22" dur="2000"/>
                                        <p:tgtEl>
                                          <p:spTgt spid="4"/>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7"/>
                                        </p:tgtEl>
                                        <p:attrNameLst>
                                          <p:attrName>style.visibility</p:attrName>
                                        </p:attrNameLst>
                                      </p:cBhvr>
                                      <p:to>
                                        <p:strVal val="visible"/>
                                      </p:to>
                                    </p:set>
                                    <p:animEffect transition="in" filter="fade">
                                      <p:cBhvr>
                                        <p:cTn id="27" dur="2000"/>
                                        <p:tgtEl>
                                          <p:spTgt spid="7"/>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10"/>
                                        </p:tgtEl>
                                        <p:attrNameLst>
                                          <p:attrName>style.visibility</p:attrName>
                                        </p:attrNameLst>
                                      </p:cBhvr>
                                      <p:to>
                                        <p:strVal val="visible"/>
                                      </p:to>
                                    </p:set>
                                    <p:animEffect transition="in" filter="fade">
                                      <p:cBhvr>
                                        <p:cTn id="32" dur="2000"/>
                                        <p:tgtEl>
                                          <p:spTgt spid="10"/>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9"/>
                                        </p:tgtEl>
                                        <p:attrNameLst>
                                          <p:attrName>style.visibility</p:attrName>
                                        </p:attrNameLst>
                                      </p:cBhvr>
                                      <p:to>
                                        <p:strVal val="visible"/>
                                      </p:to>
                                    </p:set>
                                    <p:animEffect transition="in" filter="fade">
                                      <p:cBhvr>
                                        <p:cTn id="37" dur="2000"/>
                                        <p:tgtEl>
                                          <p:spTgt spid="9"/>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8"/>
                                        </p:tgtEl>
                                        <p:attrNameLst>
                                          <p:attrName>style.visibility</p:attrName>
                                        </p:attrNameLst>
                                      </p:cBhvr>
                                      <p:to>
                                        <p:strVal val="visible"/>
                                      </p:to>
                                    </p:set>
                                    <p:animEffect transition="in" filter="fade">
                                      <p:cBhvr>
                                        <p:cTn id="42" dur="2000"/>
                                        <p:tgtEl>
                                          <p:spTgt spid="8"/>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11"/>
                                        </p:tgtEl>
                                        <p:attrNameLst>
                                          <p:attrName>style.visibility</p:attrName>
                                        </p:attrNameLst>
                                      </p:cBhvr>
                                      <p:to>
                                        <p:strVal val="visible"/>
                                      </p:to>
                                    </p:set>
                                    <p:animEffect transition="in" filter="fade">
                                      <p:cBhvr>
                                        <p:cTn id="47" dur="20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FA9E8FF8-B0B8-4BFB-BB0A-D22A308988F7}"/>
              </a:ext>
            </a:extLst>
          </p:cNvPr>
          <p:cNvSpPr>
            <a:spLocks noGrp="1"/>
          </p:cNvSpPr>
          <p:nvPr>
            <p:ph type="title"/>
          </p:nvPr>
        </p:nvSpPr>
        <p:spPr/>
        <p:txBody>
          <a:bodyPr/>
          <a:lstStyle/>
          <a:p>
            <a:r>
              <a:rPr lang="sl-SI" dirty="0" err="1"/>
              <a:t>Books</a:t>
            </a:r>
            <a:endParaRPr lang="sl-SI" dirty="0"/>
          </a:p>
        </p:txBody>
      </p:sp>
      <p:sp>
        <p:nvSpPr>
          <p:cNvPr id="3" name="Označba mesta vsebine 2">
            <a:extLst>
              <a:ext uri="{FF2B5EF4-FFF2-40B4-BE49-F238E27FC236}">
                <a16:creationId xmlns:a16="http://schemas.microsoft.com/office/drawing/2014/main" id="{E23E0ADA-0770-492F-A0DC-EF47166C29F3}"/>
              </a:ext>
            </a:extLst>
          </p:cNvPr>
          <p:cNvSpPr>
            <a:spLocks noGrp="1"/>
          </p:cNvSpPr>
          <p:nvPr>
            <p:ph idx="1"/>
          </p:nvPr>
        </p:nvSpPr>
        <p:spPr/>
        <p:txBody>
          <a:bodyPr/>
          <a:lstStyle/>
          <a:p>
            <a:r>
              <a:rPr lang="sl-SI" dirty="0" err="1"/>
              <a:t>Whoever</a:t>
            </a:r>
            <a:r>
              <a:rPr lang="sl-SI" dirty="0"/>
              <a:t> </a:t>
            </a:r>
            <a:r>
              <a:rPr lang="sl-SI" dirty="0" err="1"/>
              <a:t>you</a:t>
            </a:r>
            <a:r>
              <a:rPr lang="sl-SI" dirty="0"/>
              <a:t> are</a:t>
            </a:r>
          </a:p>
          <a:p>
            <a:r>
              <a:rPr lang="sl-SI" dirty="0" err="1"/>
              <a:t>My</a:t>
            </a:r>
            <a:r>
              <a:rPr lang="sl-SI" dirty="0"/>
              <a:t> </a:t>
            </a:r>
            <a:r>
              <a:rPr lang="sl-SI" dirty="0" err="1"/>
              <a:t>nose</a:t>
            </a:r>
            <a:r>
              <a:rPr lang="sl-SI" dirty="0"/>
              <a:t>, </a:t>
            </a:r>
            <a:r>
              <a:rPr lang="sl-SI" dirty="0" err="1"/>
              <a:t>your</a:t>
            </a:r>
            <a:r>
              <a:rPr lang="sl-SI" dirty="0"/>
              <a:t> </a:t>
            </a:r>
            <a:r>
              <a:rPr lang="sl-SI" dirty="0" err="1"/>
              <a:t>nose</a:t>
            </a:r>
            <a:endParaRPr lang="sl-SI" dirty="0"/>
          </a:p>
          <a:p>
            <a:r>
              <a:rPr lang="sl-SI" dirty="0" err="1"/>
              <a:t>What</a:t>
            </a:r>
            <a:r>
              <a:rPr lang="sl-SI" dirty="0"/>
              <a:t> </a:t>
            </a:r>
            <a:r>
              <a:rPr lang="sl-SI" dirty="0" err="1"/>
              <a:t>does</a:t>
            </a:r>
            <a:r>
              <a:rPr lang="sl-SI" dirty="0"/>
              <a:t> it </a:t>
            </a:r>
            <a:r>
              <a:rPr lang="sl-SI" dirty="0" err="1"/>
              <a:t>mean</a:t>
            </a:r>
            <a:r>
              <a:rPr lang="sl-SI" dirty="0"/>
              <a:t> to be global?</a:t>
            </a:r>
          </a:p>
          <a:p>
            <a:r>
              <a:rPr lang="sl-SI" dirty="0" err="1"/>
              <a:t>Strictly</a:t>
            </a:r>
            <a:r>
              <a:rPr lang="sl-SI" dirty="0"/>
              <a:t> no </a:t>
            </a:r>
            <a:r>
              <a:rPr lang="sl-SI" dirty="0" err="1"/>
              <a:t>elephants</a:t>
            </a:r>
            <a:r>
              <a:rPr lang="sl-SI" dirty="0"/>
              <a:t> </a:t>
            </a:r>
          </a:p>
        </p:txBody>
      </p:sp>
    </p:spTree>
    <p:extLst>
      <p:ext uri="{BB962C8B-B14F-4D97-AF65-F5344CB8AC3E}">
        <p14:creationId xmlns:p14="http://schemas.microsoft.com/office/powerpoint/2010/main" val="34440709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9E45BEF6-06B4-4684-9E51-F778D223D58D}"/>
              </a:ext>
            </a:extLst>
          </p:cNvPr>
          <p:cNvSpPr>
            <a:spLocks noGrp="1"/>
          </p:cNvSpPr>
          <p:nvPr>
            <p:ph type="title"/>
          </p:nvPr>
        </p:nvSpPr>
        <p:spPr/>
        <p:txBody>
          <a:bodyPr/>
          <a:lstStyle/>
          <a:p>
            <a:r>
              <a:rPr lang="sl-SI" dirty="0" err="1"/>
              <a:t>Creating</a:t>
            </a:r>
            <a:r>
              <a:rPr lang="sl-SI" dirty="0"/>
              <a:t> </a:t>
            </a:r>
            <a:r>
              <a:rPr lang="sl-SI" dirty="0" err="1"/>
              <a:t>videos</a:t>
            </a:r>
            <a:endParaRPr lang="sl-SI" dirty="0"/>
          </a:p>
        </p:txBody>
      </p:sp>
      <p:sp>
        <p:nvSpPr>
          <p:cNvPr id="3" name="Označba mesta vsebine 2">
            <a:extLst>
              <a:ext uri="{FF2B5EF4-FFF2-40B4-BE49-F238E27FC236}">
                <a16:creationId xmlns:a16="http://schemas.microsoft.com/office/drawing/2014/main" id="{7F1A37E6-5AD5-4D0E-9A06-2D0CA9C1D546}"/>
              </a:ext>
            </a:extLst>
          </p:cNvPr>
          <p:cNvSpPr>
            <a:spLocks noGrp="1"/>
          </p:cNvSpPr>
          <p:nvPr>
            <p:ph idx="1"/>
          </p:nvPr>
        </p:nvSpPr>
        <p:spPr/>
        <p:txBody>
          <a:bodyPr/>
          <a:lstStyle/>
          <a:p>
            <a:r>
              <a:rPr lang="sl-SI" dirty="0" err="1"/>
              <a:t>Miracles</a:t>
            </a:r>
            <a:r>
              <a:rPr lang="sl-SI" dirty="0"/>
              <a:t> </a:t>
            </a:r>
            <a:r>
              <a:rPr lang="sl-SI" dirty="0" err="1"/>
              <a:t>still</a:t>
            </a:r>
            <a:r>
              <a:rPr lang="sl-SI" dirty="0"/>
              <a:t> </a:t>
            </a:r>
            <a:r>
              <a:rPr lang="sl-SI" dirty="0" err="1"/>
              <a:t>happen</a:t>
            </a:r>
            <a:endParaRPr lang="sl-SI" dirty="0"/>
          </a:p>
          <a:p>
            <a:endParaRPr lang="sl-SI" dirty="0"/>
          </a:p>
          <a:p>
            <a:r>
              <a:rPr lang="sl-SI" dirty="0">
                <a:hlinkClick r:id="rId2"/>
              </a:rPr>
              <a:t>https://www.youtube.com/watch?v=AHYvWpZdaz8</a:t>
            </a:r>
            <a:r>
              <a:rPr lang="sl-SI" dirty="0"/>
              <a:t> </a:t>
            </a:r>
          </a:p>
        </p:txBody>
      </p:sp>
    </p:spTree>
    <p:extLst>
      <p:ext uri="{BB962C8B-B14F-4D97-AF65-F5344CB8AC3E}">
        <p14:creationId xmlns:p14="http://schemas.microsoft.com/office/powerpoint/2010/main" val="14227692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dirty="0" err="1"/>
              <a:t>Activites</a:t>
            </a:r>
            <a:r>
              <a:rPr lang="sl-SI" dirty="0"/>
              <a:t> </a:t>
            </a:r>
            <a:r>
              <a:rPr lang="sl-SI" dirty="0" err="1"/>
              <a:t>for</a:t>
            </a:r>
            <a:r>
              <a:rPr lang="sl-SI" dirty="0"/>
              <a:t> </a:t>
            </a:r>
            <a:r>
              <a:rPr lang="sl-SI" dirty="0" err="1"/>
              <a:t>children</a:t>
            </a:r>
            <a:endParaRPr lang="sl-SI" dirty="0"/>
          </a:p>
        </p:txBody>
      </p:sp>
      <p:sp>
        <p:nvSpPr>
          <p:cNvPr id="3" name="Ograda vsebine 2"/>
          <p:cNvSpPr>
            <a:spLocks noGrp="1"/>
          </p:cNvSpPr>
          <p:nvPr>
            <p:ph idx="1"/>
          </p:nvPr>
        </p:nvSpPr>
        <p:spPr>
          <a:xfrm>
            <a:off x="680321" y="2336873"/>
            <a:ext cx="9613861" cy="4210576"/>
          </a:xfrm>
        </p:spPr>
        <p:txBody>
          <a:bodyPr>
            <a:normAutofit fontScale="70000" lnSpcReduction="20000"/>
          </a:bodyPr>
          <a:lstStyle/>
          <a:p>
            <a:r>
              <a:rPr lang="sl-SI" sz="3600" dirty="0"/>
              <a:t>Take a </a:t>
            </a:r>
            <a:r>
              <a:rPr lang="sl-SI" sz="3600" dirty="0" err="1"/>
              <a:t>look</a:t>
            </a:r>
            <a:r>
              <a:rPr lang="sl-SI" sz="3600" dirty="0"/>
              <a:t> at </a:t>
            </a:r>
            <a:r>
              <a:rPr lang="sl-SI" sz="3600" dirty="0" err="1"/>
              <a:t>the</a:t>
            </a:r>
            <a:r>
              <a:rPr lang="sl-SI" sz="3600" dirty="0"/>
              <a:t> </a:t>
            </a:r>
            <a:r>
              <a:rPr lang="sl-SI" sz="3600" dirty="0" err="1"/>
              <a:t>tasks</a:t>
            </a:r>
            <a:r>
              <a:rPr lang="sl-SI" sz="3600" dirty="0"/>
              <a:t> </a:t>
            </a:r>
            <a:r>
              <a:rPr lang="sl-SI" sz="3600" dirty="0" err="1"/>
              <a:t>for</a:t>
            </a:r>
            <a:r>
              <a:rPr lang="sl-SI" sz="3600" dirty="0"/>
              <a:t> </a:t>
            </a:r>
            <a:r>
              <a:rPr lang="sl-SI" sz="3600" dirty="0" err="1"/>
              <a:t>children</a:t>
            </a:r>
            <a:r>
              <a:rPr lang="sl-SI" sz="3600" dirty="0"/>
              <a:t> in </a:t>
            </a:r>
            <a:r>
              <a:rPr lang="sl-SI" sz="3600" dirty="0" err="1"/>
              <a:t>the</a:t>
            </a:r>
            <a:r>
              <a:rPr lang="sl-SI" sz="3600" dirty="0"/>
              <a:t> </a:t>
            </a:r>
            <a:r>
              <a:rPr lang="sl-SI" sz="3600" dirty="0" err="1"/>
              <a:t>resources</a:t>
            </a:r>
            <a:r>
              <a:rPr lang="sl-SI" sz="3600" dirty="0"/>
              <a:t> </a:t>
            </a:r>
            <a:r>
              <a:rPr lang="sl-SI" sz="3600" dirty="0" err="1"/>
              <a:t>below</a:t>
            </a:r>
            <a:r>
              <a:rPr lang="sl-SI" sz="3600" dirty="0"/>
              <a:t> (in </a:t>
            </a:r>
            <a:r>
              <a:rPr lang="sl-SI" sz="3600" dirty="0" err="1"/>
              <a:t>chapter</a:t>
            </a:r>
            <a:r>
              <a:rPr lang="sl-SI" sz="3600" dirty="0"/>
              <a:t> </a:t>
            </a:r>
            <a:r>
              <a:rPr lang="sl-SI" sz="3600" dirty="0" err="1"/>
              <a:t>Publications</a:t>
            </a:r>
            <a:r>
              <a:rPr lang="sl-SI" sz="3600" dirty="0"/>
              <a:t> on </a:t>
            </a:r>
            <a:r>
              <a:rPr lang="sl-SI" sz="3600" dirty="0" err="1"/>
              <a:t>inercultural</a:t>
            </a:r>
            <a:r>
              <a:rPr lang="sl-SI" sz="3600" dirty="0"/>
              <a:t> </a:t>
            </a:r>
            <a:r>
              <a:rPr lang="sl-SI" sz="3600" dirty="0" err="1"/>
              <a:t>awareness</a:t>
            </a:r>
            <a:r>
              <a:rPr lang="sl-SI" sz="3600" dirty="0"/>
              <a:t>):</a:t>
            </a:r>
          </a:p>
          <a:p>
            <a:pPr marL="0" indent="0">
              <a:buNone/>
            </a:pPr>
            <a:r>
              <a:rPr lang="sl-SI" sz="3600" b="1" dirty="0">
                <a:solidFill>
                  <a:schemeClr val="accent3">
                    <a:lumMod val="60000"/>
                    <a:lumOff val="40000"/>
                  </a:schemeClr>
                </a:solidFill>
                <a:effectLst>
                  <a:outerShdw blurRad="38100" dist="38100" dir="2700000" algn="tl">
                    <a:srgbClr val="000000">
                      <a:alpha val="43137"/>
                    </a:srgbClr>
                  </a:outerShdw>
                </a:effectLst>
              </a:rPr>
              <a:t>G 1, 2: </a:t>
            </a:r>
            <a:r>
              <a:rPr lang="sl-SI" sz="3600" b="1" dirty="0" err="1">
                <a:solidFill>
                  <a:schemeClr val="accent3">
                    <a:lumMod val="60000"/>
                    <a:lumOff val="40000"/>
                  </a:schemeClr>
                </a:solidFill>
                <a:effectLst>
                  <a:outerShdw blurRad="38100" dist="38100" dir="2700000" algn="tl">
                    <a:srgbClr val="000000">
                      <a:alpha val="43137"/>
                    </a:srgbClr>
                  </a:outerShdw>
                </a:effectLst>
              </a:rPr>
              <a:t>Mirrors</a:t>
            </a:r>
            <a:r>
              <a:rPr lang="sl-SI" sz="3600" b="1" dirty="0">
                <a:solidFill>
                  <a:schemeClr val="accent3">
                    <a:lumMod val="60000"/>
                    <a:lumOff val="40000"/>
                  </a:schemeClr>
                </a:solidFill>
                <a:effectLst>
                  <a:outerShdw blurRad="38100" dist="38100" dir="2700000" algn="tl">
                    <a:srgbClr val="000000">
                      <a:alpha val="43137"/>
                    </a:srgbClr>
                  </a:outerShdw>
                </a:effectLst>
              </a:rPr>
              <a:t> </a:t>
            </a:r>
            <a:r>
              <a:rPr lang="sl-SI" sz="3600" b="1" dirty="0" err="1">
                <a:solidFill>
                  <a:schemeClr val="accent3">
                    <a:lumMod val="60000"/>
                    <a:lumOff val="40000"/>
                  </a:schemeClr>
                </a:solidFill>
                <a:effectLst>
                  <a:outerShdw blurRad="38100" dist="38100" dir="2700000" algn="tl">
                    <a:srgbClr val="000000">
                      <a:alpha val="43137"/>
                    </a:srgbClr>
                  </a:outerShdw>
                </a:effectLst>
              </a:rPr>
              <a:t>and</a:t>
            </a:r>
            <a:r>
              <a:rPr lang="sl-SI" sz="3600" b="1" dirty="0">
                <a:solidFill>
                  <a:schemeClr val="accent3">
                    <a:lumMod val="60000"/>
                    <a:lumOff val="40000"/>
                  </a:schemeClr>
                </a:solidFill>
                <a:effectLst>
                  <a:outerShdw blurRad="38100" dist="38100" dir="2700000" algn="tl">
                    <a:srgbClr val="000000">
                      <a:alpha val="43137"/>
                    </a:srgbClr>
                  </a:outerShdw>
                </a:effectLst>
              </a:rPr>
              <a:t> </a:t>
            </a:r>
            <a:r>
              <a:rPr lang="sl-SI" sz="3600" b="1" dirty="0" err="1">
                <a:solidFill>
                  <a:schemeClr val="accent3">
                    <a:lumMod val="60000"/>
                    <a:lumOff val="40000"/>
                  </a:schemeClr>
                </a:solidFill>
                <a:effectLst>
                  <a:outerShdw blurRad="38100" dist="38100" dir="2700000" algn="tl">
                    <a:srgbClr val="000000">
                      <a:alpha val="43137"/>
                    </a:srgbClr>
                  </a:outerShdw>
                </a:effectLst>
              </a:rPr>
              <a:t>windows</a:t>
            </a:r>
            <a:r>
              <a:rPr lang="sl-SI" sz="3600" b="1" dirty="0">
                <a:solidFill>
                  <a:schemeClr val="accent3">
                    <a:lumMod val="60000"/>
                    <a:lumOff val="40000"/>
                  </a:schemeClr>
                </a:solidFill>
                <a:effectLst>
                  <a:outerShdw blurRad="38100" dist="38100" dir="2700000" algn="tl">
                    <a:srgbClr val="000000">
                      <a:alpha val="43137"/>
                    </a:srgbClr>
                  </a:outerShdw>
                </a:effectLst>
              </a:rPr>
              <a:t> - a </a:t>
            </a:r>
            <a:r>
              <a:rPr lang="sl-SI" sz="3600" b="1" dirty="0" err="1">
                <a:solidFill>
                  <a:schemeClr val="accent3">
                    <a:lumMod val="60000"/>
                    <a:lumOff val="40000"/>
                  </a:schemeClr>
                </a:solidFill>
                <a:effectLst>
                  <a:outerShdw blurRad="38100" dist="38100" dir="2700000" algn="tl">
                    <a:srgbClr val="000000">
                      <a:alpha val="43137"/>
                    </a:srgbClr>
                  </a:outerShdw>
                </a:effectLst>
              </a:rPr>
              <a:t>book</a:t>
            </a:r>
            <a:endParaRPr lang="sl-SI" sz="3600" b="1" dirty="0">
              <a:solidFill>
                <a:schemeClr val="accent3">
                  <a:lumMod val="60000"/>
                  <a:lumOff val="40000"/>
                </a:schemeClr>
              </a:solidFill>
              <a:effectLst>
                <a:outerShdw blurRad="38100" dist="38100" dir="2700000" algn="tl">
                  <a:srgbClr val="000000">
                    <a:alpha val="43137"/>
                  </a:srgbClr>
                </a:outerShdw>
              </a:effectLst>
            </a:endParaRPr>
          </a:p>
          <a:p>
            <a:pPr marL="0" indent="0">
              <a:buNone/>
            </a:pPr>
            <a:r>
              <a:rPr lang="sl-SI" sz="3600" b="1" dirty="0">
                <a:solidFill>
                  <a:schemeClr val="accent3">
                    <a:lumMod val="60000"/>
                    <a:lumOff val="40000"/>
                  </a:schemeClr>
                </a:solidFill>
                <a:effectLst>
                  <a:outerShdw blurRad="38100" dist="38100" dir="2700000" algn="tl">
                    <a:srgbClr val="000000">
                      <a:alpha val="43137"/>
                    </a:srgbClr>
                  </a:outerShdw>
                </a:effectLst>
              </a:rPr>
              <a:t> G 3, 4: </a:t>
            </a:r>
            <a:r>
              <a:rPr lang="sl-SI" sz="3600" b="1" dirty="0" err="1">
                <a:solidFill>
                  <a:schemeClr val="accent3">
                    <a:lumMod val="60000"/>
                    <a:lumOff val="40000"/>
                  </a:schemeClr>
                </a:solidFill>
                <a:effectLst>
                  <a:outerShdw blurRad="38100" dist="38100" dir="2700000" algn="tl">
                    <a:srgbClr val="000000">
                      <a:alpha val="43137"/>
                    </a:srgbClr>
                  </a:outerShdw>
                </a:effectLst>
              </a:rPr>
              <a:t>Using</a:t>
            </a:r>
            <a:r>
              <a:rPr lang="sl-SI" sz="3600" b="1" dirty="0">
                <a:solidFill>
                  <a:schemeClr val="accent3">
                    <a:lumMod val="60000"/>
                    <a:lumOff val="40000"/>
                  </a:schemeClr>
                </a:solidFill>
                <a:effectLst>
                  <a:outerShdw blurRad="38100" dist="38100" dir="2700000" algn="tl">
                    <a:srgbClr val="000000">
                      <a:alpha val="43137"/>
                    </a:srgbClr>
                  </a:outerShdw>
                </a:effectLst>
              </a:rPr>
              <a:t> </a:t>
            </a:r>
            <a:r>
              <a:rPr lang="sl-SI" sz="3600" b="1" dirty="0" err="1">
                <a:solidFill>
                  <a:schemeClr val="accent3">
                    <a:lumMod val="60000"/>
                    <a:lumOff val="40000"/>
                  </a:schemeClr>
                </a:solidFill>
                <a:effectLst>
                  <a:outerShdw blurRad="38100" dist="38100" dir="2700000" algn="tl">
                    <a:srgbClr val="000000">
                      <a:alpha val="43137"/>
                    </a:srgbClr>
                  </a:outerShdw>
                </a:effectLst>
              </a:rPr>
              <a:t>multilingual</a:t>
            </a:r>
            <a:r>
              <a:rPr lang="sl-SI" sz="3600" b="1" dirty="0">
                <a:solidFill>
                  <a:schemeClr val="accent3">
                    <a:lumMod val="60000"/>
                    <a:lumOff val="40000"/>
                  </a:schemeClr>
                </a:solidFill>
                <a:effectLst>
                  <a:outerShdw blurRad="38100" dist="38100" dir="2700000" algn="tl">
                    <a:srgbClr val="000000">
                      <a:alpha val="43137"/>
                    </a:srgbClr>
                  </a:outerShdw>
                </a:effectLst>
              </a:rPr>
              <a:t> </a:t>
            </a:r>
            <a:r>
              <a:rPr lang="sl-SI" sz="3600" b="1" dirty="0" err="1">
                <a:solidFill>
                  <a:schemeClr val="accent3">
                    <a:lumMod val="60000"/>
                    <a:lumOff val="40000"/>
                  </a:schemeClr>
                </a:solidFill>
                <a:effectLst>
                  <a:outerShdw blurRad="38100" dist="38100" dir="2700000" algn="tl">
                    <a:srgbClr val="000000">
                      <a:alpha val="43137"/>
                    </a:srgbClr>
                  </a:outerShdw>
                </a:effectLst>
              </a:rPr>
              <a:t>approaches</a:t>
            </a:r>
            <a:r>
              <a:rPr lang="sl-SI" sz="3600" b="1" dirty="0">
                <a:solidFill>
                  <a:schemeClr val="accent3">
                    <a:lumMod val="60000"/>
                    <a:lumOff val="40000"/>
                  </a:schemeClr>
                </a:solidFill>
                <a:effectLst>
                  <a:outerShdw blurRad="38100" dist="38100" dir="2700000" algn="tl">
                    <a:srgbClr val="000000">
                      <a:alpha val="43137"/>
                    </a:srgbClr>
                  </a:outerShdw>
                </a:effectLst>
              </a:rPr>
              <a:t> – a </a:t>
            </a:r>
            <a:r>
              <a:rPr lang="sl-SI" sz="3600" b="1" dirty="0" err="1">
                <a:solidFill>
                  <a:schemeClr val="accent3">
                    <a:lumMod val="60000"/>
                    <a:lumOff val="40000"/>
                  </a:schemeClr>
                </a:solidFill>
                <a:effectLst>
                  <a:outerShdw blurRad="38100" dist="38100" dir="2700000" algn="tl">
                    <a:srgbClr val="000000">
                      <a:alpha val="43137"/>
                    </a:srgbClr>
                  </a:outerShdw>
                </a:effectLst>
              </a:rPr>
              <a:t>book</a:t>
            </a:r>
            <a:endParaRPr lang="sl-SI" sz="3600" b="1" dirty="0">
              <a:solidFill>
                <a:schemeClr val="accent3">
                  <a:lumMod val="60000"/>
                  <a:lumOff val="40000"/>
                </a:schemeClr>
              </a:solidFill>
              <a:effectLst>
                <a:outerShdw blurRad="38100" dist="38100" dir="2700000" algn="tl">
                  <a:srgbClr val="000000">
                    <a:alpha val="43137"/>
                  </a:srgbClr>
                </a:outerShdw>
              </a:effectLst>
            </a:endParaRPr>
          </a:p>
          <a:p>
            <a:pPr marL="0" indent="0">
              <a:buNone/>
            </a:pPr>
            <a:r>
              <a:rPr lang="sl-SI" sz="3600" b="1" dirty="0">
                <a:solidFill>
                  <a:schemeClr val="accent3">
                    <a:lumMod val="60000"/>
                    <a:lumOff val="40000"/>
                  </a:schemeClr>
                </a:solidFill>
                <a:effectLst>
                  <a:outerShdw blurRad="38100" dist="38100" dir="2700000" algn="tl">
                    <a:srgbClr val="000000">
                      <a:alpha val="43137"/>
                    </a:srgbClr>
                  </a:outerShdw>
                </a:effectLst>
              </a:rPr>
              <a:t>G 5, 6: </a:t>
            </a:r>
            <a:r>
              <a:rPr lang="sl-SI" sz="3600" b="1" dirty="0" err="1">
                <a:solidFill>
                  <a:schemeClr val="accent3">
                    <a:lumMod val="60000"/>
                    <a:lumOff val="40000"/>
                  </a:schemeClr>
                </a:solidFill>
                <a:effectLst>
                  <a:outerShdw blurRad="38100" dist="38100" dir="2700000" algn="tl">
                    <a:srgbClr val="000000">
                      <a:alpha val="43137"/>
                    </a:srgbClr>
                  </a:outerShdw>
                </a:effectLst>
              </a:rPr>
              <a:t>Activities</a:t>
            </a:r>
            <a:r>
              <a:rPr lang="sl-SI" sz="3600" b="1" dirty="0">
                <a:solidFill>
                  <a:schemeClr val="accent3">
                    <a:lumMod val="60000"/>
                    <a:lumOff val="40000"/>
                  </a:schemeClr>
                </a:solidFill>
                <a:effectLst>
                  <a:outerShdw blurRad="38100" dist="38100" dir="2700000" algn="tl">
                    <a:srgbClr val="000000">
                      <a:alpha val="43137"/>
                    </a:srgbClr>
                  </a:outerShdw>
                </a:effectLst>
              </a:rPr>
              <a:t> to </a:t>
            </a:r>
            <a:r>
              <a:rPr lang="sl-SI" sz="3600" b="1" dirty="0" err="1">
                <a:solidFill>
                  <a:schemeClr val="accent3">
                    <a:lumMod val="60000"/>
                    <a:lumOff val="40000"/>
                  </a:schemeClr>
                </a:solidFill>
                <a:effectLst>
                  <a:outerShdw blurRad="38100" dist="38100" dir="2700000" algn="tl">
                    <a:srgbClr val="000000">
                      <a:alpha val="43137"/>
                    </a:srgbClr>
                  </a:outerShdw>
                </a:effectLst>
              </a:rPr>
              <a:t>develop</a:t>
            </a:r>
            <a:r>
              <a:rPr lang="sl-SI" sz="3600" b="1" dirty="0">
                <a:solidFill>
                  <a:schemeClr val="accent3">
                    <a:lumMod val="60000"/>
                    <a:lumOff val="40000"/>
                  </a:schemeClr>
                </a:solidFill>
                <a:effectLst>
                  <a:outerShdw blurRad="38100" dist="38100" dir="2700000" algn="tl">
                    <a:srgbClr val="000000">
                      <a:alpha val="43137"/>
                    </a:srgbClr>
                  </a:outerShdw>
                </a:effectLst>
              </a:rPr>
              <a:t> </a:t>
            </a:r>
            <a:r>
              <a:rPr lang="sl-SI" sz="3600" b="1" dirty="0" err="1">
                <a:solidFill>
                  <a:schemeClr val="accent3">
                    <a:lumMod val="60000"/>
                    <a:lumOff val="40000"/>
                  </a:schemeClr>
                </a:solidFill>
                <a:effectLst>
                  <a:outerShdw blurRad="38100" dist="38100" dir="2700000" algn="tl">
                    <a:srgbClr val="000000">
                      <a:alpha val="43137"/>
                    </a:srgbClr>
                  </a:outerShdw>
                </a:effectLst>
              </a:rPr>
              <a:t>intercultural</a:t>
            </a:r>
            <a:r>
              <a:rPr lang="sl-SI" sz="3600" b="1" dirty="0">
                <a:solidFill>
                  <a:schemeClr val="accent3">
                    <a:lumMod val="60000"/>
                    <a:lumOff val="40000"/>
                  </a:schemeClr>
                </a:solidFill>
                <a:effectLst>
                  <a:outerShdw blurRad="38100" dist="38100" dir="2700000" algn="tl">
                    <a:srgbClr val="000000">
                      <a:alpha val="43137"/>
                    </a:srgbClr>
                  </a:outerShdw>
                </a:effectLst>
              </a:rPr>
              <a:t> </a:t>
            </a:r>
            <a:r>
              <a:rPr lang="sl-SI" sz="3600" b="1" dirty="0" err="1">
                <a:solidFill>
                  <a:schemeClr val="accent3">
                    <a:lumMod val="60000"/>
                    <a:lumOff val="40000"/>
                  </a:schemeClr>
                </a:solidFill>
                <a:effectLst>
                  <a:outerShdw blurRad="38100" dist="38100" dir="2700000" algn="tl">
                    <a:srgbClr val="000000">
                      <a:alpha val="43137"/>
                    </a:srgbClr>
                  </a:outerShdw>
                </a:effectLst>
              </a:rPr>
              <a:t>awareness</a:t>
            </a:r>
            <a:r>
              <a:rPr lang="sl-SI" sz="3600" b="1" dirty="0">
                <a:solidFill>
                  <a:schemeClr val="accent3">
                    <a:lumMod val="60000"/>
                    <a:lumOff val="40000"/>
                  </a:schemeClr>
                </a:solidFill>
                <a:effectLst>
                  <a:outerShdw blurRad="38100" dist="38100" dir="2700000" algn="tl">
                    <a:srgbClr val="000000">
                      <a:alpha val="43137"/>
                    </a:srgbClr>
                  </a:outerShdw>
                </a:effectLst>
              </a:rPr>
              <a:t> – a </a:t>
            </a:r>
            <a:r>
              <a:rPr lang="sl-SI" sz="3600" b="1" dirty="0" err="1">
                <a:solidFill>
                  <a:schemeClr val="accent3">
                    <a:lumMod val="60000"/>
                    <a:lumOff val="40000"/>
                  </a:schemeClr>
                </a:solidFill>
                <a:effectLst>
                  <a:outerShdw blurRad="38100" dist="38100" dir="2700000" algn="tl">
                    <a:srgbClr val="000000">
                      <a:alpha val="43137"/>
                    </a:srgbClr>
                  </a:outerShdw>
                </a:effectLst>
              </a:rPr>
              <a:t>webpage</a:t>
            </a:r>
            <a:endParaRPr lang="sl-SI" sz="3600" b="1" dirty="0">
              <a:solidFill>
                <a:schemeClr val="accent3">
                  <a:lumMod val="60000"/>
                  <a:lumOff val="40000"/>
                </a:schemeClr>
              </a:solidFill>
              <a:effectLst>
                <a:outerShdw blurRad="38100" dist="38100" dir="2700000" algn="tl">
                  <a:srgbClr val="000000">
                    <a:alpha val="43137"/>
                  </a:srgbClr>
                </a:outerShdw>
              </a:effectLst>
            </a:endParaRPr>
          </a:p>
          <a:p>
            <a:pPr marL="0" indent="0">
              <a:buNone/>
            </a:pPr>
            <a:r>
              <a:rPr lang="sl-SI" sz="3600" b="1" dirty="0">
                <a:solidFill>
                  <a:schemeClr val="accent3">
                    <a:lumMod val="60000"/>
                    <a:lumOff val="40000"/>
                  </a:schemeClr>
                </a:solidFill>
                <a:effectLst>
                  <a:outerShdw blurRad="38100" dist="38100" dir="2700000" algn="tl">
                    <a:srgbClr val="000000">
                      <a:alpha val="43137"/>
                    </a:srgbClr>
                  </a:outerShdw>
                </a:effectLst>
              </a:rPr>
              <a:t>G 7, 8: Jezikovno in medkulturno </a:t>
            </a:r>
            <a:r>
              <a:rPr lang="sl-SI" sz="3600" b="1" dirty="0" err="1">
                <a:solidFill>
                  <a:schemeClr val="accent3">
                    <a:lumMod val="60000"/>
                    <a:lumOff val="40000"/>
                  </a:schemeClr>
                </a:solidFill>
                <a:effectLst>
                  <a:outerShdw blurRad="38100" dist="38100" dir="2700000" algn="tl">
                    <a:srgbClr val="000000">
                      <a:alpha val="43137"/>
                    </a:srgbClr>
                  </a:outerShdw>
                </a:effectLst>
              </a:rPr>
              <a:t>uzaveščanje</a:t>
            </a:r>
            <a:r>
              <a:rPr lang="sl-SI" sz="3600" b="1" dirty="0">
                <a:solidFill>
                  <a:schemeClr val="accent3">
                    <a:lumMod val="60000"/>
                    <a:lumOff val="40000"/>
                  </a:schemeClr>
                </a:solidFill>
                <a:effectLst>
                  <a:outerShdw blurRad="38100" dist="38100" dir="2700000" algn="tl">
                    <a:srgbClr val="000000">
                      <a:alpha val="43137"/>
                    </a:srgbClr>
                  </a:outerShdw>
                </a:effectLst>
              </a:rPr>
              <a:t> v OŠ</a:t>
            </a:r>
          </a:p>
          <a:p>
            <a:pPr marL="0" indent="0">
              <a:buNone/>
            </a:pPr>
            <a:r>
              <a:rPr lang="sl-SI" sz="3600" b="1" dirty="0">
                <a:solidFill>
                  <a:schemeClr val="accent3">
                    <a:lumMod val="60000"/>
                    <a:lumOff val="40000"/>
                  </a:schemeClr>
                </a:solidFill>
                <a:effectLst>
                  <a:outerShdw blurRad="38100" dist="38100" dir="2700000" algn="tl">
                    <a:srgbClr val="000000">
                      <a:alpha val="43137"/>
                    </a:srgbClr>
                  </a:outerShdw>
                </a:effectLst>
              </a:rPr>
              <a:t>G 9, 10: </a:t>
            </a:r>
            <a:r>
              <a:rPr lang="sl-SI" sz="3600" b="1" dirty="0" err="1">
                <a:solidFill>
                  <a:schemeClr val="accent3">
                    <a:lumMod val="60000"/>
                    <a:lumOff val="40000"/>
                  </a:schemeClr>
                </a:solidFill>
                <a:effectLst>
                  <a:outerShdw blurRad="38100" dist="38100" dir="2700000" algn="tl">
                    <a:srgbClr val="000000">
                      <a:alpha val="43137"/>
                    </a:srgbClr>
                  </a:outerShdw>
                </a:effectLst>
              </a:rPr>
              <a:t>Language</a:t>
            </a:r>
            <a:r>
              <a:rPr lang="sl-SI" sz="3600" b="1" dirty="0">
                <a:solidFill>
                  <a:schemeClr val="accent3">
                    <a:lumMod val="60000"/>
                    <a:lumOff val="40000"/>
                  </a:schemeClr>
                </a:solidFill>
                <a:effectLst>
                  <a:outerShdw blurRad="38100" dist="38100" dir="2700000" algn="tl">
                    <a:srgbClr val="000000">
                      <a:alpha val="43137"/>
                    </a:srgbClr>
                  </a:outerShdw>
                </a:effectLst>
              </a:rPr>
              <a:t> </a:t>
            </a:r>
            <a:r>
              <a:rPr lang="sl-SI" sz="3600" b="1" dirty="0" err="1">
                <a:solidFill>
                  <a:schemeClr val="accent3">
                    <a:lumMod val="60000"/>
                    <a:lumOff val="40000"/>
                  </a:schemeClr>
                </a:solidFill>
                <a:effectLst>
                  <a:outerShdw blurRad="38100" dist="38100" dir="2700000" algn="tl">
                    <a:srgbClr val="000000">
                      <a:alpha val="43137"/>
                    </a:srgbClr>
                  </a:outerShdw>
                </a:effectLst>
              </a:rPr>
              <a:t>games</a:t>
            </a:r>
            <a:endParaRPr lang="sl-SI" sz="3600" b="1" dirty="0">
              <a:solidFill>
                <a:schemeClr val="accent3">
                  <a:lumMod val="60000"/>
                  <a:lumOff val="40000"/>
                </a:schemeClr>
              </a:solidFill>
              <a:effectLst>
                <a:outerShdw blurRad="38100" dist="38100" dir="2700000" algn="tl">
                  <a:srgbClr val="000000">
                    <a:alpha val="43137"/>
                  </a:srgbClr>
                </a:outerShdw>
              </a:effectLst>
            </a:endParaRPr>
          </a:p>
          <a:p>
            <a:pPr marL="0" indent="0">
              <a:buNone/>
            </a:pPr>
            <a:endParaRPr lang="sl-SI" sz="3600" b="1" dirty="0">
              <a:solidFill>
                <a:schemeClr val="accent3">
                  <a:lumMod val="60000"/>
                  <a:lumOff val="40000"/>
                </a:schemeClr>
              </a:solidFill>
              <a:effectLst>
                <a:outerShdw blurRad="38100" dist="38100" dir="2700000" algn="tl">
                  <a:srgbClr val="000000">
                    <a:alpha val="43137"/>
                  </a:srgbClr>
                </a:outerShdw>
              </a:effectLst>
            </a:endParaRPr>
          </a:p>
          <a:p>
            <a:r>
              <a:rPr lang="sl-SI" sz="3600" dirty="0" err="1"/>
              <a:t>Describe</a:t>
            </a:r>
            <a:r>
              <a:rPr lang="sl-SI" sz="3600" dirty="0"/>
              <a:t> </a:t>
            </a:r>
            <a:r>
              <a:rPr lang="sl-SI" sz="3600" dirty="0" err="1"/>
              <a:t>the</a:t>
            </a:r>
            <a:r>
              <a:rPr lang="sl-SI" sz="3600" dirty="0"/>
              <a:t> </a:t>
            </a:r>
            <a:r>
              <a:rPr lang="sl-SI" sz="3600" dirty="0" err="1"/>
              <a:t>resources</a:t>
            </a:r>
            <a:r>
              <a:rPr lang="sl-SI" sz="3600" dirty="0"/>
              <a:t> to </a:t>
            </a:r>
            <a:r>
              <a:rPr lang="sl-SI" sz="3600" dirty="0" err="1"/>
              <a:t>your</a:t>
            </a:r>
            <a:r>
              <a:rPr lang="sl-SI" sz="3600" dirty="0"/>
              <a:t> </a:t>
            </a:r>
            <a:r>
              <a:rPr lang="sl-SI" sz="3600" dirty="0" err="1"/>
              <a:t>colleagues</a:t>
            </a:r>
            <a:r>
              <a:rPr lang="sl-SI" sz="3600" dirty="0"/>
              <a:t>. </a:t>
            </a:r>
          </a:p>
          <a:p>
            <a:r>
              <a:rPr lang="sl-SI" sz="3600" dirty="0"/>
              <a:t>Do one </a:t>
            </a:r>
            <a:r>
              <a:rPr lang="sl-SI" sz="3600" dirty="0" err="1"/>
              <a:t>activity</a:t>
            </a:r>
            <a:r>
              <a:rPr lang="sl-SI" sz="3600" dirty="0"/>
              <a:t> </a:t>
            </a:r>
            <a:r>
              <a:rPr lang="sl-SI" sz="3600" dirty="0" err="1"/>
              <a:t>with</a:t>
            </a:r>
            <a:r>
              <a:rPr lang="sl-SI" sz="3600" dirty="0"/>
              <a:t> us. </a:t>
            </a:r>
          </a:p>
        </p:txBody>
      </p:sp>
    </p:spTree>
  </p:cSld>
  <p:clrMapOvr>
    <a:masterClrMapping/>
  </p:clrMapOvr>
</p:sld>
</file>

<file path=ppt/theme/theme1.xml><?xml version="1.0" encoding="utf-8"?>
<a:theme xmlns:a="http://schemas.openxmlformats.org/drawingml/2006/main" name="Berlin">
  <a:themeElements>
    <a:clrScheme name="Berlin">
      <a:dk1>
        <a:sysClr val="windowText" lastClr="000000"/>
      </a:dk1>
      <a:lt1>
        <a:sysClr val="window" lastClr="FFFFFF"/>
      </a:lt1>
      <a:dk2>
        <a:srgbClr val="1F8094"/>
      </a:dk2>
      <a:lt2>
        <a:srgbClr val="E7E6E6"/>
      </a:lt2>
      <a:accent1>
        <a:srgbClr val="39CDE7"/>
      </a:accent1>
      <a:accent2>
        <a:srgbClr val="60DE72"/>
      </a:accent2>
      <a:accent3>
        <a:srgbClr val="DDCC64"/>
      </a:accent3>
      <a:accent4>
        <a:srgbClr val="F49D50"/>
      </a:accent4>
      <a:accent5>
        <a:srgbClr val="E44951"/>
      </a:accent5>
      <a:accent6>
        <a:srgbClr val="D666F9"/>
      </a:accent6>
      <a:hlink>
        <a:srgbClr val="4BF7ED"/>
      </a:hlink>
      <a:folHlink>
        <a:srgbClr val="95E9F4"/>
      </a:folHlink>
    </a:clrScheme>
    <a:fontScheme name="Berlin">
      <a:majorFont>
        <a:latin typeface="Trebuchet MS" panose="020B0603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rebuchet MS" panose="020B0603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erlin">
      <a:fillStyleLst>
        <a:solidFill>
          <a:schemeClr val="phClr"/>
        </a:solidFill>
        <a:gradFill rotWithShape="1">
          <a:gsLst>
            <a:gs pos="0">
              <a:schemeClr val="phClr">
                <a:tint val="60000"/>
                <a:satMod val="100000"/>
                <a:lumMod val="110000"/>
              </a:schemeClr>
            </a:gs>
            <a:gs pos="100000">
              <a:schemeClr val="phClr">
                <a:tint val="70000"/>
                <a:satMod val="100000"/>
                <a:lumMod val="100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6000"/>
                <a:shade val="100000"/>
                <a:hueMod val="92000"/>
                <a:satMod val="200000"/>
                <a:lumMod val="128000"/>
              </a:schemeClr>
            </a:gs>
            <a:gs pos="50000">
              <a:schemeClr val="phClr">
                <a:shade val="100000"/>
                <a:hueMod val="100000"/>
                <a:satMod val="110000"/>
                <a:lumMod val="130000"/>
              </a:schemeClr>
            </a:gs>
            <a:gs pos="100000">
              <a:schemeClr val="phClr">
                <a:shade val="78000"/>
                <a:hueMod val="118000"/>
                <a:satMod val="120000"/>
                <a:lumMod val="69000"/>
              </a:schemeClr>
            </a:gs>
          </a:gsLst>
          <a:lin ang="2520000" scaled="0"/>
        </a:gradFill>
      </a:bgFillStyleLst>
    </a:fmtScheme>
  </a:themeElements>
  <a:objectDefaults/>
  <a:extraClrSchemeLst/>
  <a:extLst>
    <a:ext uri="{05A4C25C-085E-4340-85A3-A5531E510DB2}">
      <thm15:themeFamily xmlns:thm15="http://schemas.microsoft.com/office/thememl/2012/main" name="Berlin" id="{7B5DBA9E-B069-418E-9360-A61BDD0615A4}" vid="{C7DC10E3-4FF5-456B-A359-A0F378C1E5FB}"/>
    </a:ext>
  </a:extLst>
</a:theme>
</file>

<file path=docProps/app.xml><?xml version="1.0" encoding="utf-8"?>
<Properties xmlns="http://schemas.openxmlformats.org/officeDocument/2006/extended-properties" xmlns:vt="http://schemas.openxmlformats.org/officeDocument/2006/docPropsVTypes">
  <Template>TM04033917[[fn=Berlin]]</Template>
  <TotalTime>75</TotalTime>
  <Words>508</Words>
  <Application>Microsoft Office PowerPoint</Application>
  <PresentationFormat>Širokozaslonsko</PresentationFormat>
  <Paragraphs>50</Paragraphs>
  <Slides>9</Slides>
  <Notes>0</Notes>
  <HiddenSlides>0</HiddenSlides>
  <MMClips>0</MMClips>
  <ScaleCrop>false</ScaleCrop>
  <HeadingPairs>
    <vt:vector size="6" baseType="variant">
      <vt:variant>
        <vt:lpstr>Uporabljene pisave</vt:lpstr>
      </vt:variant>
      <vt:variant>
        <vt:i4>3</vt:i4>
      </vt:variant>
      <vt:variant>
        <vt:lpstr>Tema</vt:lpstr>
      </vt:variant>
      <vt:variant>
        <vt:i4>1</vt:i4>
      </vt:variant>
      <vt:variant>
        <vt:lpstr>Naslovi diapozitivov</vt:lpstr>
      </vt:variant>
      <vt:variant>
        <vt:i4>9</vt:i4>
      </vt:variant>
    </vt:vector>
  </HeadingPairs>
  <TitlesOfParts>
    <vt:vector size="13" baseType="lpstr">
      <vt:lpstr>Arial</vt:lpstr>
      <vt:lpstr>Calibri</vt:lpstr>
      <vt:lpstr>Trebuchet MS</vt:lpstr>
      <vt:lpstr>Berlin</vt:lpstr>
      <vt:lpstr>How to develop cultural awareness with children?</vt:lpstr>
      <vt:lpstr>Cultural activities for children</vt:lpstr>
      <vt:lpstr>Some tips for the classroom</vt:lpstr>
      <vt:lpstr>How to talk about cultures?</vt:lpstr>
      <vt:lpstr>We need to help children to experience and understand: </vt:lpstr>
      <vt:lpstr>PowerPointova predstavitev</vt:lpstr>
      <vt:lpstr>Books</vt:lpstr>
      <vt:lpstr>Creating videos</vt:lpstr>
      <vt:lpstr>Activites for children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How to develop cultural awareness with children?</dc:title>
  <dc:creator>Jerman, Matej</dc:creator>
  <cp:lastModifiedBy>Mateja</cp:lastModifiedBy>
  <cp:revision>7</cp:revision>
  <dcterms:created xsi:type="dcterms:W3CDTF">2019-02-11T10:50:41Z</dcterms:created>
  <dcterms:modified xsi:type="dcterms:W3CDTF">2023-02-26T18:40:41Z</dcterms:modified>
</cp:coreProperties>
</file>