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8"/>
  </p:notesMasterIdLst>
  <p:sldIdLst>
    <p:sldId id="257" r:id="rId2"/>
    <p:sldId id="263" r:id="rId3"/>
    <p:sldId id="274" r:id="rId4"/>
    <p:sldId id="261" r:id="rId5"/>
    <p:sldId id="276" r:id="rId6"/>
    <p:sldId id="277" r:id="rId7"/>
    <p:sldId id="265" r:id="rId8"/>
    <p:sldId id="278" r:id="rId9"/>
    <p:sldId id="279" r:id="rId10"/>
    <p:sldId id="273" r:id="rId11"/>
    <p:sldId id="289" r:id="rId12"/>
    <p:sldId id="288" r:id="rId13"/>
    <p:sldId id="282" r:id="rId14"/>
    <p:sldId id="283" r:id="rId15"/>
    <p:sldId id="284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D7D2"/>
    <a:srgbClr val="DBD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C51F-8CFD-430C-91B4-A041A3AD3F85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EAD05-113C-4C9F-8C53-C8889AC8874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0290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Najstarejša nafta je nastala pred 500 milijoni let. Danes izkoriščamo zaloge, ki so stare 250 milijonov let. Nastaja iz odmrlih</a:t>
            </a:r>
            <a:r>
              <a:rPr lang="sl-SI" baseline="0" dirty="0"/>
              <a:t> rastlin in živali pri visoki temperaturi in tlaku</a:t>
            </a:r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sl-SI" noProof="0" smtClean="0"/>
              <a:t>4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6401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39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8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28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6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3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3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9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8232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38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1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0152-74C1-4099-9784-8BDEDE22BDE4}" type="datetimeFigureOut">
              <a:rPr lang="en-SI" smtClean="0"/>
              <a:t>05/09/2022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9F5E373-8AEC-4433-9FCE-C8C54A2BB79B}" type="slidenum">
              <a:rPr lang="en-SI" smtClean="0"/>
              <a:t>‹#›</a:t>
            </a:fld>
            <a:endParaRPr lang="en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7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sl-SI" sz="6600" dirty="0">
                <a:solidFill>
                  <a:schemeClr val="bg1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Euphemia"/>
              </a:rPr>
              <a:t>Viri ogljikovodikov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sl-SI" b="0" i="0" dirty="0">
                <a:solidFill>
                  <a:srgbClr val="404040"/>
                </a:solidFill>
              </a:rPr>
              <a:t>Nafta in zemeljski plin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07368" y="116632"/>
            <a:ext cx="9143538" cy="1066800"/>
          </a:xfrm>
        </p:spPr>
        <p:txBody>
          <a:bodyPr>
            <a:normAutofit/>
          </a:bodyPr>
          <a:lstStyle/>
          <a:p>
            <a:r>
              <a:rPr lang="sl-SI" sz="3600" dirty="0"/>
              <a:t>Uporaba nafte</a:t>
            </a:r>
          </a:p>
        </p:txBody>
      </p:sp>
      <p:sp>
        <p:nvSpPr>
          <p:cNvPr id="8" name="Prostoročno 7"/>
          <p:cNvSpPr/>
          <p:nvPr/>
        </p:nvSpPr>
        <p:spPr>
          <a:xfrm>
            <a:off x="5734150" y="620964"/>
            <a:ext cx="1400456" cy="969315"/>
          </a:xfrm>
          <a:custGeom>
            <a:avLst/>
            <a:gdLst>
              <a:gd name="connsiteX0" fmla="*/ 0 w 1400456"/>
              <a:gd name="connsiteY0" fmla="*/ 161556 h 969315"/>
              <a:gd name="connsiteX1" fmla="*/ 161556 w 1400456"/>
              <a:gd name="connsiteY1" fmla="*/ 0 h 969315"/>
              <a:gd name="connsiteX2" fmla="*/ 1238900 w 1400456"/>
              <a:gd name="connsiteY2" fmla="*/ 0 h 969315"/>
              <a:gd name="connsiteX3" fmla="*/ 1400456 w 1400456"/>
              <a:gd name="connsiteY3" fmla="*/ 161556 h 969315"/>
              <a:gd name="connsiteX4" fmla="*/ 1400456 w 1400456"/>
              <a:gd name="connsiteY4" fmla="*/ 807759 h 969315"/>
              <a:gd name="connsiteX5" fmla="*/ 1238900 w 1400456"/>
              <a:gd name="connsiteY5" fmla="*/ 969315 h 969315"/>
              <a:gd name="connsiteX6" fmla="*/ 161556 w 1400456"/>
              <a:gd name="connsiteY6" fmla="*/ 969315 h 969315"/>
              <a:gd name="connsiteX7" fmla="*/ 0 w 1400456"/>
              <a:gd name="connsiteY7" fmla="*/ 807759 h 969315"/>
              <a:gd name="connsiteX8" fmla="*/ 0 w 1400456"/>
              <a:gd name="connsiteY8" fmla="*/ 161556 h 96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56" h="969315">
                <a:moveTo>
                  <a:pt x="0" y="161556"/>
                </a:moveTo>
                <a:cubicBezTo>
                  <a:pt x="0" y="72331"/>
                  <a:pt x="72331" y="0"/>
                  <a:pt x="161556" y="0"/>
                </a:cubicBezTo>
                <a:lnTo>
                  <a:pt x="1238900" y="0"/>
                </a:lnTo>
                <a:cubicBezTo>
                  <a:pt x="1328125" y="0"/>
                  <a:pt x="1400456" y="72331"/>
                  <a:pt x="1400456" y="161556"/>
                </a:cubicBezTo>
                <a:lnTo>
                  <a:pt x="1400456" y="807759"/>
                </a:lnTo>
                <a:cubicBezTo>
                  <a:pt x="1400456" y="896984"/>
                  <a:pt x="1328125" y="969315"/>
                  <a:pt x="1238900" y="969315"/>
                </a:cubicBezTo>
                <a:lnTo>
                  <a:pt x="161556" y="969315"/>
                </a:lnTo>
                <a:cubicBezTo>
                  <a:pt x="72331" y="969315"/>
                  <a:pt x="0" y="896984"/>
                  <a:pt x="0" y="807759"/>
                </a:cubicBezTo>
                <a:lnTo>
                  <a:pt x="0" y="161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0658" tIns="100658" rIns="100658" bIns="100658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b="1" dirty="0"/>
              <a:t>Kemikalije</a:t>
            </a:r>
            <a:r>
              <a:rPr lang="sl-SI" sz="1400" dirty="0"/>
              <a:t> (detergenti, topila, pesticidi …)</a:t>
            </a:r>
          </a:p>
        </p:txBody>
      </p:sp>
      <p:sp>
        <p:nvSpPr>
          <p:cNvPr id="9" name="Prostoročno 8"/>
          <p:cNvSpPr/>
          <p:nvPr/>
        </p:nvSpPr>
        <p:spPr>
          <a:xfrm>
            <a:off x="4030492" y="1105620"/>
            <a:ext cx="4807772" cy="48077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112265" y="106742"/>
                </a:moveTo>
                <a:arcTo wR="2403886" hR="2403886" stAng="17228304" swAng="1201229"/>
              </a:path>
            </a:pathLst>
          </a:custGeom>
          <a:noFill/>
        </p:spPr>
        <p:style>
          <a:lnRef idx="1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Prostoročno 9"/>
          <p:cNvSpPr/>
          <p:nvPr/>
        </p:nvSpPr>
        <p:spPr>
          <a:xfrm>
            <a:off x="7548805" y="1598857"/>
            <a:ext cx="1530015" cy="823700"/>
          </a:xfrm>
          <a:custGeom>
            <a:avLst/>
            <a:gdLst>
              <a:gd name="connsiteX0" fmla="*/ 0 w 1530015"/>
              <a:gd name="connsiteY0" fmla="*/ 137286 h 823700"/>
              <a:gd name="connsiteX1" fmla="*/ 137286 w 1530015"/>
              <a:gd name="connsiteY1" fmla="*/ 0 h 823700"/>
              <a:gd name="connsiteX2" fmla="*/ 1392729 w 1530015"/>
              <a:gd name="connsiteY2" fmla="*/ 0 h 823700"/>
              <a:gd name="connsiteX3" fmla="*/ 1530015 w 1530015"/>
              <a:gd name="connsiteY3" fmla="*/ 137286 h 823700"/>
              <a:gd name="connsiteX4" fmla="*/ 1530015 w 1530015"/>
              <a:gd name="connsiteY4" fmla="*/ 686414 h 823700"/>
              <a:gd name="connsiteX5" fmla="*/ 1392729 w 1530015"/>
              <a:gd name="connsiteY5" fmla="*/ 823700 h 823700"/>
              <a:gd name="connsiteX6" fmla="*/ 137286 w 1530015"/>
              <a:gd name="connsiteY6" fmla="*/ 823700 h 823700"/>
              <a:gd name="connsiteX7" fmla="*/ 0 w 1530015"/>
              <a:gd name="connsiteY7" fmla="*/ 686414 h 823700"/>
              <a:gd name="connsiteX8" fmla="*/ 0 w 1530015"/>
              <a:gd name="connsiteY8" fmla="*/ 137286 h 8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0015" h="823700">
                <a:moveTo>
                  <a:pt x="0" y="137286"/>
                </a:moveTo>
                <a:cubicBezTo>
                  <a:pt x="0" y="61465"/>
                  <a:pt x="61465" y="0"/>
                  <a:pt x="137286" y="0"/>
                </a:cubicBezTo>
                <a:lnTo>
                  <a:pt x="1392729" y="0"/>
                </a:lnTo>
                <a:cubicBezTo>
                  <a:pt x="1468550" y="0"/>
                  <a:pt x="1530015" y="61465"/>
                  <a:pt x="1530015" y="137286"/>
                </a:cubicBezTo>
                <a:lnTo>
                  <a:pt x="1530015" y="686414"/>
                </a:lnTo>
                <a:cubicBezTo>
                  <a:pt x="1530015" y="762235"/>
                  <a:pt x="1468550" y="823700"/>
                  <a:pt x="1392729" y="823700"/>
                </a:cubicBezTo>
                <a:lnTo>
                  <a:pt x="137286" y="823700"/>
                </a:lnTo>
                <a:cubicBezTo>
                  <a:pt x="61465" y="823700"/>
                  <a:pt x="0" y="762235"/>
                  <a:pt x="0" y="686414"/>
                </a:cubicBezTo>
                <a:lnTo>
                  <a:pt x="0" y="137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68258"/>
              <a:satOff val="-9352"/>
              <a:lumOff val="13492"/>
              <a:alphaOff val="0"/>
            </a:schemeClr>
          </a:fillRef>
          <a:effectRef idx="1">
            <a:schemeClr val="accent1">
              <a:shade val="50000"/>
              <a:hueOff val="68258"/>
              <a:satOff val="-9352"/>
              <a:lumOff val="1349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3550" tIns="93550" rIns="93550" bIns="9355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b="1" dirty="0"/>
              <a:t>Polimeri </a:t>
            </a:r>
            <a:r>
              <a:rPr lang="sl-SI" sz="1400" dirty="0"/>
              <a:t>(umetne mase in umetna vlakna)</a:t>
            </a:r>
          </a:p>
        </p:txBody>
      </p:sp>
      <p:sp>
        <p:nvSpPr>
          <p:cNvPr id="11" name="Prostoročno 10"/>
          <p:cNvSpPr/>
          <p:nvPr/>
        </p:nvSpPr>
        <p:spPr>
          <a:xfrm>
            <a:off x="4030492" y="1105620"/>
            <a:ext cx="4807772" cy="48077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53522" y="1327905"/>
                </a:moveTo>
                <a:arcTo wR="2403886" hR="2403886" stAng="20004609" swAng="1740762"/>
              </a:path>
            </a:pathLst>
          </a:custGeom>
          <a:noFill/>
        </p:spPr>
        <p:style>
          <a:lnRef idx="1">
            <a:schemeClr val="accent1">
              <a:shade val="90000"/>
              <a:hueOff val="70985"/>
              <a:satOff val="-8826"/>
              <a:lumOff val="11249"/>
              <a:alphaOff val="0"/>
            </a:schemeClr>
          </a:lnRef>
          <a:fillRef idx="0">
            <a:scrgbClr r="0" g="0" b="0"/>
          </a:fillRef>
          <a:effectRef idx="0">
            <a:schemeClr val="accent1">
              <a:shade val="90000"/>
              <a:hueOff val="70985"/>
              <a:satOff val="-8826"/>
              <a:lumOff val="11249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Prostoročno 11"/>
          <p:cNvSpPr/>
          <p:nvPr/>
        </p:nvSpPr>
        <p:spPr>
          <a:xfrm>
            <a:off x="8130265" y="3623397"/>
            <a:ext cx="1295459" cy="842048"/>
          </a:xfrm>
          <a:custGeom>
            <a:avLst/>
            <a:gdLst>
              <a:gd name="connsiteX0" fmla="*/ 0 w 1295459"/>
              <a:gd name="connsiteY0" fmla="*/ 140344 h 842048"/>
              <a:gd name="connsiteX1" fmla="*/ 140344 w 1295459"/>
              <a:gd name="connsiteY1" fmla="*/ 0 h 842048"/>
              <a:gd name="connsiteX2" fmla="*/ 1155115 w 1295459"/>
              <a:gd name="connsiteY2" fmla="*/ 0 h 842048"/>
              <a:gd name="connsiteX3" fmla="*/ 1295459 w 1295459"/>
              <a:gd name="connsiteY3" fmla="*/ 140344 h 842048"/>
              <a:gd name="connsiteX4" fmla="*/ 1295459 w 1295459"/>
              <a:gd name="connsiteY4" fmla="*/ 701704 h 842048"/>
              <a:gd name="connsiteX5" fmla="*/ 1155115 w 1295459"/>
              <a:gd name="connsiteY5" fmla="*/ 842048 h 842048"/>
              <a:gd name="connsiteX6" fmla="*/ 140344 w 1295459"/>
              <a:gd name="connsiteY6" fmla="*/ 842048 h 842048"/>
              <a:gd name="connsiteX7" fmla="*/ 0 w 1295459"/>
              <a:gd name="connsiteY7" fmla="*/ 701704 h 842048"/>
              <a:gd name="connsiteX8" fmla="*/ 0 w 1295459"/>
              <a:gd name="connsiteY8" fmla="*/ 140344 h 84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459" h="842048">
                <a:moveTo>
                  <a:pt x="0" y="140344"/>
                </a:moveTo>
                <a:cubicBezTo>
                  <a:pt x="0" y="62834"/>
                  <a:pt x="62834" y="0"/>
                  <a:pt x="140344" y="0"/>
                </a:cubicBezTo>
                <a:lnTo>
                  <a:pt x="1155115" y="0"/>
                </a:lnTo>
                <a:cubicBezTo>
                  <a:pt x="1232625" y="0"/>
                  <a:pt x="1295459" y="62834"/>
                  <a:pt x="1295459" y="140344"/>
                </a:cubicBezTo>
                <a:lnTo>
                  <a:pt x="1295459" y="701704"/>
                </a:lnTo>
                <a:cubicBezTo>
                  <a:pt x="1295459" y="779214"/>
                  <a:pt x="1232625" y="842048"/>
                  <a:pt x="1155115" y="842048"/>
                </a:cubicBezTo>
                <a:lnTo>
                  <a:pt x="140344" y="842048"/>
                </a:lnTo>
                <a:cubicBezTo>
                  <a:pt x="62834" y="842048"/>
                  <a:pt x="0" y="779214"/>
                  <a:pt x="0" y="701704"/>
                </a:cubicBezTo>
                <a:lnTo>
                  <a:pt x="0" y="14034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136516"/>
              <a:satOff val="-18704"/>
              <a:lumOff val="26985"/>
              <a:alphaOff val="0"/>
            </a:schemeClr>
          </a:fillRef>
          <a:effectRef idx="1">
            <a:schemeClr val="accent1">
              <a:shade val="50000"/>
              <a:hueOff val="136516"/>
              <a:satOff val="-18704"/>
              <a:lumOff val="2698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4445" tIns="94445" rIns="94445" bIns="9444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b="1" dirty="0"/>
              <a:t>Zdravila in kozmetika</a:t>
            </a:r>
          </a:p>
        </p:txBody>
      </p:sp>
      <p:sp>
        <p:nvSpPr>
          <p:cNvPr id="13" name="Prostoročno 12"/>
          <p:cNvSpPr/>
          <p:nvPr/>
        </p:nvSpPr>
        <p:spPr>
          <a:xfrm>
            <a:off x="4030492" y="1105620"/>
            <a:ext cx="4807772" cy="48077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605680" y="3368652"/>
                </a:moveTo>
                <a:arcTo wR="2403886" hR="2403886" stAng="1419703" swAng="1358782"/>
              </a:path>
            </a:pathLst>
          </a:custGeom>
          <a:noFill/>
        </p:spPr>
        <p:style>
          <a:lnRef idx="1">
            <a:schemeClr val="accent1">
              <a:shade val="90000"/>
              <a:hueOff val="141969"/>
              <a:satOff val="-17653"/>
              <a:lumOff val="22498"/>
              <a:alphaOff val="0"/>
            </a:schemeClr>
          </a:lnRef>
          <a:fillRef idx="0">
            <a:scrgbClr r="0" g="0" b="0"/>
          </a:fillRef>
          <a:effectRef idx="0">
            <a:schemeClr val="accent1">
              <a:shade val="90000"/>
              <a:hueOff val="141969"/>
              <a:satOff val="-17653"/>
              <a:lumOff val="22498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Prostoročno 13"/>
          <p:cNvSpPr/>
          <p:nvPr/>
        </p:nvSpPr>
        <p:spPr>
          <a:xfrm>
            <a:off x="6829656" y="5254309"/>
            <a:ext cx="1295459" cy="842048"/>
          </a:xfrm>
          <a:custGeom>
            <a:avLst/>
            <a:gdLst>
              <a:gd name="connsiteX0" fmla="*/ 0 w 1295459"/>
              <a:gd name="connsiteY0" fmla="*/ 140344 h 842048"/>
              <a:gd name="connsiteX1" fmla="*/ 140344 w 1295459"/>
              <a:gd name="connsiteY1" fmla="*/ 0 h 842048"/>
              <a:gd name="connsiteX2" fmla="*/ 1155115 w 1295459"/>
              <a:gd name="connsiteY2" fmla="*/ 0 h 842048"/>
              <a:gd name="connsiteX3" fmla="*/ 1295459 w 1295459"/>
              <a:gd name="connsiteY3" fmla="*/ 140344 h 842048"/>
              <a:gd name="connsiteX4" fmla="*/ 1295459 w 1295459"/>
              <a:gd name="connsiteY4" fmla="*/ 701704 h 842048"/>
              <a:gd name="connsiteX5" fmla="*/ 1155115 w 1295459"/>
              <a:gd name="connsiteY5" fmla="*/ 842048 h 842048"/>
              <a:gd name="connsiteX6" fmla="*/ 140344 w 1295459"/>
              <a:gd name="connsiteY6" fmla="*/ 842048 h 842048"/>
              <a:gd name="connsiteX7" fmla="*/ 0 w 1295459"/>
              <a:gd name="connsiteY7" fmla="*/ 701704 h 842048"/>
              <a:gd name="connsiteX8" fmla="*/ 0 w 1295459"/>
              <a:gd name="connsiteY8" fmla="*/ 140344 h 84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459" h="842048">
                <a:moveTo>
                  <a:pt x="0" y="140344"/>
                </a:moveTo>
                <a:cubicBezTo>
                  <a:pt x="0" y="62834"/>
                  <a:pt x="62834" y="0"/>
                  <a:pt x="140344" y="0"/>
                </a:cubicBezTo>
                <a:lnTo>
                  <a:pt x="1155115" y="0"/>
                </a:lnTo>
                <a:cubicBezTo>
                  <a:pt x="1232625" y="0"/>
                  <a:pt x="1295459" y="62834"/>
                  <a:pt x="1295459" y="140344"/>
                </a:cubicBezTo>
                <a:lnTo>
                  <a:pt x="1295459" y="701704"/>
                </a:lnTo>
                <a:cubicBezTo>
                  <a:pt x="1295459" y="779214"/>
                  <a:pt x="1232625" y="842048"/>
                  <a:pt x="1155115" y="842048"/>
                </a:cubicBezTo>
                <a:lnTo>
                  <a:pt x="140344" y="842048"/>
                </a:lnTo>
                <a:cubicBezTo>
                  <a:pt x="62834" y="842048"/>
                  <a:pt x="0" y="779214"/>
                  <a:pt x="0" y="701704"/>
                </a:cubicBezTo>
                <a:lnTo>
                  <a:pt x="0" y="14034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204774"/>
              <a:satOff val="-28056"/>
              <a:lumOff val="40477"/>
              <a:alphaOff val="0"/>
            </a:schemeClr>
          </a:fillRef>
          <a:effectRef idx="1">
            <a:schemeClr val="accent1">
              <a:shade val="50000"/>
              <a:hueOff val="204774"/>
              <a:satOff val="-28056"/>
              <a:lumOff val="4047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4445" tIns="94445" rIns="94445" bIns="9444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b="1" dirty="0"/>
              <a:t>Olja in masti </a:t>
            </a:r>
            <a:r>
              <a:rPr lang="sl-SI" sz="1400" dirty="0"/>
              <a:t>(kurilno olje, maziva …)</a:t>
            </a:r>
          </a:p>
        </p:txBody>
      </p:sp>
      <p:sp>
        <p:nvSpPr>
          <p:cNvPr id="15" name="Prostoročno 14"/>
          <p:cNvSpPr/>
          <p:nvPr/>
        </p:nvSpPr>
        <p:spPr>
          <a:xfrm>
            <a:off x="4030492" y="1105620"/>
            <a:ext cx="4807772" cy="48077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91363" y="4776338"/>
                </a:moveTo>
                <a:arcTo wR="2403886" hR="2403886" stAng="4843449" swAng="1113102"/>
              </a:path>
            </a:pathLst>
          </a:custGeom>
          <a:noFill/>
        </p:spPr>
        <p:style>
          <a:lnRef idx="1">
            <a:schemeClr val="accent1">
              <a:shade val="90000"/>
              <a:hueOff val="212954"/>
              <a:satOff val="-26479"/>
              <a:lumOff val="33747"/>
              <a:alphaOff val="0"/>
            </a:schemeClr>
          </a:lnRef>
          <a:fillRef idx="0">
            <a:scrgbClr r="0" g="0" b="0"/>
          </a:fillRef>
          <a:effectRef idx="0">
            <a:schemeClr val="accent1">
              <a:shade val="90000"/>
              <a:hueOff val="212954"/>
              <a:satOff val="-26479"/>
              <a:lumOff val="33747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Prostoročno 15"/>
          <p:cNvSpPr/>
          <p:nvPr/>
        </p:nvSpPr>
        <p:spPr>
          <a:xfrm>
            <a:off x="4743642" y="5254309"/>
            <a:ext cx="1295459" cy="842048"/>
          </a:xfrm>
          <a:custGeom>
            <a:avLst/>
            <a:gdLst>
              <a:gd name="connsiteX0" fmla="*/ 0 w 1295459"/>
              <a:gd name="connsiteY0" fmla="*/ 140344 h 842048"/>
              <a:gd name="connsiteX1" fmla="*/ 140344 w 1295459"/>
              <a:gd name="connsiteY1" fmla="*/ 0 h 842048"/>
              <a:gd name="connsiteX2" fmla="*/ 1155115 w 1295459"/>
              <a:gd name="connsiteY2" fmla="*/ 0 h 842048"/>
              <a:gd name="connsiteX3" fmla="*/ 1295459 w 1295459"/>
              <a:gd name="connsiteY3" fmla="*/ 140344 h 842048"/>
              <a:gd name="connsiteX4" fmla="*/ 1295459 w 1295459"/>
              <a:gd name="connsiteY4" fmla="*/ 701704 h 842048"/>
              <a:gd name="connsiteX5" fmla="*/ 1155115 w 1295459"/>
              <a:gd name="connsiteY5" fmla="*/ 842048 h 842048"/>
              <a:gd name="connsiteX6" fmla="*/ 140344 w 1295459"/>
              <a:gd name="connsiteY6" fmla="*/ 842048 h 842048"/>
              <a:gd name="connsiteX7" fmla="*/ 0 w 1295459"/>
              <a:gd name="connsiteY7" fmla="*/ 701704 h 842048"/>
              <a:gd name="connsiteX8" fmla="*/ 0 w 1295459"/>
              <a:gd name="connsiteY8" fmla="*/ 140344 h 84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459" h="842048">
                <a:moveTo>
                  <a:pt x="0" y="140344"/>
                </a:moveTo>
                <a:cubicBezTo>
                  <a:pt x="0" y="62834"/>
                  <a:pt x="62834" y="0"/>
                  <a:pt x="140344" y="0"/>
                </a:cubicBezTo>
                <a:lnTo>
                  <a:pt x="1155115" y="0"/>
                </a:lnTo>
                <a:cubicBezTo>
                  <a:pt x="1232625" y="0"/>
                  <a:pt x="1295459" y="62834"/>
                  <a:pt x="1295459" y="140344"/>
                </a:cubicBezTo>
                <a:lnTo>
                  <a:pt x="1295459" y="701704"/>
                </a:lnTo>
                <a:cubicBezTo>
                  <a:pt x="1295459" y="779214"/>
                  <a:pt x="1232625" y="842048"/>
                  <a:pt x="1155115" y="842048"/>
                </a:cubicBezTo>
                <a:lnTo>
                  <a:pt x="140344" y="842048"/>
                </a:lnTo>
                <a:cubicBezTo>
                  <a:pt x="62834" y="842048"/>
                  <a:pt x="0" y="779214"/>
                  <a:pt x="0" y="701704"/>
                </a:cubicBezTo>
                <a:lnTo>
                  <a:pt x="0" y="14034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204774"/>
              <a:satOff val="-28056"/>
              <a:lumOff val="40477"/>
              <a:alphaOff val="0"/>
            </a:schemeClr>
          </a:fillRef>
          <a:effectRef idx="1">
            <a:schemeClr val="accent1">
              <a:shade val="50000"/>
              <a:hueOff val="204774"/>
              <a:satOff val="-28056"/>
              <a:lumOff val="4047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4445" tIns="94445" rIns="94445" bIns="9444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b="1" dirty="0"/>
              <a:t>Goriva</a:t>
            </a:r>
            <a:r>
              <a:rPr lang="sl-SI" sz="1400" dirty="0"/>
              <a:t> (bencin, dizel, kerozin …)</a:t>
            </a:r>
          </a:p>
        </p:txBody>
      </p:sp>
      <p:sp>
        <p:nvSpPr>
          <p:cNvPr id="17" name="Prostoročno 16"/>
          <p:cNvSpPr/>
          <p:nvPr/>
        </p:nvSpPr>
        <p:spPr>
          <a:xfrm>
            <a:off x="4030492" y="1105620"/>
            <a:ext cx="4807772" cy="48077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44023" y="4142714"/>
                </a:moveTo>
                <a:arcTo wR="2403886" hR="2403886" stAng="8020142" swAng="1221690"/>
              </a:path>
            </a:pathLst>
          </a:custGeom>
          <a:noFill/>
        </p:spPr>
        <p:style>
          <a:lnRef idx="1">
            <a:schemeClr val="accent1">
              <a:shade val="90000"/>
              <a:hueOff val="212954"/>
              <a:satOff val="-26479"/>
              <a:lumOff val="33747"/>
              <a:alphaOff val="0"/>
            </a:schemeClr>
          </a:lnRef>
          <a:fillRef idx="0">
            <a:scrgbClr r="0" g="0" b="0"/>
          </a:fillRef>
          <a:effectRef idx="0">
            <a:schemeClr val="accent1">
              <a:shade val="90000"/>
              <a:hueOff val="212954"/>
              <a:satOff val="-26479"/>
              <a:lumOff val="33747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Prostoročno 17"/>
          <p:cNvSpPr/>
          <p:nvPr/>
        </p:nvSpPr>
        <p:spPr>
          <a:xfrm>
            <a:off x="3407498" y="3609119"/>
            <a:ext cx="1374871" cy="1019855"/>
          </a:xfrm>
          <a:custGeom>
            <a:avLst/>
            <a:gdLst>
              <a:gd name="connsiteX0" fmla="*/ 0 w 1374871"/>
              <a:gd name="connsiteY0" fmla="*/ 169979 h 1019855"/>
              <a:gd name="connsiteX1" fmla="*/ 169979 w 1374871"/>
              <a:gd name="connsiteY1" fmla="*/ 0 h 1019855"/>
              <a:gd name="connsiteX2" fmla="*/ 1204892 w 1374871"/>
              <a:gd name="connsiteY2" fmla="*/ 0 h 1019855"/>
              <a:gd name="connsiteX3" fmla="*/ 1374871 w 1374871"/>
              <a:gd name="connsiteY3" fmla="*/ 169979 h 1019855"/>
              <a:gd name="connsiteX4" fmla="*/ 1374871 w 1374871"/>
              <a:gd name="connsiteY4" fmla="*/ 849876 h 1019855"/>
              <a:gd name="connsiteX5" fmla="*/ 1204892 w 1374871"/>
              <a:gd name="connsiteY5" fmla="*/ 1019855 h 1019855"/>
              <a:gd name="connsiteX6" fmla="*/ 169979 w 1374871"/>
              <a:gd name="connsiteY6" fmla="*/ 1019855 h 1019855"/>
              <a:gd name="connsiteX7" fmla="*/ 0 w 1374871"/>
              <a:gd name="connsiteY7" fmla="*/ 849876 h 1019855"/>
              <a:gd name="connsiteX8" fmla="*/ 0 w 1374871"/>
              <a:gd name="connsiteY8" fmla="*/ 169979 h 101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871" h="1019855">
                <a:moveTo>
                  <a:pt x="0" y="169979"/>
                </a:moveTo>
                <a:cubicBezTo>
                  <a:pt x="0" y="76102"/>
                  <a:pt x="76102" y="0"/>
                  <a:pt x="169979" y="0"/>
                </a:cubicBezTo>
                <a:lnTo>
                  <a:pt x="1204892" y="0"/>
                </a:lnTo>
                <a:cubicBezTo>
                  <a:pt x="1298769" y="0"/>
                  <a:pt x="1374871" y="76102"/>
                  <a:pt x="1374871" y="169979"/>
                </a:cubicBezTo>
                <a:lnTo>
                  <a:pt x="1374871" y="849876"/>
                </a:lnTo>
                <a:cubicBezTo>
                  <a:pt x="1374871" y="943753"/>
                  <a:pt x="1298769" y="1019855"/>
                  <a:pt x="1204892" y="1019855"/>
                </a:cubicBezTo>
                <a:lnTo>
                  <a:pt x="169979" y="1019855"/>
                </a:lnTo>
                <a:cubicBezTo>
                  <a:pt x="76102" y="1019855"/>
                  <a:pt x="0" y="943753"/>
                  <a:pt x="0" y="849876"/>
                </a:cubicBezTo>
                <a:lnTo>
                  <a:pt x="0" y="16997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136516"/>
              <a:satOff val="-18704"/>
              <a:lumOff val="26985"/>
              <a:alphaOff val="0"/>
            </a:schemeClr>
          </a:fillRef>
          <a:effectRef idx="1">
            <a:schemeClr val="accent1">
              <a:shade val="50000"/>
              <a:hueOff val="136516"/>
              <a:satOff val="-18704"/>
              <a:lumOff val="2698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125" tIns="103125" rIns="103125" bIns="10312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b="1" dirty="0"/>
              <a:t>Parafini</a:t>
            </a:r>
            <a:r>
              <a:rPr lang="sl-SI" sz="1400" dirty="0"/>
              <a:t> (za sveče, loščila, impregnacijo)</a:t>
            </a:r>
          </a:p>
        </p:txBody>
      </p:sp>
      <p:sp>
        <p:nvSpPr>
          <p:cNvPr id="19" name="Prostoročno 18"/>
          <p:cNvSpPr/>
          <p:nvPr/>
        </p:nvSpPr>
        <p:spPr>
          <a:xfrm>
            <a:off x="4030492" y="1105620"/>
            <a:ext cx="4807772" cy="48077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3" y="2418326"/>
                </a:moveTo>
                <a:arcTo wR="2403886" hR="2403886" stAng="10779349" swAng="1490489"/>
              </a:path>
            </a:pathLst>
          </a:custGeom>
          <a:noFill/>
        </p:spPr>
        <p:style>
          <a:lnRef idx="1">
            <a:schemeClr val="accent1">
              <a:shade val="90000"/>
              <a:hueOff val="141969"/>
              <a:satOff val="-17653"/>
              <a:lumOff val="22498"/>
              <a:alphaOff val="0"/>
            </a:schemeClr>
          </a:lnRef>
          <a:fillRef idx="0">
            <a:scrgbClr r="0" g="0" b="0"/>
          </a:fillRef>
          <a:effectRef idx="0">
            <a:schemeClr val="accent1">
              <a:shade val="90000"/>
              <a:hueOff val="141969"/>
              <a:satOff val="-17653"/>
              <a:lumOff val="22498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Prostoročno 19"/>
          <p:cNvSpPr/>
          <p:nvPr/>
        </p:nvSpPr>
        <p:spPr>
          <a:xfrm>
            <a:off x="3770084" y="1518269"/>
            <a:ext cx="1569721" cy="984876"/>
          </a:xfrm>
          <a:custGeom>
            <a:avLst/>
            <a:gdLst>
              <a:gd name="connsiteX0" fmla="*/ 0 w 1569721"/>
              <a:gd name="connsiteY0" fmla="*/ 164149 h 984876"/>
              <a:gd name="connsiteX1" fmla="*/ 164149 w 1569721"/>
              <a:gd name="connsiteY1" fmla="*/ 0 h 984876"/>
              <a:gd name="connsiteX2" fmla="*/ 1405572 w 1569721"/>
              <a:gd name="connsiteY2" fmla="*/ 0 h 984876"/>
              <a:gd name="connsiteX3" fmla="*/ 1569721 w 1569721"/>
              <a:gd name="connsiteY3" fmla="*/ 164149 h 984876"/>
              <a:gd name="connsiteX4" fmla="*/ 1569721 w 1569721"/>
              <a:gd name="connsiteY4" fmla="*/ 820727 h 984876"/>
              <a:gd name="connsiteX5" fmla="*/ 1405572 w 1569721"/>
              <a:gd name="connsiteY5" fmla="*/ 984876 h 984876"/>
              <a:gd name="connsiteX6" fmla="*/ 164149 w 1569721"/>
              <a:gd name="connsiteY6" fmla="*/ 984876 h 984876"/>
              <a:gd name="connsiteX7" fmla="*/ 0 w 1569721"/>
              <a:gd name="connsiteY7" fmla="*/ 820727 h 984876"/>
              <a:gd name="connsiteX8" fmla="*/ 0 w 1569721"/>
              <a:gd name="connsiteY8" fmla="*/ 164149 h 9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721" h="984876">
                <a:moveTo>
                  <a:pt x="0" y="164149"/>
                </a:moveTo>
                <a:cubicBezTo>
                  <a:pt x="0" y="73492"/>
                  <a:pt x="73492" y="0"/>
                  <a:pt x="164149" y="0"/>
                </a:cubicBezTo>
                <a:lnTo>
                  <a:pt x="1405572" y="0"/>
                </a:lnTo>
                <a:cubicBezTo>
                  <a:pt x="1496229" y="0"/>
                  <a:pt x="1569721" y="73492"/>
                  <a:pt x="1569721" y="164149"/>
                </a:cubicBezTo>
                <a:lnTo>
                  <a:pt x="1569721" y="820727"/>
                </a:lnTo>
                <a:cubicBezTo>
                  <a:pt x="1569721" y="911384"/>
                  <a:pt x="1496229" y="984876"/>
                  <a:pt x="1405572" y="984876"/>
                </a:cubicBezTo>
                <a:lnTo>
                  <a:pt x="164149" y="984876"/>
                </a:lnTo>
                <a:cubicBezTo>
                  <a:pt x="73492" y="984876"/>
                  <a:pt x="0" y="911384"/>
                  <a:pt x="0" y="820727"/>
                </a:cubicBezTo>
                <a:lnTo>
                  <a:pt x="0" y="16414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50000"/>
              <a:hueOff val="68258"/>
              <a:satOff val="-9352"/>
              <a:lumOff val="13492"/>
              <a:alphaOff val="0"/>
            </a:schemeClr>
          </a:fillRef>
          <a:effectRef idx="1">
            <a:schemeClr val="accent1">
              <a:shade val="50000"/>
              <a:hueOff val="68258"/>
              <a:satOff val="-9352"/>
              <a:lumOff val="1349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1418" tIns="101418" rIns="101418" bIns="101418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b="1" dirty="0"/>
              <a:t>Gradbeni material </a:t>
            </a:r>
            <a:r>
              <a:rPr lang="sl-SI" sz="1400" dirty="0"/>
              <a:t>(asfalt, izolacijski material …)</a:t>
            </a:r>
          </a:p>
        </p:txBody>
      </p:sp>
      <p:sp>
        <p:nvSpPr>
          <p:cNvPr id="21" name="Prostoročno 20"/>
          <p:cNvSpPr/>
          <p:nvPr/>
        </p:nvSpPr>
        <p:spPr>
          <a:xfrm>
            <a:off x="4030492" y="1105620"/>
            <a:ext cx="4807772" cy="48077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63109" y="408645"/>
                </a:moveTo>
                <a:arcTo wR="2403886" hR="2403886" stAng="14165964" swAng="1007681"/>
              </a:path>
            </a:pathLst>
          </a:custGeom>
          <a:noFill/>
        </p:spPr>
        <p:style>
          <a:lnRef idx="1">
            <a:schemeClr val="accent1">
              <a:shade val="90000"/>
              <a:hueOff val="70985"/>
              <a:satOff val="-8826"/>
              <a:lumOff val="11249"/>
              <a:alphaOff val="0"/>
            </a:schemeClr>
          </a:lnRef>
          <a:fillRef idx="0">
            <a:scrgbClr r="0" g="0" b="0"/>
          </a:fillRef>
          <a:effectRef idx="0">
            <a:schemeClr val="accent1">
              <a:shade val="90000"/>
              <a:hueOff val="70985"/>
              <a:satOff val="-8826"/>
              <a:lumOff val="11249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2708921"/>
            <a:ext cx="2736304" cy="18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Uporaba nafte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91" y="322521"/>
            <a:ext cx="5375856" cy="5765940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Svet brez nafte?</a:t>
            </a:r>
          </a:p>
        </p:txBody>
      </p:sp>
    </p:spTree>
    <p:extLst>
      <p:ext uri="{BB962C8B-B14F-4D97-AF65-F5344CB8AC3E}">
        <p14:creationId xmlns:p14="http://schemas.microsoft.com/office/powerpoint/2010/main" val="16907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Svetovne zaloge nafte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1" y="1676400"/>
            <a:ext cx="4113639" cy="4522416"/>
          </a:xfrm>
        </p:spPr>
      </p:pic>
    </p:spTree>
    <p:extLst>
      <p:ext uri="{BB962C8B-B14F-4D97-AF65-F5344CB8AC3E}">
        <p14:creationId xmlns:p14="http://schemas.microsoft.com/office/powerpoint/2010/main" val="3864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Vpliv ogljikovodikov na okolje</a:t>
            </a:r>
          </a:p>
        </p:txBody>
      </p:sp>
      <p:pic>
        <p:nvPicPr>
          <p:cNvPr id="12" name="Označba mesta slike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0" r="24260"/>
          <a:stretch>
            <a:fillRect/>
          </a:stretch>
        </p:blipFill>
        <p:spPr/>
      </p:pic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Razlitje nafte (Koreja)</a:t>
            </a:r>
          </a:p>
        </p:txBody>
      </p:sp>
    </p:spTree>
    <p:extLst>
      <p:ext uri="{BB962C8B-B14F-4D97-AF65-F5344CB8AC3E}">
        <p14:creationId xmlns:p14="http://schemas.microsoft.com/office/powerpoint/2010/main" val="30121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Vpliv ogljikovodikov na okolje</a:t>
            </a:r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4" r="26004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sz="1800" dirty="0"/>
              <a:t>Razlitje nafte (Koreja)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66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Vpliv ogljikovodikov na okolje</a:t>
            </a:r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r="26666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Nafta v morju</a:t>
            </a:r>
          </a:p>
        </p:txBody>
      </p:sp>
    </p:spTree>
    <p:extLst>
      <p:ext uri="{BB962C8B-B14F-4D97-AF65-F5344CB8AC3E}">
        <p14:creationId xmlns:p14="http://schemas.microsoft.com/office/powerpoint/2010/main" val="11711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Vpliv ogljikovodikov na okolje</a:t>
            </a: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85" y="905372"/>
            <a:ext cx="6845401" cy="4203076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Učinek </a:t>
            </a:r>
            <a:r>
              <a:rPr lang="sl-SI" sz="1800"/>
              <a:t>tople grede.</a:t>
            </a:r>
            <a:endParaRPr lang="sl-SI" sz="1800" dirty="0"/>
          </a:p>
          <a:p>
            <a:r>
              <a:rPr lang="sl-SI" sz="1800" dirty="0"/>
              <a:t>Toplogredna plina sta metan in CO</a:t>
            </a:r>
            <a:r>
              <a:rPr lang="sl-SI" sz="1800" baseline="-25000" dirty="0"/>
              <a:t>2</a:t>
            </a:r>
            <a:r>
              <a:rPr lang="sl-SI" sz="1800" dirty="0"/>
              <a:t>, ki nastaja kot posledica zgorevanja ogljikovodikov.</a:t>
            </a:r>
          </a:p>
        </p:txBody>
      </p:sp>
    </p:spTree>
    <p:extLst>
      <p:ext uri="{BB962C8B-B14F-4D97-AF65-F5344CB8AC3E}">
        <p14:creationId xmlns:p14="http://schemas.microsoft.com/office/powerpoint/2010/main" val="3641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jeni pravokotnik 11"/>
          <p:cNvSpPr/>
          <p:nvPr/>
        </p:nvSpPr>
        <p:spPr>
          <a:xfrm>
            <a:off x="6632128" y="4649702"/>
            <a:ext cx="3640336" cy="7955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Nastanek nafte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085336"/>
            <a:ext cx="2880320" cy="2038745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54" y="2173808"/>
            <a:ext cx="3038884" cy="2038745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jeZBesedilom 7"/>
          <p:cNvSpPr txBox="1"/>
          <p:nvPr/>
        </p:nvSpPr>
        <p:spPr>
          <a:xfrm>
            <a:off x="6734640" y="4709960"/>
            <a:ext cx="355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/>
              <a:t>Prekrivala jih je plast zemlje, mulja in usedlin.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1307468" y="4533016"/>
            <a:ext cx="3708412" cy="84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1415480" y="464970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dirty="0"/>
              <a:t>Odmrle </a:t>
            </a:r>
            <a:r>
              <a:rPr lang="it-IT" sz="2000" dirty="0" err="1"/>
              <a:t>rastline</a:t>
            </a:r>
            <a:r>
              <a:rPr lang="it-IT" sz="2000" dirty="0"/>
              <a:t> in </a:t>
            </a:r>
            <a:r>
              <a:rPr lang="it-IT" sz="2000" dirty="0" err="1"/>
              <a:t>živali</a:t>
            </a:r>
            <a:r>
              <a:rPr lang="it-IT" sz="2000" dirty="0"/>
              <a:t> so se </a:t>
            </a:r>
            <a:r>
              <a:rPr lang="it-IT" sz="2000" dirty="0" err="1"/>
              <a:t>usedale</a:t>
            </a:r>
            <a:r>
              <a:rPr lang="it-IT" sz="2000" dirty="0"/>
              <a:t> </a:t>
            </a:r>
            <a:r>
              <a:rPr lang="it-IT" sz="2000" dirty="0" err="1"/>
              <a:t>na</a:t>
            </a:r>
            <a:r>
              <a:rPr lang="it-IT" sz="2000" dirty="0"/>
              <a:t> </a:t>
            </a:r>
            <a:r>
              <a:rPr lang="it-IT" sz="2000" dirty="0" err="1"/>
              <a:t>dno</a:t>
            </a:r>
            <a:r>
              <a:rPr lang="it-IT" sz="2000" dirty="0"/>
              <a:t> </a:t>
            </a:r>
            <a:r>
              <a:rPr lang="it-IT" sz="2000" dirty="0" err="1"/>
              <a:t>morja</a:t>
            </a:r>
            <a:r>
              <a:rPr lang="it-IT" sz="2000" dirty="0"/>
              <a:t>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5180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jeni pravokotnik 8"/>
          <p:cNvSpPr/>
          <p:nvPr/>
        </p:nvSpPr>
        <p:spPr>
          <a:xfrm>
            <a:off x="8429762" y="3701666"/>
            <a:ext cx="3096344" cy="698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767408" y="4005064"/>
            <a:ext cx="6408712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Nastanek nafte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06" y="1834634"/>
            <a:ext cx="2667190" cy="186703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848431"/>
            <a:ext cx="3371380" cy="142658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jeZBesedilom 4"/>
          <p:cNvSpPr txBox="1"/>
          <p:nvPr/>
        </p:nvSpPr>
        <p:spPr>
          <a:xfrm>
            <a:off x="767408" y="4086189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/>
              <a:t>V milijonih let se je povečeval pritisk zgornjih plasti na odmrle dele rastlin in živali. </a:t>
            </a:r>
          </a:p>
          <a:p>
            <a:pPr>
              <a:lnSpc>
                <a:spcPct val="90000"/>
              </a:lnSpc>
            </a:pPr>
            <a:r>
              <a:rPr lang="sl-SI" sz="2000" dirty="0"/>
              <a:t>Zaradi velikega pritiska in visoke temperature sta iz njih nastala nafta in zemeljski plin.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8429762" y="37539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/>
              <a:t>Črpanje zemeljskega plina in nafte.</a:t>
            </a:r>
          </a:p>
        </p:txBody>
      </p:sp>
    </p:spTree>
    <p:extLst>
      <p:ext uri="{BB962C8B-B14F-4D97-AF65-F5344CB8AC3E}">
        <p14:creationId xmlns:p14="http://schemas.microsoft.com/office/powerpoint/2010/main" val="26138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Viri ogljikovodikov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450848" y="1647087"/>
            <a:ext cx="4645152" cy="801943"/>
          </a:xfrm>
        </p:spPr>
        <p:txBody>
          <a:bodyPr/>
          <a:lstStyle/>
          <a:p>
            <a:r>
              <a:rPr lang="sl-SI" dirty="0"/>
              <a:t>Nafta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63624" y="2449030"/>
            <a:ext cx="4419599" cy="3286471"/>
          </a:xfrm>
        </p:spPr>
        <p:txBody>
          <a:bodyPr>
            <a:normAutofit/>
          </a:bodyPr>
          <a:lstStyle/>
          <a:p>
            <a:r>
              <a:rPr lang="sl-SI" dirty="0"/>
              <a:t>Zmes tekočih ogljikovodikov, v njih so raztopljeni tudi takšni z daljšimi verigami, ki so pri običajnih pogojih trdni.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412362" y="1647087"/>
            <a:ext cx="4645152" cy="802237"/>
          </a:xfrm>
        </p:spPr>
        <p:txBody>
          <a:bodyPr/>
          <a:lstStyle/>
          <a:p>
            <a:r>
              <a:rPr lang="sl-SI" dirty="0"/>
              <a:t>Zemeljski plin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412362" y="2449030"/>
            <a:ext cx="4645152" cy="2637371"/>
          </a:xfrm>
        </p:spPr>
        <p:txBody>
          <a:bodyPr>
            <a:normAutofit/>
          </a:bodyPr>
          <a:lstStyle/>
          <a:p>
            <a:r>
              <a:rPr lang="sl-SI" dirty="0"/>
              <a:t>Lahko izhaja iz zemlje sam, ali pa spremlja nafto.</a:t>
            </a:r>
          </a:p>
          <a:p>
            <a:r>
              <a:rPr lang="sl-SI" dirty="0"/>
              <a:t>Vsebuje metan, etan, propan in butan.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56" y="3751668"/>
            <a:ext cx="3230740" cy="2328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98" y="4203576"/>
            <a:ext cx="2102571" cy="1850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aobljeni pravokotnik 7"/>
          <p:cNvSpPr/>
          <p:nvPr/>
        </p:nvSpPr>
        <p:spPr>
          <a:xfrm>
            <a:off x="8458201" y="404664"/>
            <a:ext cx="3384376" cy="1219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2"/>
                </a:solidFill>
              </a:rPr>
              <a:t>V nafti so ogljikovodiki z nekaj C atomi do takšnih s 50 C atomi.</a:t>
            </a:r>
          </a:p>
        </p:txBody>
      </p:sp>
    </p:spTree>
    <p:extLst>
      <p:ext uri="{BB962C8B-B14F-4D97-AF65-F5344CB8AC3E}">
        <p14:creationId xmlns:p14="http://schemas.microsoft.com/office/powerpoint/2010/main" val="39761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Sestava nafte je odvisna od nahajališča</a:t>
            </a:r>
            <a:endParaRPr lang="sl-SI" sz="36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447191" y="1540771"/>
            <a:ext cx="4645152" cy="801943"/>
          </a:xfrm>
        </p:spPr>
        <p:txBody>
          <a:bodyPr/>
          <a:lstStyle/>
          <a:p>
            <a:r>
              <a:rPr lang="sl-SI" dirty="0"/>
              <a:t>Glavna sestavina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466120" y="2468530"/>
            <a:ext cx="4645152" cy="2644457"/>
          </a:xfrm>
        </p:spPr>
        <p:txBody>
          <a:bodyPr/>
          <a:lstStyle/>
          <a:p>
            <a:r>
              <a:rPr lang="sl-SI" dirty="0"/>
              <a:t>Ogljikovodiki (95-98 %)</a:t>
            </a:r>
          </a:p>
          <a:p>
            <a:r>
              <a:rPr lang="sl-SI" dirty="0"/>
              <a:t>Gostota surove nafte je od 0,7 do 0,9 g/</a:t>
            </a:r>
            <a:r>
              <a:rPr lang="sl-SI" dirty="0" err="1"/>
              <a:t>mL.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412362" y="1540771"/>
            <a:ext cx="4645152" cy="802237"/>
          </a:xfrm>
        </p:spPr>
        <p:txBody>
          <a:bodyPr/>
          <a:lstStyle/>
          <a:p>
            <a:r>
              <a:rPr lang="sl-SI" dirty="0"/>
              <a:t>Primesi 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412362" y="2468530"/>
            <a:ext cx="4645152" cy="2637371"/>
          </a:xfrm>
        </p:spPr>
        <p:txBody>
          <a:bodyPr/>
          <a:lstStyle/>
          <a:p>
            <a:r>
              <a:rPr lang="sl-SI" dirty="0"/>
              <a:t>Žveplove spojine (0-4 %)</a:t>
            </a:r>
          </a:p>
          <a:p>
            <a:r>
              <a:rPr lang="sl-SI" dirty="0"/>
              <a:t>Dušikove spojine (0-1 %)</a:t>
            </a:r>
          </a:p>
          <a:p>
            <a:r>
              <a:rPr lang="sl-SI" dirty="0"/>
              <a:t>Kisikove spojine (0-3 %)</a:t>
            </a:r>
          </a:p>
          <a:p>
            <a:r>
              <a:rPr lang="sl-SI" dirty="0"/>
              <a:t>Kovine (1-1000ppm)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22163" r="5189" b="10442"/>
          <a:stretch/>
        </p:blipFill>
        <p:spPr>
          <a:xfrm>
            <a:off x="1477733" y="3900880"/>
            <a:ext cx="4633539" cy="21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Sestava nafte</a:t>
            </a: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Surova nafta je temna tekočina, ki je ne moremo neposredno uporabljati.</a:t>
            </a:r>
          </a:p>
          <a:p>
            <a:r>
              <a:rPr lang="sl-SI" dirty="0"/>
              <a:t>Predelujejo jo v rafinerijah.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3284985"/>
            <a:ext cx="2664296" cy="28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Destilacija  nafte</a:t>
            </a: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Nafto najprej segrejejo do vrenja.</a:t>
            </a:r>
          </a:p>
          <a:p>
            <a:r>
              <a:rPr lang="sl-SI" dirty="0"/>
              <a:t>Nastale plinske frakcije prestrežejo v hladilnik, kjer jih kondenzirajo nazaj v tekočino.</a:t>
            </a:r>
          </a:p>
          <a:p>
            <a:r>
              <a:rPr lang="sl-SI" dirty="0"/>
              <a:t>Pri segrevanju izparijo najprej najbolj hlapne spojine.</a:t>
            </a:r>
          </a:p>
          <a:p>
            <a:r>
              <a:rPr lang="sl-SI" dirty="0"/>
              <a:t>V prvi skupini spojin (frakciji), ki jo ločimo iz nafte so spojine z najnižjimi vrelišči.</a:t>
            </a:r>
          </a:p>
          <a:p>
            <a:r>
              <a:rPr lang="sl-SI" dirty="0"/>
              <a:t>V vsaki frakciji je zmes spojin, ki imajo vrelišče znotraj temperaturnega intervala.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err="1"/>
              <a:t>Frakcionirana</a:t>
            </a:r>
            <a:r>
              <a:rPr lang="sl-SI" dirty="0"/>
              <a:t> destilacija</a:t>
            </a:r>
          </a:p>
        </p:txBody>
      </p:sp>
    </p:spTree>
    <p:extLst>
      <p:ext uri="{BB962C8B-B14F-4D97-AF65-F5344CB8AC3E}">
        <p14:creationId xmlns:p14="http://schemas.microsoft.com/office/powerpoint/2010/main" val="13527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Frakcije nafte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1502D-6533-4524-B840-661C21ECFBEA}"/>
              </a:ext>
            </a:extLst>
          </p:cNvPr>
          <p:cNvSpPr/>
          <p:nvPr/>
        </p:nvSpPr>
        <p:spPr>
          <a:xfrm>
            <a:off x="1350335" y="1711842"/>
            <a:ext cx="499730" cy="1637414"/>
          </a:xfrm>
          <a:prstGeom prst="rect">
            <a:avLst/>
          </a:prstGeom>
          <a:solidFill>
            <a:srgbClr val="DAD7D2"/>
          </a:solidFill>
          <a:ln>
            <a:solidFill>
              <a:srgbClr val="DBD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636556"/>
            <a:ext cx="7750881" cy="6221443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err="1"/>
              <a:t>Frakcionirana</a:t>
            </a:r>
            <a:r>
              <a:rPr lang="sl-SI" dirty="0"/>
              <a:t> destilacija</a:t>
            </a:r>
          </a:p>
        </p:txBody>
      </p:sp>
    </p:spTree>
    <p:extLst>
      <p:ext uri="{BB962C8B-B14F-4D97-AF65-F5344CB8AC3E}">
        <p14:creationId xmlns:p14="http://schemas.microsoft.com/office/powerpoint/2010/main" val="39803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Izboljšava bencinske frakcije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Bencin je tem boljši, čim bolj se da zmes njegovih hlapov in zraka stisniti.</a:t>
            </a:r>
          </a:p>
          <a:p>
            <a:r>
              <a:rPr lang="sl-SI" dirty="0"/>
              <a:t>Merilo stisljivosti je oktansko število. </a:t>
            </a:r>
          </a:p>
          <a:p>
            <a:r>
              <a:rPr lang="sl-SI" dirty="0"/>
              <a:t>Čisti </a:t>
            </a:r>
            <a:r>
              <a:rPr lang="sl-SI" dirty="0" err="1"/>
              <a:t>izooktan</a:t>
            </a:r>
            <a:r>
              <a:rPr lang="sl-SI" dirty="0"/>
              <a:t> ima oktansko število 100, heptan pa 0.</a:t>
            </a:r>
          </a:p>
          <a:p>
            <a:r>
              <a:rPr lang="sl-SI" dirty="0"/>
              <a:t>Oktansko število 95 pomeni, da je v bencinu 95% </a:t>
            </a:r>
            <a:r>
              <a:rPr lang="sl-SI" dirty="0" err="1"/>
              <a:t>izooktana</a:t>
            </a:r>
            <a:r>
              <a:rPr lang="sl-SI" dirty="0"/>
              <a:t> in 5% heptana.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16" y="3429000"/>
            <a:ext cx="3603048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389</TotalTime>
  <Words>457</Words>
  <Application>Microsoft Office PowerPoint</Application>
  <PresentationFormat>Širokozaslonsko</PresentationFormat>
  <Paragraphs>64</Paragraphs>
  <Slides>16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Euphemia</vt:lpstr>
      <vt:lpstr>Gill Sans MT</vt:lpstr>
      <vt:lpstr>Gallery</vt:lpstr>
      <vt:lpstr>Viri ogljikovodikov</vt:lpstr>
      <vt:lpstr>Nastanek nafte</vt:lpstr>
      <vt:lpstr>Nastanek nafte</vt:lpstr>
      <vt:lpstr>Viri ogljikovodikov</vt:lpstr>
      <vt:lpstr>Sestava nafte je odvisna od nahajališča</vt:lpstr>
      <vt:lpstr>Sestava nafte</vt:lpstr>
      <vt:lpstr>Destilacija  nafte</vt:lpstr>
      <vt:lpstr>Frakcije nafte</vt:lpstr>
      <vt:lpstr>Izboljšava bencinske frakcije</vt:lpstr>
      <vt:lpstr>Uporaba nafte</vt:lpstr>
      <vt:lpstr>Uporaba nafte</vt:lpstr>
      <vt:lpstr>Svetovne zaloge nafte</vt:lpstr>
      <vt:lpstr>Vpliv ogljikovodikov na okolje</vt:lpstr>
      <vt:lpstr>Vpliv ogljikovodikov na okolje</vt:lpstr>
      <vt:lpstr>Vpliv ogljikovodikov na okolje</vt:lpstr>
      <vt:lpstr>Vpliv ogljikovodikov na okolje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ogljikovodikov</dc:title>
  <dc:creator>Neven Šverko</dc:creator>
  <cp:lastModifiedBy>Profesor</cp:lastModifiedBy>
  <cp:revision>15</cp:revision>
  <dcterms:created xsi:type="dcterms:W3CDTF">2019-12-04T08:12:34Z</dcterms:created>
  <dcterms:modified xsi:type="dcterms:W3CDTF">2022-05-09T10:38:14Z</dcterms:modified>
</cp:coreProperties>
</file>