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8786-A100-4CE3-8952-E27C4113E5F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5F2DD-034A-4608-B81A-E42CE4F5FD3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3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6516D-A0F3-4E9C-8F36-9573A0E35BD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FE3D94-5715-4017-9EFB-6992DCF09D2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142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3A4C0D-4424-4307-9962-8771FCF5A5C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D32D6E-D76E-46B3-8594-CD822160A90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255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4AEC2-AE78-43D6-98E1-83E0FF45BF0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01440-B073-4941-8F38-B8ED75A133C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605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7B2A2D-B396-4360-8BD6-FA6FF21479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F40656-EDC0-4C06-842B-20919E0A25E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6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7E6411-37AB-404B-A44D-B78679219E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3780D-C6C0-4D49-B074-F8EB0C7619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273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C1C32-1735-4299-897B-558C0411BA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EC984-6286-445F-A15F-4A9D8C6C309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101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325D6F-F0BA-4778-A5FE-8F9C1B51C3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1DDB39-F8F3-4D11-8B9B-7E0EE1C7D31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06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1FFFF3-6A1D-4A77-875B-00D01687E1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81DDBB-52BD-41E1-AF81-FDB39F17692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013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C25ECA-9A58-4F52-950F-3F29F5AAD8E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D8CF6F-518C-4763-B5AC-085F1A7FC3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413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9DF310-878C-45A5-9886-2D3FFA29F5F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B026C-1649-49A6-A131-6C7B12DE94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69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5BC55-62D8-4445-ADB4-E87A140B36B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12C477-A118-4E33-9F74-F7D2035640B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14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1AB71-EDC1-42B0-B3D2-B4CC6BB0BDA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B39DD1-2D15-4D40-96B1-F870C899787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437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44A03-CA4C-4E1C-B515-697BF6F8CDD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67A3AA-52C2-40F8-B93A-244D6505B95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374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C2BF7D-1D31-4845-A5D9-0B587AA0488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1DC9AF-BCBE-4FE5-96B3-5CD4EB40E8E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17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10. 04. 2022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D7BCBC-5438-47E6-BAF0-D563E16FC9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FEAC26-B96B-4CC3-A4D6-071BA78F6C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10. 04. 2022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1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2BB9FB4-EAF1-4E4A-9D18-9C6DC84D3CB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595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4464382-D664-47C2-81A3-84578A4E8C6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1992313" y="474664"/>
            <a:ext cx="6354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9900"/>
                </a:solidFill>
              </a:rPr>
              <a:t>5 PRVI GLAVNI ZAKON TERMODINAMIKE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1847850" y="1039814"/>
            <a:ext cx="864235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Energija ne more nastati iz nič, niti ne more izginiti v nič. Lahko se pa ena vrsta energije pretvori v drugo vrsto energije. Zakon o ohranitvi energije pravi, da je vsota vseh energij, ki so v zaključenem sistemu, konstantna. To pomeni, da se lahko v zaključenem sistemu spreminjajo količine posameznih vrst energije, vendar le tako, da povečanje ene vrste energije ustreza prav tolikšnemu zmanjšanju količine ene ali več drugih vrst energij.</a:t>
            </a:r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2063751" y="3644900"/>
            <a:ext cx="26527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VOLUMSKO DELO</a:t>
            </a:r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1847851" y="4227513"/>
            <a:ext cx="856932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462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zaprtem sistemu mora dovedeno delo povzročiti spremembo notranjega stanja, ne povzroči pa spremembe v legi ali hitrosti sistema. Za primer takšnega sistema kot delovno telo vzamemo plin, ki je zaprt v valju s pomičnim batom (slika 5.1).</a:t>
            </a:r>
          </a:p>
        </p:txBody>
      </p:sp>
    </p:spTree>
    <p:extLst>
      <p:ext uri="{BB962C8B-B14F-4D97-AF65-F5344CB8AC3E}">
        <p14:creationId xmlns:p14="http://schemas.microsoft.com/office/powerpoint/2010/main" val="322506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981200" y="549276"/>
            <a:ext cx="8229600" cy="56991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  <a:defRPr/>
            </a:pPr>
            <a:r>
              <a:rPr lang="sl-SI" altLang="sl-SI" sz="2200" dirty="0"/>
              <a:t>Delovno telo lahko opravi delo le tedaj, če mu spremenimo volumen.                                                                                  Telo se raztegne od volumna </a:t>
            </a:r>
            <a:r>
              <a:rPr lang="sl-SI" altLang="sl-SI" sz="2200" i="1" dirty="0"/>
              <a:t>V </a:t>
            </a:r>
            <a:r>
              <a:rPr lang="sl-SI" altLang="sl-SI" sz="2200" dirty="0"/>
              <a:t>na volumen </a:t>
            </a:r>
            <a:r>
              <a:rPr lang="sl-SI" altLang="sl-SI" sz="2200" i="1" dirty="0"/>
              <a:t>V + ∆V. </a:t>
            </a:r>
            <a:r>
              <a:rPr lang="sl-SI" altLang="sl-SI" sz="2200" dirty="0"/>
              <a:t>Ta sprememba </a:t>
            </a:r>
            <a:r>
              <a:rPr lang="sl-SI" altLang="sl-SI" sz="2200" i="1" dirty="0"/>
              <a:t>∆V je </a:t>
            </a:r>
            <a:r>
              <a:rPr lang="sl-SI" altLang="sl-SI" sz="2200" dirty="0"/>
              <a:t>enaka: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i="1" dirty="0"/>
              <a:t>          ∆V = A . ∆s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dirty="0"/>
              <a:t>Sila, ki deluje na bat, je: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i="1" dirty="0"/>
              <a:t>             F = p . 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l-SI" altLang="sl-SI" sz="2200" dirty="0"/>
              <a:t>Delo, ki ga opravi sila za ta premik, je:</a:t>
            </a:r>
          </a:p>
          <a:p>
            <a:pPr marL="0" indent="0">
              <a:buNone/>
              <a:defRPr/>
            </a:pPr>
            <a:endParaRPr lang="sl-SI" sz="2200" dirty="0"/>
          </a:p>
        </p:txBody>
      </p:sp>
      <p:sp>
        <p:nvSpPr>
          <p:cNvPr id="126979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1313770-40D0-4569-A028-17EC7135522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1981201" y="3398839"/>
            <a:ext cx="4841875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∆W = F . ∆s = p . A . ∆s = p . ∆V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26981" name="PoljeZBesedilom 5"/>
          <p:cNvSpPr txBox="1">
            <a:spLocks noChangeArrowheads="1"/>
          </p:cNvSpPr>
          <p:nvPr/>
        </p:nvSpPr>
        <p:spPr bwMode="auto">
          <a:xfrm>
            <a:off x="1981200" y="4149726"/>
            <a:ext cx="4762500" cy="14462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Zaprti sistem imenujemo tisti termodinamski sistem, ki ne izmenjuje snovi z okolico, lahko pa izmenjuje toploto.</a:t>
            </a:r>
          </a:p>
        </p:txBody>
      </p:sp>
      <p:pic>
        <p:nvPicPr>
          <p:cNvPr id="126982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1" y="1844675"/>
            <a:ext cx="3603625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83" name="PoljeZBesedilom 1"/>
          <p:cNvSpPr txBox="1">
            <a:spLocks noChangeArrowheads="1"/>
          </p:cNvSpPr>
          <p:nvPr/>
        </p:nvSpPr>
        <p:spPr bwMode="auto">
          <a:xfrm>
            <a:off x="6959601" y="5229226"/>
            <a:ext cx="968375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</a:rPr>
              <a:t>Slika 5.1:</a:t>
            </a:r>
          </a:p>
        </p:txBody>
      </p:sp>
    </p:spTree>
    <p:extLst>
      <p:ext uri="{BB962C8B-B14F-4D97-AF65-F5344CB8AC3E}">
        <p14:creationId xmlns:p14="http://schemas.microsoft.com/office/powerpoint/2010/main" val="16503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9132AB3-C433-4783-992D-D0ADE26B72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800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A70FB5C-CE75-409C-B07E-C8A9597E68E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8004" name="Rectangle 5"/>
          <p:cNvSpPr>
            <a:spLocks noChangeArrowheads="1"/>
          </p:cNvSpPr>
          <p:nvPr/>
        </p:nvSpPr>
        <p:spPr bwMode="auto">
          <a:xfrm>
            <a:off x="1703389" y="649289"/>
            <a:ext cx="8785225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573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končnem raztezku telesa mase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volumna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ob konstantnem tlaku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p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opravljeno delo: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l-SI" altLang="sl-SI" sz="2200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</a:t>
            </a:r>
            <a:r>
              <a:rPr lang="sl-SI" altLang="sl-SI" sz="2200" i="1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V</a:t>
            </a:r>
            <a:r>
              <a:rPr lang="sl-SI" altLang="sl-SI" sz="2200" i="1" baseline="-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Opravljeno delo lahko izrazimo na enoto mase v zaprtem sistemu pri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konstantnem tlaku: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8005" name="Rectangle 18"/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8006" name="Object 17"/>
          <p:cNvGraphicFramePr>
            <a:graphicFrameLocks noChangeAspect="1"/>
          </p:cNvGraphicFramePr>
          <p:nvPr/>
        </p:nvGraphicFramePr>
        <p:xfrm>
          <a:off x="1911351" y="2562226"/>
          <a:ext cx="35607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2005729" imgH="406224" progId="Equation.3">
                  <p:embed/>
                </p:oleObj>
              </mc:Choice>
              <mc:Fallback>
                <p:oleObj name="Enačba" r:id="rId3" imgW="2005729" imgH="406224" progId="Equation.3">
                  <p:embed/>
                  <p:pic>
                    <p:nvPicPr>
                      <p:cNvPr id="128006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1" y="2562226"/>
                        <a:ext cx="3560763" cy="7016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8007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7893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09" name="Group 29"/>
          <p:cNvGraphicFramePr>
            <a:graphicFrameLocks noGrp="1"/>
          </p:cNvGraphicFramePr>
          <p:nvPr/>
        </p:nvGraphicFramePr>
        <p:xfrm>
          <a:off x="6003925" y="2924176"/>
          <a:ext cx="207964" cy="1006475"/>
        </p:xfrm>
        <a:graphic>
          <a:graphicData uri="http://schemas.openxmlformats.org/drawingml/2006/table">
            <a:tbl>
              <a:tblPr/>
              <a:tblGrid>
                <a:gridCol w="207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sl-SI" sz="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2" marR="91282" marT="45749" marB="4574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4119" name="Group 39"/>
          <p:cNvGraphicFramePr>
            <a:graphicFrameLocks noGrp="1"/>
          </p:cNvGraphicFramePr>
          <p:nvPr/>
        </p:nvGraphicFramePr>
        <p:xfrm>
          <a:off x="6003925" y="2924176"/>
          <a:ext cx="207964" cy="1006475"/>
        </p:xfrm>
        <a:graphic>
          <a:graphicData uri="http://schemas.openxmlformats.org/drawingml/2006/table">
            <a:tbl>
              <a:tblPr/>
              <a:tblGrid>
                <a:gridCol w="207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[Pa]</a:t>
                      </a:r>
                      <a:endParaRPr kumimoji="0" lang="sl-SI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sl-SI" sz="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2" marR="91282" marT="45749" marB="4574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8012" name="Rectangle 51"/>
          <p:cNvSpPr>
            <a:spLocks noChangeArrowheads="1"/>
          </p:cNvSpPr>
          <p:nvPr/>
        </p:nvSpPr>
        <p:spPr bwMode="auto">
          <a:xfrm>
            <a:off x="2927350" y="3785206"/>
            <a:ext cx="1342034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pridobivanje dela </a:t>
            </a:r>
            <a:r>
              <a:rPr lang="sl-SI" altLang="sl-SI" sz="800" i="1">
                <a:solidFill>
                  <a:srgbClr val="000000"/>
                </a:solidFill>
              </a:rPr>
              <a:t>W</a:t>
            </a:r>
            <a:r>
              <a:rPr lang="sl-SI" altLang="sl-SI" sz="800" baseline="-25000">
                <a:solidFill>
                  <a:srgbClr val="000000"/>
                </a:solidFill>
              </a:rPr>
              <a:t>12</a:t>
            </a:r>
            <a:r>
              <a:rPr lang="sl-SI" altLang="sl-SI" sz="800">
                <a:solidFill>
                  <a:srgbClr val="000000"/>
                </a:solidFill>
              </a:rPr>
              <a:t> &gt; 0</a:t>
            </a:r>
            <a:r>
              <a:rPr lang="sl-SI" altLang="sl-SI" sz="2200">
                <a:solidFill>
                  <a:srgbClr val="000000"/>
                </a:solidFill>
              </a:rPr>
              <a:t/>
            </a:r>
            <a:br>
              <a:rPr lang="sl-SI" altLang="sl-SI" sz="2200">
                <a:solidFill>
                  <a:srgbClr val="000000"/>
                </a:solidFill>
              </a:rPr>
            </a:br>
            <a:r>
              <a:rPr lang="sl-SI" altLang="sl-SI" sz="2200">
                <a:solidFill>
                  <a:srgbClr val="000000"/>
                </a:solidFill>
              </a:rPr>
              <a:t/>
            </a:r>
            <a:br>
              <a:rPr lang="sl-SI" altLang="sl-SI" sz="22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8013" name="Line 52"/>
          <p:cNvSpPr>
            <a:spLocks noChangeShapeType="1"/>
          </p:cNvSpPr>
          <p:nvPr/>
        </p:nvSpPr>
        <p:spPr bwMode="auto">
          <a:xfrm>
            <a:off x="2424113" y="39338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14" name="Line 53"/>
          <p:cNvSpPr>
            <a:spLocks noChangeShapeType="1"/>
          </p:cNvSpPr>
          <p:nvPr/>
        </p:nvSpPr>
        <p:spPr bwMode="auto">
          <a:xfrm>
            <a:off x="4008438" y="42211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15" name="Line 54"/>
          <p:cNvSpPr>
            <a:spLocks noChangeShapeType="1"/>
          </p:cNvSpPr>
          <p:nvPr/>
        </p:nvSpPr>
        <p:spPr bwMode="auto">
          <a:xfrm>
            <a:off x="4224338" y="4221163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16" name="Rectangle 55"/>
          <p:cNvSpPr>
            <a:spLocks noChangeArrowheads="1"/>
          </p:cNvSpPr>
          <p:nvPr/>
        </p:nvSpPr>
        <p:spPr bwMode="auto">
          <a:xfrm>
            <a:off x="2782888" y="3951289"/>
            <a:ext cx="13509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delo se porablja </a:t>
            </a:r>
            <a:r>
              <a:rPr lang="sl-SI" altLang="sl-SI" sz="800" i="1">
                <a:solidFill>
                  <a:srgbClr val="000000"/>
                </a:solidFill>
              </a:rPr>
              <a:t>W</a:t>
            </a:r>
            <a:r>
              <a:rPr lang="sl-SI" altLang="sl-SI" sz="800" baseline="-25000">
                <a:solidFill>
                  <a:srgbClr val="000000"/>
                </a:solidFill>
              </a:rPr>
              <a:t>21</a:t>
            </a:r>
            <a:r>
              <a:rPr lang="sl-SI" altLang="sl-SI" sz="800">
                <a:solidFill>
                  <a:srgbClr val="000000"/>
                </a:solidFill>
              </a:rPr>
              <a:t> &lt; 0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28017" name="Rectangle 56"/>
          <p:cNvSpPr>
            <a:spLocks noChangeArrowheads="1"/>
          </p:cNvSpPr>
          <p:nvPr/>
        </p:nvSpPr>
        <p:spPr bwMode="auto">
          <a:xfrm>
            <a:off x="2855914" y="4365626"/>
            <a:ext cx="92233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raztezanje (1, 2)</a:t>
            </a:r>
          </a:p>
        </p:txBody>
      </p:sp>
      <p:sp>
        <p:nvSpPr>
          <p:cNvPr id="128018" name="Rectangle 57"/>
          <p:cNvSpPr>
            <a:spLocks noChangeArrowheads="1"/>
          </p:cNvSpPr>
          <p:nvPr/>
        </p:nvSpPr>
        <p:spPr bwMode="auto">
          <a:xfrm>
            <a:off x="3432176" y="4724401"/>
            <a:ext cx="8477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stiskanje (2, 1)</a:t>
            </a:r>
          </a:p>
        </p:txBody>
      </p:sp>
      <p:sp>
        <p:nvSpPr>
          <p:cNvPr id="128019" name="Line 58"/>
          <p:cNvSpPr>
            <a:spLocks noChangeShapeType="1"/>
          </p:cNvSpPr>
          <p:nvPr/>
        </p:nvSpPr>
        <p:spPr bwMode="auto">
          <a:xfrm>
            <a:off x="2135189" y="6165850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0" name="Line 59"/>
          <p:cNvSpPr>
            <a:spLocks noChangeShapeType="1"/>
          </p:cNvSpPr>
          <p:nvPr/>
        </p:nvSpPr>
        <p:spPr bwMode="auto">
          <a:xfrm flipV="1">
            <a:off x="2135188" y="3789364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1" name="Text Box 70"/>
          <p:cNvSpPr txBox="1">
            <a:spLocks noChangeArrowheads="1"/>
          </p:cNvSpPr>
          <p:nvPr/>
        </p:nvSpPr>
        <p:spPr bwMode="auto">
          <a:xfrm>
            <a:off x="1631950" y="3644900"/>
            <a:ext cx="431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28022" name="Text Box 71"/>
          <p:cNvSpPr txBox="1">
            <a:spLocks noChangeArrowheads="1"/>
          </p:cNvSpPr>
          <p:nvPr/>
        </p:nvSpPr>
        <p:spPr bwMode="auto">
          <a:xfrm>
            <a:off x="1703388" y="3644900"/>
            <a:ext cx="53975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P(Pa)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</a:t>
            </a:r>
            <a:r>
              <a:rPr lang="sl-SI" altLang="sl-SI" sz="900" baseline="-25000">
                <a:solidFill>
                  <a:srgbClr val="000000"/>
                </a:solidFill>
              </a:rPr>
              <a:t>1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>p</a:t>
            </a:r>
            <a:r>
              <a:rPr lang="sl-SI" altLang="sl-SI" sz="9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28023" name="Line 74"/>
          <p:cNvSpPr>
            <a:spLocks noChangeShapeType="1"/>
          </p:cNvSpPr>
          <p:nvPr/>
        </p:nvSpPr>
        <p:spPr bwMode="auto">
          <a:xfrm>
            <a:off x="3216276" y="623728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4" name="Line 75"/>
          <p:cNvSpPr>
            <a:spLocks noChangeShapeType="1"/>
          </p:cNvSpPr>
          <p:nvPr/>
        </p:nvSpPr>
        <p:spPr bwMode="auto">
          <a:xfrm flipH="1">
            <a:off x="3719513" y="62372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5" name="Line 76"/>
          <p:cNvSpPr>
            <a:spLocks noChangeShapeType="1"/>
          </p:cNvSpPr>
          <p:nvPr/>
        </p:nvSpPr>
        <p:spPr bwMode="auto">
          <a:xfrm>
            <a:off x="3359150" y="6237288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026" name="Text Box 77"/>
          <p:cNvSpPr txBox="1">
            <a:spLocks noChangeArrowheads="1"/>
          </p:cNvSpPr>
          <p:nvPr/>
        </p:nvSpPr>
        <p:spPr bwMode="auto">
          <a:xfrm>
            <a:off x="3287713" y="6237288"/>
            <a:ext cx="6477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</p:txBody>
      </p:sp>
      <p:sp>
        <p:nvSpPr>
          <p:cNvPr id="128027" name="Rectangle 78"/>
          <p:cNvSpPr>
            <a:spLocks noChangeArrowheads="1"/>
          </p:cNvSpPr>
          <p:nvPr/>
        </p:nvSpPr>
        <p:spPr bwMode="auto">
          <a:xfrm>
            <a:off x="3359151" y="6237289"/>
            <a:ext cx="352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1000">
                <a:solidFill>
                  <a:srgbClr val="000000"/>
                </a:solidFill>
                <a:sym typeface="Mathematica1" pitchFamily="2" charset="2"/>
              </a:rPr>
              <a:t>Δ</a:t>
            </a:r>
            <a:r>
              <a:rPr lang="sl-SI" altLang="sl-SI" sz="1000">
                <a:solidFill>
                  <a:srgbClr val="000000"/>
                </a:solidFill>
              </a:rPr>
              <a:t>V</a:t>
            </a:r>
          </a:p>
        </p:txBody>
      </p:sp>
      <p:sp>
        <p:nvSpPr>
          <p:cNvPr id="128028" name="Rectangle 79"/>
          <p:cNvSpPr>
            <a:spLocks noChangeArrowheads="1"/>
          </p:cNvSpPr>
          <p:nvPr/>
        </p:nvSpPr>
        <p:spPr bwMode="auto">
          <a:xfrm>
            <a:off x="4943475" y="3644900"/>
            <a:ext cx="4546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PRIKAZ DELA V DIAGRAMU </a:t>
            </a:r>
            <a:r>
              <a:rPr lang="sl-SI" altLang="sl-SI" sz="2200" b="1" i="1">
                <a:solidFill>
                  <a:srgbClr val="000000"/>
                </a:solidFill>
              </a:rPr>
              <a:t>p-V</a:t>
            </a:r>
          </a:p>
        </p:txBody>
      </p:sp>
      <p:sp>
        <p:nvSpPr>
          <p:cNvPr id="121890" name="Rectangle 8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691064" y="4064002"/>
            <a:ext cx="5976937" cy="2462213"/>
          </a:xfrm>
          <a:prstGeom prst="rect">
            <a:avLst/>
          </a:prstGeom>
          <a:blipFill rotWithShape="0">
            <a:blip r:embed="rId6"/>
            <a:stretch>
              <a:fillRect l="-1327" t="-990" r="-1327" b="-4703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28030" name="Rectangle 81"/>
          <p:cNvSpPr>
            <a:spLocks noChangeArrowheads="1"/>
          </p:cNvSpPr>
          <p:nvPr/>
        </p:nvSpPr>
        <p:spPr bwMode="auto">
          <a:xfrm>
            <a:off x="2208213" y="6453188"/>
            <a:ext cx="18415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b="1" i="1">
                <a:solidFill>
                  <a:srgbClr val="000000"/>
                </a:solidFill>
              </a:rPr>
              <a:t>Diagram p-V za volumsko delo</a:t>
            </a:r>
          </a:p>
        </p:txBody>
      </p:sp>
    </p:spTree>
    <p:extLst>
      <p:ext uri="{BB962C8B-B14F-4D97-AF65-F5344CB8AC3E}">
        <p14:creationId xmlns:p14="http://schemas.microsoft.com/office/powerpoint/2010/main" val="171900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404664"/>
            <a:ext cx="8229600" cy="5843736"/>
          </a:xfrm>
          <a:blipFill rotWithShape="0">
            <a:blip r:embed="rId2"/>
            <a:stretch>
              <a:fillRect l="-963" t="-521" r="-1630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29027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26CBA29-A390-457A-A9F0-16B9F330AB7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29028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4333875"/>
            <a:ext cx="266700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4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031961A-DB05-46D1-90C9-F2C8E453E1F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005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9C8C6AA-AF8F-4303-BB54-C03C7242D11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75117" name="Group 13"/>
          <p:cNvGraphicFramePr>
            <a:graphicFrameLocks noGrp="1"/>
          </p:cNvGraphicFramePr>
          <p:nvPr/>
        </p:nvGraphicFramePr>
        <p:xfrm>
          <a:off x="-4578350" y="2787650"/>
          <a:ext cx="207962" cy="517530"/>
        </p:xfrm>
        <a:graphic>
          <a:graphicData uri="http://schemas.openxmlformats.org/drawingml/2006/table">
            <a:tbl>
              <a:tblPr/>
              <a:tblGrid>
                <a:gridCol w="207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1" marR="91281" marT="45405" marB="4540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0054" name="Rectangle 14"/>
          <p:cNvSpPr>
            <a:spLocks noChangeArrowheads="1"/>
          </p:cNvSpPr>
          <p:nvPr/>
        </p:nvSpPr>
        <p:spPr bwMode="auto">
          <a:xfrm>
            <a:off x="1774826" y="390318"/>
            <a:ext cx="8569325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raztezanju - delo pridobimo iz sistema.</a:t>
            </a:r>
            <a:endParaRPr lang="sl-SI" altLang="sl-SI" sz="2200">
              <a:solidFill>
                <a:srgbClr val="000000"/>
              </a:solidFill>
            </a:endParaRP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sl-SI" altLang="sl-SI" sz="2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stiskanju (kompresiji) - delo sistemu dovajamo.</a:t>
            </a:r>
            <a:endParaRPr lang="sl-SI" altLang="sl-SI" sz="2200">
              <a:solidFill>
                <a:srgbClr val="000000"/>
              </a:solidFill>
            </a:endParaRP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Delo, opravljeno pri raztegnitvi plina pri mehanskem ravnotežju, je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enako ploskvi pod potjo raztezne preobrazbe. Če poteka pot od leve proti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desni v smeri večanja volumna, je opravljeno delo </a:t>
            </a: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pozitivno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Če pa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poteka preobrazba v nasprotni smeri, tako da se volumen manjša –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stiskanje –, je to delo </a:t>
            </a: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negativno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Takšno pot preobrazbe imenujemo </a:t>
            </a: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</a:t>
            </a: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stiskanja</a:t>
            </a: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0055" name="Rectangle 15"/>
          <p:cNvSpPr>
            <a:spLocks noChangeArrowheads="1"/>
          </p:cNvSpPr>
          <p:nvPr/>
        </p:nvSpPr>
        <p:spPr bwMode="auto">
          <a:xfrm>
            <a:off x="1774826" y="3276600"/>
            <a:ext cx="864076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95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413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413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413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413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1.Določi volumsko delo (delo enkratnega raztezanja, absolutno delo) ob mehanskem ravnotežju pri tlaku </a:t>
            </a:r>
            <a:r>
              <a:rPr lang="sl-SI" altLang="sl-SI" sz="2200" i="1">
                <a:solidFill>
                  <a:srgbClr val="000000"/>
                </a:solidFill>
              </a:rPr>
              <a:t>p = 2 </a:t>
            </a:r>
            <a:r>
              <a:rPr lang="sl-SI" altLang="sl-SI" sz="2200">
                <a:solidFill>
                  <a:srgbClr val="000000"/>
                </a:solidFill>
              </a:rPr>
              <a:t>bar pri začetnem volumnu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0,5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in končnem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p . (V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 = 2 .</a:t>
            </a:r>
            <a:r>
              <a:rPr lang="sl-SI" altLang="sl-SI" sz="2200">
                <a:solidFill>
                  <a:srgbClr val="000000"/>
                </a:solidFill>
              </a:rPr>
              <a:t>10</a:t>
            </a:r>
            <a:r>
              <a:rPr lang="sl-SI" altLang="sl-SI" sz="2200" baseline="30000">
                <a:solidFill>
                  <a:srgbClr val="000000"/>
                </a:solidFill>
              </a:rPr>
              <a:t>5</a:t>
            </a:r>
            <a:r>
              <a:rPr lang="sl-SI" altLang="sl-SI" sz="2200">
                <a:solidFill>
                  <a:srgbClr val="000000"/>
                </a:solidFill>
              </a:rPr>
              <a:t> N/m</a:t>
            </a:r>
            <a:r>
              <a:rPr lang="sl-SI" altLang="sl-SI" sz="2200" baseline="30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.(1,5 - 0,5)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= 200000 J = 200 kJ</a:t>
            </a:r>
          </a:p>
        </p:txBody>
      </p:sp>
    </p:spTree>
    <p:extLst>
      <p:ext uri="{BB962C8B-B14F-4D97-AF65-F5344CB8AC3E}">
        <p14:creationId xmlns:p14="http://schemas.microsoft.com/office/powerpoint/2010/main" val="413402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8202E53-1734-47E1-B78C-FDE8300CFC3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107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C992BD2-4703-4ACC-9D69-189C282546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1703389" y="391370"/>
            <a:ext cx="8713787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Srednji tlak </a:t>
            </a:r>
            <a:r>
              <a:rPr lang="sl-SI" altLang="sl-SI" sz="2200" b="1" i="1">
                <a:solidFill>
                  <a:srgbClr val="000000"/>
                </a:solidFill>
              </a:rPr>
              <a:t>p</a:t>
            </a:r>
            <a:r>
              <a:rPr lang="sl-SI" altLang="sl-SI" sz="2200" b="1" baseline="-25000">
                <a:solidFill>
                  <a:srgbClr val="000000"/>
                </a:solidFill>
              </a:rPr>
              <a:t>m</a:t>
            </a:r>
            <a:r>
              <a:rPr lang="sl-SI" altLang="sl-SI" sz="2200" b="1">
                <a:solidFill>
                  <a:srgbClr val="000000"/>
                </a:solidFill>
              </a:rPr>
              <a:t>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 je tisti tlak, ki daje enako delo pri spremembi tlaka </a:t>
            </a:r>
            <a:r>
              <a:rPr lang="sl-SI" altLang="sl-SI" sz="2200" i="1">
                <a:solidFill>
                  <a:srgbClr val="000000"/>
                </a:solidFill>
              </a:rPr>
              <a:t>od 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do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.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i="1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- absolutno delo [J]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- srednji tlak [</a:t>
            </a:r>
            <a:r>
              <a:rPr lang="sl-SI" altLang="sl-SI" sz="2200" i="1">
                <a:solidFill>
                  <a:srgbClr val="000000"/>
                </a:solidFill>
              </a:rPr>
              <a:t>Pa</a:t>
            </a:r>
            <a:r>
              <a:rPr lang="sl-SI" altLang="sl-SI" sz="22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</a:t>
            </a:r>
            <a:r>
              <a:rPr lang="sl-SI" altLang="sl-SI" sz="2200">
                <a:solidFill>
                  <a:srgbClr val="000000"/>
                </a:solidFill>
              </a:rPr>
              <a:t>končni volumen [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i="1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- začetni volumen [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i="1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1847850" y="1125539"/>
            <a:ext cx="3232150" cy="42703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m</a:t>
            </a:r>
            <a:r>
              <a:rPr lang="sl-SI" altLang="sl-SI" sz="2200" i="1">
                <a:solidFill>
                  <a:srgbClr val="000000"/>
                </a:solidFill>
              </a:rPr>
              <a:t> . (V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     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>
            <a:off x="6311900" y="1341439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79" name="Line 7"/>
          <p:cNvSpPr>
            <a:spLocks noChangeShapeType="1"/>
          </p:cNvSpPr>
          <p:nvPr/>
        </p:nvSpPr>
        <p:spPr bwMode="auto">
          <a:xfrm>
            <a:off x="6311900" y="3573463"/>
            <a:ext cx="2808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80" name="Rectangle 8"/>
          <p:cNvSpPr>
            <a:spLocks noChangeArrowheads="1"/>
          </p:cNvSpPr>
          <p:nvPr/>
        </p:nvSpPr>
        <p:spPr bwMode="auto">
          <a:xfrm>
            <a:off x="6743701" y="2924175"/>
            <a:ext cx="1439863" cy="6492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1081" name="AutoShape 9"/>
          <p:cNvSpPr>
            <a:spLocks noChangeArrowheads="1"/>
          </p:cNvSpPr>
          <p:nvPr/>
        </p:nvSpPr>
        <p:spPr bwMode="auto">
          <a:xfrm>
            <a:off x="6743701" y="2060575"/>
            <a:ext cx="1439863" cy="865188"/>
          </a:xfrm>
          <a:prstGeom prst="rtTriangl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6600826" y="1844676"/>
            <a:ext cx="3587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083" name="Text Box 11"/>
          <p:cNvSpPr txBox="1">
            <a:spLocks noChangeArrowheads="1"/>
          </p:cNvSpPr>
          <p:nvPr/>
        </p:nvSpPr>
        <p:spPr bwMode="auto">
          <a:xfrm>
            <a:off x="8128000" y="2852738"/>
            <a:ext cx="3444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1084" name="Text Box 12"/>
          <p:cNvSpPr txBox="1">
            <a:spLocks noChangeArrowheads="1"/>
          </p:cNvSpPr>
          <p:nvPr/>
        </p:nvSpPr>
        <p:spPr bwMode="auto">
          <a:xfrm>
            <a:off x="8112126" y="3429001"/>
            <a:ext cx="36036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31085" name="Text Box 13"/>
          <p:cNvSpPr txBox="1">
            <a:spLocks noChangeArrowheads="1"/>
          </p:cNvSpPr>
          <p:nvPr/>
        </p:nvSpPr>
        <p:spPr bwMode="auto">
          <a:xfrm>
            <a:off x="6580188" y="3429001"/>
            <a:ext cx="3794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31086" name="Line 14"/>
          <p:cNvSpPr>
            <a:spLocks noChangeShapeType="1"/>
          </p:cNvSpPr>
          <p:nvPr/>
        </p:nvSpPr>
        <p:spPr bwMode="auto">
          <a:xfrm>
            <a:off x="6024563" y="2492375"/>
            <a:ext cx="215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87" name="Text Box 15"/>
          <p:cNvSpPr txBox="1">
            <a:spLocks noChangeArrowheads="1"/>
          </p:cNvSpPr>
          <p:nvPr/>
        </p:nvSpPr>
        <p:spPr bwMode="auto">
          <a:xfrm>
            <a:off x="6580189" y="2349501"/>
            <a:ext cx="3079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31088" name="Text Box 16"/>
          <p:cNvSpPr txBox="1">
            <a:spLocks noChangeArrowheads="1"/>
          </p:cNvSpPr>
          <p:nvPr/>
        </p:nvSpPr>
        <p:spPr bwMode="auto">
          <a:xfrm>
            <a:off x="7370764" y="2349501"/>
            <a:ext cx="238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31089" name="Text Box 17"/>
          <p:cNvSpPr txBox="1">
            <a:spLocks noChangeArrowheads="1"/>
          </p:cNvSpPr>
          <p:nvPr/>
        </p:nvSpPr>
        <p:spPr bwMode="auto">
          <a:xfrm>
            <a:off x="8112126" y="2349501"/>
            <a:ext cx="2889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31090" name="Line 18"/>
          <p:cNvSpPr>
            <a:spLocks noChangeShapeType="1"/>
          </p:cNvSpPr>
          <p:nvPr/>
        </p:nvSpPr>
        <p:spPr bwMode="auto">
          <a:xfrm flipH="1">
            <a:off x="6024564" y="3573463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91" name="Line 19"/>
          <p:cNvSpPr>
            <a:spLocks noChangeShapeType="1"/>
          </p:cNvSpPr>
          <p:nvPr/>
        </p:nvSpPr>
        <p:spPr bwMode="auto">
          <a:xfrm flipV="1">
            <a:off x="6024563" y="2492375"/>
            <a:ext cx="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92" name="Text Box 20"/>
          <p:cNvSpPr txBox="1">
            <a:spLocks noChangeArrowheads="1"/>
          </p:cNvSpPr>
          <p:nvPr/>
        </p:nvSpPr>
        <p:spPr bwMode="auto">
          <a:xfrm>
            <a:off x="5880101" y="1268413"/>
            <a:ext cx="5048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P (Pa)</a:t>
            </a:r>
          </a:p>
        </p:txBody>
      </p:sp>
      <p:sp>
        <p:nvSpPr>
          <p:cNvPr id="131093" name="Text Box 21"/>
          <p:cNvSpPr txBox="1">
            <a:spLocks noChangeArrowheads="1"/>
          </p:cNvSpPr>
          <p:nvPr/>
        </p:nvSpPr>
        <p:spPr bwMode="auto">
          <a:xfrm>
            <a:off x="9048751" y="3429001"/>
            <a:ext cx="7207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 (m</a:t>
            </a:r>
            <a:r>
              <a:rPr lang="sl-SI" altLang="sl-SI" sz="800" baseline="30000">
                <a:solidFill>
                  <a:srgbClr val="000000"/>
                </a:solidFill>
              </a:rPr>
              <a:t>3</a:t>
            </a:r>
            <a:r>
              <a:rPr lang="sl-SI" altLang="sl-SI" sz="8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31094" name="Text Box 22"/>
          <p:cNvSpPr txBox="1">
            <a:spLocks noChangeArrowheads="1"/>
          </p:cNvSpPr>
          <p:nvPr/>
        </p:nvSpPr>
        <p:spPr bwMode="auto">
          <a:xfrm>
            <a:off x="5735638" y="2924176"/>
            <a:ext cx="431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p</a:t>
            </a:r>
            <a:r>
              <a:rPr lang="sl-SI" altLang="sl-SI" sz="800" baseline="-25000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31095" name="Line 23"/>
          <p:cNvSpPr>
            <a:spLocks noChangeShapeType="1"/>
          </p:cNvSpPr>
          <p:nvPr/>
        </p:nvSpPr>
        <p:spPr bwMode="auto">
          <a:xfrm>
            <a:off x="6311900" y="35734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96" name="Line 24"/>
          <p:cNvSpPr>
            <a:spLocks noChangeShapeType="1"/>
          </p:cNvSpPr>
          <p:nvPr/>
        </p:nvSpPr>
        <p:spPr bwMode="auto">
          <a:xfrm>
            <a:off x="6743700" y="3573464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97" name="Line 25"/>
          <p:cNvSpPr>
            <a:spLocks noChangeShapeType="1"/>
          </p:cNvSpPr>
          <p:nvPr/>
        </p:nvSpPr>
        <p:spPr bwMode="auto">
          <a:xfrm>
            <a:off x="8183563" y="35734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98" name="Line 26"/>
          <p:cNvSpPr>
            <a:spLocks noChangeShapeType="1"/>
          </p:cNvSpPr>
          <p:nvPr/>
        </p:nvSpPr>
        <p:spPr bwMode="auto">
          <a:xfrm>
            <a:off x="6311901" y="407670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099" name="Line 27"/>
          <p:cNvSpPr>
            <a:spLocks noChangeShapeType="1"/>
          </p:cNvSpPr>
          <p:nvPr/>
        </p:nvSpPr>
        <p:spPr bwMode="auto">
          <a:xfrm>
            <a:off x="6743701" y="386080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100" name="Line 28"/>
          <p:cNvSpPr>
            <a:spLocks noChangeShapeType="1"/>
          </p:cNvSpPr>
          <p:nvPr/>
        </p:nvSpPr>
        <p:spPr bwMode="auto">
          <a:xfrm flipH="1">
            <a:off x="6311900" y="38608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101" name="Text Box 29"/>
          <p:cNvSpPr txBox="1">
            <a:spLocks noChangeArrowheads="1"/>
          </p:cNvSpPr>
          <p:nvPr/>
        </p:nvSpPr>
        <p:spPr bwMode="auto">
          <a:xfrm>
            <a:off x="6383339" y="3644901"/>
            <a:ext cx="288925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</a:t>
            </a:r>
            <a:r>
              <a:rPr lang="sl-SI" altLang="sl-SI" sz="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102" name="Text Box 30"/>
          <p:cNvSpPr txBox="1">
            <a:spLocks noChangeArrowheads="1"/>
          </p:cNvSpPr>
          <p:nvPr/>
        </p:nvSpPr>
        <p:spPr bwMode="auto">
          <a:xfrm>
            <a:off x="7032626" y="3644901"/>
            <a:ext cx="57626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</a:t>
            </a:r>
            <a:r>
              <a:rPr lang="sl-SI" altLang="sl-SI" sz="800" baseline="-25000">
                <a:solidFill>
                  <a:srgbClr val="000000"/>
                </a:solidFill>
              </a:rPr>
              <a:t>2  </a:t>
            </a:r>
            <a:r>
              <a:rPr lang="sl-SI" altLang="sl-SI" sz="800">
                <a:solidFill>
                  <a:srgbClr val="000000"/>
                </a:solidFill>
              </a:rPr>
              <a:t>- V</a:t>
            </a:r>
            <a:r>
              <a:rPr lang="sl-SI" altLang="sl-SI" sz="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103" name="Text Box 31"/>
          <p:cNvSpPr txBox="1">
            <a:spLocks noChangeArrowheads="1"/>
          </p:cNvSpPr>
          <p:nvPr/>
        </p:nvSpPr>
        <p:spPr bwMode="auto">
          <a:xfrm>
            <a:off x="7032625" y="3860801"/>
            <a:ext cx="4318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V</a:t>
            </a:r>
            <a:r>
              <a:rPr lang="sl-SI" altLang="sl-SI" sz="8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1104" name="Rectangle 32"/>
          <p:cNvSpPr>
            <a:spLocks noChangeArrowheads="1"/>
          </p:cNvSpPr>
          <p:nvPr/>
        </p:nvSpPr>
        <p:spPr bwMode="auto">
          <a:xfrm>
            <a:off x="1703389" y="4149725"/>
            <a:ext cx="8785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016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016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016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01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Kolikšno je ravnotežno delo prejšnjega primera, če ne poteka ob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mehanskem ravnotežju in je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bar?</a:t>
            </a:r>
          </a:p>
        </p:txBody>
      </p:sp>
      <p:sp>
        <p:nvSpPr>
          <p:cNvPr id="131105" name="Rectangle 33"/>
          <p:cNvSpPr>
            <a:spLocks noChangeArrowheads="1"/>
          </p:cNvSpPr>
          <p:nvPr/>
        </p:nvSpPr>
        <p:spPr bwMode="auto">
          <a:xfrm>
            <a:off x="1992314" y="4892675"/>
            <a:ext cx="77755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W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12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= (p - p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) . (</a:t>
            </a:r>
            <a:r>
              <a:rPr lang="sl-SI" altLang="sl-SI" sz="2200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- 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) = (2 - 1) . 10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5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N/m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. (1,5 - 0,5) m</a:t>
            </a:r>
            <a:r>
              <a:rPr lang="sl-SI" altLang="sl-SI" sz="2200" baseline="30000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=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 </a:t>
            </a:r>
            <a:r>
              <a:rPr lang="sl-SI" altLang="sl-SI" sz="2200">
                <a:solidFill>
                  <a:srgbClr val="000000"/>
                </a:solidFill>
              </a:rPr>
              <a:t>= 100000J =100kJ</a:t>
            </a:r>
          </a:p>
        </p:txBody>
      </p:sp>
      <p:graphicFrame>
        <p:nvGraphicFramePr>
          <p:cNvPr id="176181" name="Group 53"/>
          <p:cNvGraphicFramePr>
            <a:graphicFrameLocks noGrp="1"/>
          </p:cNvGraphicFramePr>
          <p:nvPr/>
        </p:nvGraphicFramePr>
        <p:xfrm>
          <a:off x="4413251" y="3444876"/>
          <a:ext cx="296863" cy="36671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929" marB="4592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6191" name="Group 63"/>
          <p:cNvGraphicFramePr>
            <a:graphicFrameLocks noGrp="1"/>
          </p:cNvGraphicFramePr>
          <p:nvPr/>
        </p:nvGraphicFramePr>
        <p:xfrm>
          <a:off x="4413251" y="3687763"/>
          <a:ext cx="269875" cy="366712"/>
        </p:xfrm>
        <a:graphic>
          <a:graphicData uri="http://schemas.openxmlformats.org/drawingml/2006/table">
            <a:tbl>
              <a:tblPr/>
              <a:tblGrid>
                <a:gridCol w="26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6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928" marB="45928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1110" name="Rectangle 65"/>
          <p:cNvSpPr>
            <a:spLocks noChangeArrowheads="1"/>
          </p:cNvSpPr>
          <p:nvPr/>
        </p:nvSpPr>
        <p:spPr bwMode="auto">
          <a:xfrm>
            <a:off x="1882775" y="5661025"/>
            <a:ext cx="86058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Ta zapis velja v primeru, ko sta ploskvi </a:t>
            </a:r>
            <a:r>
              <a:rPr lang="sl-SI" altLang="sl-SI" sz="2200" i="1">
                <a:solidFill>
                  <a:srgbClr val="000000"/>
                </a:solidFill>
              </a:rPr>
              <a:t>A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(5-6-1) in </a:t>
            </a:r>
            <a:r>
              <a:rPr lang="sl-SI" altLang="sl-SI" sz="2200" i="1">
                <a:solidFill>
                  <a:srgbClr val="000000"/>
                </a:solidFill>
              </a:rPr>
              <a:t>A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(2-7-6) na sliki enaki.</a:t>
            </a:r>
          </a:p>
        </p:txBody>
      </p:sp>
      <p:sp>
        <p:nvSpPr>
          <p:cNvPr id="131111" name="Rectangle 66"/>
          <p:cNvSpPr>
            <a:spLocks noChangeArrowheads="1"/>
          </p:cNvSpPr>
          <p:nvPr/>
        </p:nvSpPr>
        <p:spPr bwMode="auto">
          <a:xfrm>
            <a:off x="8328025" y="3644900"/>
            <a:ext cx="8778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 b="1" i="1">
                <a:solidFill>
                  <a:srgbClr val="000000"/>
                </a:solidFill>
              </a:rPr>
              <a:t>Srednji tlak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31112" name="Text Box 67"/>
          <p:cNvSpPr txBox="1">
            <a:spLocks noChangeArrowheads="1"/>
          </p:cNvSpPr>
          <p:nvPr/>
        </p:nvSpPr>
        <p:spPr bwMode="auto">
          <a:xfrm>
            <a:off x="7032626" y="2060576"/>
            <a:ext cx="3587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A</a:t>
            </a:r>
            <a:r>
              <a:rPr lang="sl-SI" altLang="sl-SI" sz="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113" name="Text Box 68"/>
          <p:cNvSpPr txBox="1">
            <a:spLocks noChangeArrowheads="1"/>
          </p:cNvSpPr>
          <p:nvPr/>
        </p:nvSpPr>
        <p:spPr bwMode="auto">
          <a:xfrm>
            <a:off x="7896225" y="2565401"/>
            <a:ext cx="287338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800">
                <a:solidFill>
                  <a:srgbClr val="000000"/>
                </a:solidFill>
              </a:rPr>
              <a:t>A</a:t>
            </a:r>
            <a:r>
              <a:rPr lang="sl-SI" altLang="sl-SI" sz="800" baseline="-25000">
                <a:solidFill>
                  <a:srgbClr val="0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6349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664</Words>
  <Application>Microsoft Office PowerPoint</Application>
  <PresentationFormat>Širokozaslonsko</PresentationFormat>
  <Paragraphs>88</Paragraphs>
  <Slides>6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Mathematica1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27</cp:revision>
  <dcterms:created xsi:type="dcterms:W3CDTF">2021-09-29T19:34:14Z</dcterms:created>
  <dcterms:modified xsi:type="dcterms:W3CDTF">2022-04-10T10:25:39Z</dcterms:modified>
</cp:coreProperties>
</file>